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13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6.xml" ContentType="application/vnd.openxmlformats-officedocument.presentationml.slide+xml"/>
  <Override PartName="/ppt/slides/slide12.xml" ContentType="application/vnd.openxmlformats-officedocument.presentationml.slide+xml"/>
  <Override PartName="/ppt/slides/slide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9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slideLayouts/slideLayout6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9144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FE1C95E6-F8AC-4901-278E-6D7F6A85B07D}">
  <a:tblStyle styleId="{FE1C95E6-F8AC-4901-278E-6D7F6A85B07D}" styleName="Стиль из темы 1 - акцент 3">
    <a:tblBg>
      <a:fillRef idx="2">
        <a:schemeClr val="accent3"/>
      </a:fillRef>
    </a:tblBg>
    <a:wholeTbl>
      <a:tcTxStyle>
        <a:fontRef idx="minor">
          <a:srgbClr val="00000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2V>
    <a:lastCol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lastCol>
    <a:firstCol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firstCol>
    <a:lastRow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rgbClr val="00000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</a:tcBdr>
        <a:fill>
          <a:solidFill>
            <a:schemeClr val="accent3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presProps" Target="presProps.xml" /><Relationship Id="rId17" Type="http://schemas.openxmlformats.org/officeDocument/2006/relationships/tableStyles" Target="tableStyles.xml" /><Relationship Id="rId18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Титульный слайд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65B7319-8752-43DC-9251-6FF6EC4E550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A00933E-8E9E-46F7-A2F2-BCFA8E62F16D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65B7319-8752-43DC-9251-6FF6EC4E5500}" type="datetimeFigureOut">
              <a:rPr lang="ru-RU"/>
              <a:t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A00933E-8E9E-46F7-A2F2-BCFA8E62F16D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65B7319-8752-43DC-9251-6FF6EC4E5500}" type="datetimeFigureOut">
              <a:rPr lang="ru-RU"/>
              <a:t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A00933E-8E9E-46F7-A2F2-BCFA8E62F16D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65B7319-8752-43DC-9251-6FF6EC4E5500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A00933E-8E9E-46F7-A2F2-BCFA8E62F16D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65B7319-8752-43DC-9251-6FF6EC4E5500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A00933E-8E9E-46F7-A2F2-BCFA8E62F16D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65B7319-8752-43DC-9251-6FF6EC4E550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A00933E-8E9E-46F7-A2F2-BCFA8E62F16D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6629400" y="274638"/>
            <a:ext cx="2057400" cy="5851525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457200" y="274638"/>
            <a:ext cx="6019800" cy="5851525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65B7319-8752-43DC-9251-6FF6EC4E550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A00933E-8E9E-46F7-A2F2-BCFA8E62F16D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Пользовательский маке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67544" y="476672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65B7319-8752-43DC-9251-6FF6EC4E5500}" type="datetimeFigureOut">
              <a:rPr lang="ru-RU"/>
              <a:t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A00933E-8E9E-46F7-A2F2-BCFA8E62F16D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2_Пользовательский маке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67544" y="476672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65B7319-8752-43DC-9251-6FF6EC4E5500}" type="datetimeFigureOut">
              <a:rPr lang="ru-RU"/>
              <a:t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A00933E-8E9E-46F7-A2F2-BCFA8E62F16D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3_Пользовательский маке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67544" y="476672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65B7319-8752-43DC-9251-6FF6EC4E5500}" type="datetimeFigureOut">
              <a:rPr lang="ru-RU"/>
              <a:t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A00933E-8E9E-46F7-A2F2-BCFA8E62F16D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65B7319-8752-43DC-9251-6FF6EC4E550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A00933E-8E9E-46F7-A2F2-BCFA8E62F16D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1_Пользовательский маке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65B7319-8752-43DC-9251-6FF6EC4E5500}" type="datetimeFigureOut">
              <a:rPr lang="ru-RU"/>
              <a:t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A00933E-8E9E-46F7-A2F2-BCFA8E62F16D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65B7319-8752-43DC-9251-6FF6EC4E550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A00933E-8E9E-46F7-A2F2-BCFA8E62F16D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 bwMode="auto"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 bwMode="auto"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65B7319-8752-43DC-9251-6FF6EC4E5500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A00933E-8E9E-46F7-A2F2-BCFA8E62F16D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 bwMode="auto"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 bwMode="auto"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65B7319-8752-43DC-9251-6FF6EC4E5500}" type="datetimeFigureOut">
              <a:rPr lang="ru-RU"/>
              <a:t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A00933E-8E9E-46F7-A2F2-BCFA8E62F16D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7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Pr shadeToTitle="0">
        <a:blipFill>
          <a:blip r:embed="rId17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65B7319-8752-43DC-9251-6FF6EC4E550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A00933E-8E9E-46F7-A2F2-BCFA8E62F16D}" type="slidenum">
              <a:rPr lang="ru-RU"/>
              <a:t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defTabSz="914400"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>
        <a:spcBef>
          <a:spcPts val="0"/>
        </a:spcBef>
        <a:buFont typeface="Arial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>
        <a:spcBef>
          <a:spcPts val="0"/>
        </a:spcBef>
        <a:buFont typeface="Arial"/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spcBef>
          <a:spcPts val="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spcBef>
          <a:spcPts val="0"/>
        </a:spcBef>
        <a:buFont typeface="Arial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spcBef>
          <a:spcPts val="0"/>
        </a:spcBef>
        <a:buFont typeface="Arial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hyperlink" Target="http://elenaranko.ucoz.ru/" TargetMode="External"/><Relationship Id="rId3" Type="http://schemas.openxmlformats.org/officeDocument/2006/relationships/hyperlink" Target="http://energyru.com/vector-clipart/objects-and-things/226-svitki-pero-chernilnica-i-knigi-v-vektore.html" TargetMode="External"/><Relationship Id="rId4" Type="http://schemas.openxmlformats.org/officeDocument/2006/relationships/hyperlink" Target="http://img-fotki.yandex.ru/get/6622/42830165.110/0_91b80_5dd966c8_XL" TargetMode="External"/><Relationship Id="rId5" Type="http://schemas.openxmlformats.org/officeDocument/2006/relationships/hyperlink" Target="http://s3.uploads.ru/5o8gm.png" TargetMode="Externa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pn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jp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/>
          <p:nvPr/>
        </p:nvSpPr>
        <p:spPr bwMode="auto">
          <a:xfrm>
            <a:off x="755576" y="764704"/>
            <a:ext cx="7704856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6000" i="0" u="none" strike="noStrike" cap="none" spc="0">
              <a:ln>
                <a:noFill/>
              </a:ln>
              <a:solidFill>
                <a:schemeClr val="accent2">
                  <a:lumMod val="75000"/>
                </a:schemeClr>
              </a:solidFill>
              <a:latin typeface="+mn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3059832" y="4797152"/>
            <a:ext cx="352839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buNone/>
              <a:defRPr/>
            </a:pPr>
            <a:r>
              <a:rPr lang="ru-RU" sz="2200" i="1">
                <a:latin typeface="Times New Roman"/>
                <a:cs typeface="Times New Roman"/>
              </a:rPr>
              <a:t>Позднякова Анастасия Владимировна</a:t>
            </a:r>
            <a:endParaRPr/>
          </a:p>
          <a:p>
            <a:pPr algn="ctr">
              <a:spcBef>
                <a:spcPts val="0"/>
              </a:spcBef>
              <a:buNone/>
              <a:defRPr/>
            </a:pPr>
            <a:r>
              <a:rPr lang="ru-RU" sz="2200" i="1">
                <a:latin typeface="Times New Roman"/>
                <a:cs typeface="Times New Roman"/>
              </a:rPr>
              <a:t>у</a:t>
            </a:r>
            <a:r>
              <a:rPr lang="ru-RU" sz="2200" i="1">
                <a:latin typeface="Times New Roman"/>
                <a:cs typeface="Times New Roman"/>
              </a:rPr>
              <a:t>читель русского языка и литературы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defRPr/>
            </a:pPr>
            <a:r>
              <a:rPr lang="ru-RU" sz="3600"/>
              <a:t>Простые, сложные и составные числительные</a:t>
            </a:r>
            <a:endParaRPr lang="ru-RU" sz="360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>
              <a:defRPr/>
            </a:pPr>
            <a:r>
              <a:rPr lang="ru-RU" b="1"/>
              <a:t>Простые </a:t>
            </a:r>
            <a:r>
              <a:rPr lang="ru-RU"/>
              <a:t>числительные – это слова с одним корнем. Основа их может состоять только из корня или включать суффиксы</a:t>
            </a:r>
            <a:r>
              <a:rPr lang="ru-RU" b="1"/>
              <a:t>-</a:t>
            </a:r>
            <a:r>
              <a:rPr lang="ru-RU" b="1"/>
              <a:t>надцать</a:t>
            </a:r>
            <a:r>
              <a:rPr lang="ru-RU" b="1"/>
              <a:t>-</a:t>
            </a:r>
            <a:r>
              <a:rPr lang="ru-RU"/>
              <a:t>, </a:t>
            </a:r>
            <a:r>
              <a:rPr lang="ru-RU" b="1"/>
              <a:t>-</a:t>
            </a:r>
            <a:r>
              <a:rPr lang="ru-RU" b="1"/>
              <a:t>дцать</a:t>
            </a:r>
            <a:r>
              <a:rPr lang="ru-RU" b="1"/>
              <a:t>-</a:t>
            </a:r>
            <a:r>
              <a:rPr lang="ru-RU"/>
              <a:t>, </a:t>
            </a:r>
            <a:endParaRPr/>
          </a:p>
          <a:p>
            <a:pPr marL="0" indent="0">
              <a:buNone/>
              <a:defRPr/>
            </a:pPr>
            <a:r>
              <a:rPr lang="ru-RU" b="1">
                <a:solidFill>
                  <a:schemeClr val="tx1"/>
                </a:solidFill>
              </a:rPr>
              <a:t>-ер-</a:t>
            </a:r>
            <a:r>
              <a:rPr lang="ru-RU"/>
              <a:t>: дв</a:t>
            </a:r>
            <a:r>
              <a:rPr lang="ru-RU" b="1">
                <a:solidFill>
                  <a:srgbClr val="FF0000"/>
                </a:solidFill>
              </a:rPr>
              <a:t>а</a:t>
            </a:r>
            <a:r>
              <a:rPr lang="ru-RU"/>
              <a:t>, тр</a:t>
            </a:r>
            <a:r>
              <a:rPr lang="ru-RU" b="1">
                <a:solidFill>
                  <a:srgbClr val="FF0000"/>
                </a:solidFill>
              </a:rPr>
              <a:t>и</a:t>
            </a:r>
            <a:r>
              <a:rPr lang="ru-RU"/>
              <a:t>, пять, одиннадцать, тридцать, семер</a:t>
            </a:r>
            <a:r>
              <a:rPr lang="ru-RU" b="1">
                <a:solidFill>
                  <a:srgbClr val="FF0000"/>
                </a:solidFill>
              </a:rPr>
              <a:t>о</a:t>
            </a:r>
            <a:r>
              <a:rPr lang="ru-RU"/>
              <a:t>.</a:t>
            </a:r>
            <a:endParaRPr/>
          </a:p>
          <a:p>
            <a:pPr>
              <a:defRPr/>
            </a:pPr>
            <a:r>
              <a:rPr lang="ru-RU" b="1"/>
              <a:t>Сложные</a:t>
            </a:r>
            <a:r>
              <a:rPr lang="ru-RU"/>
              <a:t> числительные – это слова с двумя или несколькими количественного числительного: </a:t>
            </a:r>
            <a:r>
              <a:rPr lang="ru-RU" b="1"/>
              <a:t>пять</a:t>
            </a:r>
            <a:r>
              <a:rPr lang="ru-RU"/>
              <a:t>десят – </a:t>
            </a:r>
            <a:r>
              <a:rPr lang="ru-RU" b="1"/>
              <a:t>пят</a:t>
            </a:r>
            <a:r>
              <a:rPr lang="ru-RU" b="1">
                <a:solidFill>
                  <a:schemeClr val="accent1"/>
                </a:solidFill>
              </a:rPr>
              <a:t>и</a:t>
            </a:r>
            <a:r>
              <a:rPr lang="ru-RU"/>
              <a:t>десят</a:t>
            </a:r>
            <a:r>
              <a:rPr lang="ru-RU" b="1">
                <a:solidFill>
                  <a:srgbClr val="FF0000"/>
                </a:solidFill>
              </a:rPr>
              <a:t>и</a:t>
            </a:r>
            <a:r>
              <a:rPr lang="ru-RU"/>
              <a:t>, </a:t>
            </a:r>
            <a:r>
              <a:rPr lang="ru-RU" b="1"/>
              <a:t>девять</a:t>
            </a:r>
            <a:r>
              <a:rPr lang="ru-RU"/>
              <a:t>сот – </a:t>
            </a:r>
            <a:r>
              <a:rPr lang="ru-RU" b="1"/>
              <a:t>девять</a:t>
            </a:r>
            <a:r>
              <a:rPr lang="ru-RU" b="1">
                <a:solidFill>
                  <a:schemeClr val="accent1"/>
                </a:solidFill>
              </a:rPr>
              <a:t>ю</a:t>
            </a:r>
            <a:r>
              <a:rPr lang="ru-RU"/>
              <a:t>ст</a:t>
            </a:r>
            <a:r>
              <a:rPr lang="ru-RU" b="1">
                <a:solidFill>
                  <a:srgbClr val="FF0000"/>
                </a:solidFill>
              </a:rPr>
              <a:t>ами</a:t>
            </a:r>
            <a:endParaRPr/>
          </a:p>
          <a:p>
            <a:pPr>
              <a:defRPr/>
            </a:pPr>
            <a:r>
              <a:rPr lang="ru-RU" b="1"/>
              <a:t>Составные числительные. </a:t>
            </a:r>
            <a:r>
              <a:rPr lang="ru-RU"/>
              <a:t>Они могут включать в себя два и более простых или сложных числительных. У количественных числительных при склонении изменяется каждое слово, у порядковых – только последнее. Для наименования дробных чисел обычно используют составные числительные.</a:t>
            </a:r>
            <a:endParaRPr/>
          </a:p>
          <a:p>
            <a:pPr>
              <a:defRPr/>
            </a:pPr>
            <a:r>
              <a:rPr lang="ru-RU"/>
              <a:t>В сочетания слов, называемые составными числительными, могут входить и имена существительные </a:t>
            </a:r>
            <a:r>
              <a:rPr lang="ru-RU" b="1" i="1">
                <a:solidFill>
                  <a:schemeClr val="accent1"/>
                </a:solidFill>
              </a:rPr>
              <a:t>тысяча</a:t>
            </a:r>
            <a:r>
              <a:rPr lang="ru-RU"/>
              <a:t>, </a:t>
            </a:r>
            <a:r>
              <a:rPr lang="ru-RU" b="1" i="1">
                <a:solidFill>
                  <a:schemeClr val="accent1"/>
                </a:solidFill>
              </a:rPr>
              <a:t>миллион</a:t>
            </a:r>
            <a:r>
              <a:rPr lang="ru-RU"/>
              <a:t>, </a:t>
            </a:r>
            <a:r>
              <a:rPr lang="ru-RU" b="1" i="1">
                <a:solidFill>
                  <a:schemeClr val="accent1"/>
                </a:solidFill>
              </a:rPr>
              <a:t>миллиард</a:t>
            </a:r>
            <a:r>
              <a:rPr lang="ru-RU"/>
              <a:t>, </a:t>
            </a:r>
            <a:r>
              <a:rPr lang="ru-RU" b="1" i="1">
                <a:solidFill>
                  <a:schemeClr val="accent1"/>
                </a:solidFill>
              </a:rPr>
              <a:t>целая</a:t>
            </a:r>
            <a:r>
              <a:rPr lang="ru-RU"/>
              <a:t>, </a:t>
            </a:r>
            <a:r>
              <a:rPr lang="ru-RU" b="1" i="1">
                <a:solidFill>
                  <a:schemeClr val="accent1"/>
                </a:solidFill>
              </a:rPr>
              <a:t>десятая</a:t>
            </a:r>
            <a:r>
              <a:rPr lang="ru-RU"/>
              <a:t> и тому подобные: </a:t>
            </a:r>
            <a:r>
              <a:rPr lang="ru-RU" i="1"/>
              <a:t>двенадцать </a:t>
            </a:r>
            <a:r>
              <a:rPr lang="ru-RU" b="1" i="1">
                <a:solidFill>
                  <a:schemeClr val="accent1"/>
                </a:solidFill>
              </a:rPr>
              <a:t>миллионов </a:t>
            </a:r>
            <a:r>
              <a:rPr lang="ru-RU" i="1"/>
              <a:t>девятьсот</a:t>
            </a:r>
            <a:r>
              <a:rPr lang="ru-RU"/>
              <a:t> </a:t>
            </a:r>
            <a:r>
              <a:rPr lang="ru-RU" i="1"/>
              <a:t>шестьдесят пять </a:t>
            </a:r>
            <a:r>
              <a:rPr lang="ru-RU" b="1" i="1">
                <a:solidFill>
                  <a:schemeClr val="accent1"/>
                </a:solidFill>
              </a:rPr>
              <a:t>тысяч</a:t>
            </a:r>
            <a:r>
              <a:rPr lang="ru-RU" i="1"/>
              <a:t> </a:t>
            </a:r>
            <a:r>
              <a:rPr lang="ru-RU"/>
              <a:t>(12 965 000); </a:t>
            </a:r>
            <a:r>
              <a:rPr lang="ru-RU" i="1"/>
              <a:t>восемь </a:t>
            </a:r>
            <a:r>
              <a:rPr lang="ru-RU" b="1" i="1">
                <a:solidFill>
                  <a:schemeClr val="accent1"/>
                </a:solidFill>
              </a:rPr>
              <a:t>с половиной </a:t>
            </a:r>
            <a:r>
              <a:rPr lang="ru-RU"/>
              <a:t>(8,5); </a:t>
            </a:r>
            <a:r>
              <a:rPr lang="ru-RU" i="1"/>
              <a:t>семь </a:t>
            </a:r>
            <a:r>
              <a:rPr lang="ru-RU" b="1" i="1">
                <a:solidFill>
                  <a:schemeClr val="accent1"/>
                </a:solidFill>
              </a:rPr>
              <a:t>целых</a:t>
            </a:r>
            <a:r>
              <a:rPr lang="ru-RU" i="1"/>
              <a:t> три </a:t>
            </a:r>
            <a:r>
              <a:rPr lang="ru-RU" b="1" i="1">
                <a:solidFill>
                  <a:schemeClr val="accent1"/>
                </a:solidFill>
              </a:rPr>
              <a:t>десятых</a:t>
            </a:r>
            <a:r>
              <a:rPr lang="ru-RU"/>
              <a:t> (7,3)</a:t>
            </a:r>
            <a:endParaRPr/>
          </a:p>
          <a:p>
            <a:pPr>
              <a:defRPr/>
            </a:pPr>
            <a:endParaRPr lang="ru-RU" b="1"/>
          </a:p>
          <a:p>
            <a:pPr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5004048" y="6309320"/>
            <a:ext cx="3456384" cy="43204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/>
              <a:t>Глава 7, параграф </a:t>
            </a:r>
            <a:r>
              <a:rPr lang="ru-RU"/>
              <a:t>3, </a:t>
            </a:r>
            <a:r>
              <a:rPr lang="ru-RU"/>
              <a:t>стр. </a:t>
            </a:r>
            <a:r>
              <a:rPr lang="ru-RU"/>
              <a:t>170-171</a:t>
            </a: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ru-RU"/>
              <a:t>Домашнее задание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395536" y="1600200"/>
            <a:ext cx="8291264" cy="4525963"/>
          </a:xfrm>
        </p:spPr>
        <p:txBody>
          <a:bodyPr/>
          <a:lstStyle/>
          <a:p>
            <a:pPr algn="ctr">
              <a:defRPr/>
            </a:pPr>
            <a:r>
              <a:rPr lang="ru-RU"/>
              <a:t>Запиши числительные:</a:t>
            </a:r>
            <a:endParaRPr/>
          </a:p>
          <a:p>
            <a:pPr algn="ctr">
              <a:defRPr/>
            </a:pPr>
            <a:r>
              <a:rPr lang="ru-RU"/>
              <a:t>12 683</a:t>
            </a:r>
            <a:endParaRPr/>
          </a:p>
          <a:p>
            <a:pPr algn="ctr">
              <a:defRPr/>
            </a:pPr>
            <a:r>
              <a:rPr lang="ru-RU"/>
              <a:t>Более 1712 книг</a:t>
            </a:r>
            <a:endParaRPr/>
          </a:p>
          <a:p>
            <a:pPr algn="ctr">
              <a:defRPr/>
            </a:pPr>
            <a:r>
              <a:rPr lang="ru-RU"/>
              <a:t>о</a:t>
            </a:r>
            <a:r>
              <a:rPr lang="ru-RU"/>
              <a:t> 8,9</a:t>
            </a:r>
            <a:endParaRPr/>
          </a:p>
          <a:p>
            <a:pPr algn="ctr">
              <a:defRPr/>
            </a:pPr>
            <a:r>
              <a:rPr lang="ru-RU"/>
              <a:t>(какой</a:t>
            </a:r>
            <a:r>
              <a:rPr lang="ru-RU"/>
              <a:t>?) 489</a:t>
            </a:r>
            <a:endParaRPr/>
          </a:p>
          <a:p>
            <a:pPr algn="ctr">
              <a:defRPr/>
            </a:pPr>
            <a:r>
              <a:rPr lang="ru-RU"/>
              <a:t>11</a:t>
            </a:r>
            <a:endParaRPr/>
          </a:p>
          <a:p>
            <a:pPr algn="ctr">
              <a:defRPr/>
            </a:pPr>
            <a:r>
              <a:rPr lang="ru-RU"/>
              <a:t>58</a:t>
            </a: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457200" y="2492896"/>
            <a:ext cx="8229600" cy="3633267"/>
          </a:xfrm>
        </p:spPr>
        <p:txBody>
          <a:bodyPr/>
          <a:lstStyle/>
          <a:p>
            <a:pPr algn="ctr">
              <a:defRPr/>
            </a:pPr>
            <a:r>
              <a:rPr lang="ru-RU"/>
              <a:t>Завтра!!!</a:t>
            </a:r>
            <a:endParaRPr/>
          </a:p>
          <a:p>
            <a:pPr>
              <a:defRPr/>
            </a:pPr>
            <a:r>
              <a:rPr lang="ru-RU"/>
              <a:t>Предмет – Русский язык – 6 класс </a:t>
            </a:r>
            <a:r>
              <a:rPr lang="ru-RU"/>
              <a:t>–</a:t>
            </a:r>
            <a:r>
              <a:rPr lang="ru-RU"/>
              <a:t> </a:t>
            </a:r>
            <a:r>
              <a:rPr lang="en-US"/>
              <a:t>IV</a:t>
            </a:r>
            <a:r>
              <a:rPr lang="ru-RU"/>
              <a:t>. Имя числительное – Имя числительное как часть речи – Задания и тесты</a:t>
            </a:r>
            <a:endParaRPr/>
          </a:p>
          <a:p>
            <a:pPr>
              <a:defRPr/>
            </a:pPr>
            <a:endParaRPr lang="ru-RU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2002234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>
              <a:defRPr/>
            </a:pPr>
            <a:br>
              <a:rPr lang="ru-RU" sz="3600">
                <a:solidFill>
                  <a:schemeClr val="tx1"/>
                </a:solidFill>
              </a:rPr>
            </a:br>
            <a:r>
              <a:rPr lang="ru-RU" sz="3600">
                <a:solidFill>
                  <a:schemeClr val="tx1"/>
                </a:solidFill>
              </a:rPr>
              <a:t>ПРАКТИКА</a:t>
            </a:r>
            <a:r>
              <a:rPr lang="en-US" sz="3600">
                <a:solidFill>
                  <a:schemeClr val="tx1"/>
                </a:solidFill>
              </a:rPr>
              <a:t> </a:t>
            </a:r>
            <a:br>
              <a:rPr lang="ru-RU" sz="3600">
                <a:solidFill>
                  <a:schemeClr val="tx1"/>
                </a:solidFill>
              </a:rPr>
            </a:br>
            <a:r>
              <a:rPr lang="ru-RU" sz="3600">
                <a:solidFill>
                  <a:schemeClr val="tx1"/>
                </a:solidFill>
              </a:rPr>
              <a:t>на сайте «</a:t>
            </a:r>
            <a:r>
              <a:rPr lang="ru-RU" sz="3600">
                <a:solidFill>
                  <a:schemeClr val="tx1"/>
                </a:solidFill>
              </a:rPr>
              <a:t>ЯКлас</a:t>
            </a:r>
            <a:r>
              <a:rPr lang="en-US" sz="3600">
                <a:solidFill>
                  <a:schemeClr val="tx1"/>
                </a:solidFill>
              </a:rPr>
              <a:t>c</a:t>
            </a:r>
            <a:r>
              <a:rPr lang="ru-RU" sz="3600">
                <a:solidFill>
                  <a:schemeClr val="tx1"/>
                </a:solidFill>
              </a:rPr>
              <a:t>»</a:t>
            </a:r>
            <a:br>
              <a:rPr lang="ru-RU"/>
            </a:b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/>
          <p:nvPr/>
        </p:nvSpPr>
        <p:spPr bwMode="auto">
          <a:xfrm>
            <a:off x="539552" y="548680"/>
            <a:ext cx="8064896" cy="792087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3600" b="0" i="0" u="none" strike="noStrike" cap="none" spc="0">
                <a:ln>
                  <a:noFill/>
                </a:ln>
                <a:solidFill>
                  <a:srgbClr val="C00000"/>
                </a:solidFill>
                <a:latin typeface="Times New Roman"/>
                <a:ea typeface="+mj-ea"/>
                <a:cs typeface="Times New Roman"/>
              </a:rPr>
              <a:t>Интернет – ресурсы:</a:t>
            </a:r>
            <a:endParaRPr lang="ru-RU" sz="3600" b="0" i="0" u="none" strike="noStrike" cap="none" spc="0">
              <a:ln>
                <a:noFill/>
              </a:ln>
              <a:solidFill>
                <a:srgbClr val="C00000"/>
              </a:solidFill>
              <a:latin typeface="Times New Roman"/>
              <a:ea typeface="+mj-ea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683568" y="1628800"/>
            <a:ext cx="7776864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>
                <a:latin typeface="Times New Roman"/>
                <a:cs typeface="Arial"/>
              </a:rPr>
              <a:t>источник </a:t>
            </a:r>
            <a:r>
              <a:rPr lang="ru-RU">
                <a:latin typeface="Times New Roman"/>
                <a:cs typeface="Arial"/>
              </a:rPr>
              <a:t>шаблона:</a:t>
            </a:r>
            <a:r>
              <a:rPr lang="ru-RU" sz="2000" i="1">
                <a:latin typeface="Times New Roman"/>
                <a:cs typeface="Arial"/>
              </a:rPr>
              <a:t> </a:t>
            </a:r>
            <a:r>
              <a:rPr lang="en-US" sz="2000" i="1" u="sng">
                <a:latin typeface="Times New Roman"/>
                <a:cs typeface="Arial"/>
                <a:hlinkClick r:id="rId2" tooltip="http://elenaranko.ucoz.ru/"/>
              </a:rPr>
              <a:t>http://elenaranko.ucoz.ru/</a:t>
            </a:r>
            <a:r>
              <a:rPr lang="ru-RU" sz="2000" i="1">
                <a:latin typeface="Times New Roman"/>
                <a:cs typeface="Arial"/>
              </a:rPr>
              <a:t>  </a:t>
            </a:r>
            <a:endParaRPr lang="en-US" sz="2000">
              <a:latin typeface="Times New Roman"/>
              <a:cs typeface="Arial"/>
            </a:endParaRPr>
          </a:p>
          <a:p>
            <a:pPr algn="ctr">
              <a:defRPr/>
            </a:pPr>
            <a:endParaRPr lang="ru-RU"/>
          </a:p>
          <a:p>
            <a:pPr algn="ctr">
              <a:defRPr/>
            </a:pPr>
            <a:r>
              <a:rPr lang="ru-RU" u="sng">
                <a:hlinkClick r:id="rId3" tooltip="http://energyru.com/vector-clipart/objects-and-things/226-svitki-pero-chernilnica-i-knigi-v-vektore.html"/>
              </a:rPr>
              <a:t>http://energyru.com/vector-clipart/objects-and-things/226-svitki-pero-chernilnica-i-knigi-v-vektore.html</a:t>
            </a:r>
            <a:endParaRPr lang="ru-RU"/>
          </a:p>
          <a:p>
            <a:pPr algn="ctr">
              <a:defRPr/>
            </a:pPr>
            <a:r>
              <a:rPr lang="ru-RU" sz="2400" i="1"/>
              <a:t>клипарт (перо, чернильница, книги)</a:t>
            </a:r>
            <a:endParaRPr/>
          </a:p>
          <a:p>
            <a:pPr algn="ctr">
              <a:defRPr/>
            </a:pPr>
            <a:endParaRPr lang="ru-RU" sz="1000" i="1"/>
          </a:p>
          <a:p>
            <a:pPr algn="ctr">
              <a:defRPr/>
            </a:pPr>
            <a:r>
              <a:rPr lang="ru-RU" u="sng">
                <a:hlinkClick r:id="rId4" tooltip="http://img-fotki.yandex.ru/get/6622/42830165.110/0_91b80_5dd966c8_XL"/>
              </a:rPr>
              <a:t>http://img-fotki.yandex.ru/get/6622/42830165.110/0_91b80_5dd966c8_XL</a:t>
            </a:r>
            <a:endParaRPr lang="ru-RU" u="sng"/>
          </a:p>
          <a:p>
            <a:pPr algn="ctr">
              <a:defRPr/>
            </a:pPr>
            <a:r>
              <a:rPr lang="ru-RU" sz="2400" i="1"/>
              <a:t>букет</a:t>
            </a:r>
            <a:endParaRPr/>
          </a:p>
          <a:p>
            <a:pPr algn="ctr">
              <a:defRPr/>
            </a:pPr>
            <a:endParaRPr lang="ru-RU" sz="1000" i="1"/>
          </a:p>
          <a:p>
            <a:pPr algn="ctr">
              <a:defRPr/>
            </a:pPr>
            <a:r>
              <a:rPr lang="ru-RU" u="sng">
                <a:hlinkClick r:id="rId5" tooltip="http://s3.uploads.ru/5o8gm.png"/>
              </a:rPr>
              <a:t>http://s3.uploads.ru/5o8gm.png</a:t>
            </a:r>
            <a:endParaRPr lang="ru-RU" u="sng"/>
          </a:p>
          <a:p>
            <a:pPr algn="ctr">
              <a:defRPr/>
            </a:pPr>
            <a:r>
              <a:rPr lang="ru-RU" sz="2400" i="1"/>
              <a:t>рамка</a:t>
            </a:r>
            <a:endParaRPr/>
          </a:p>
          <a:p>
            <a:pPr>
              <a:defRPr/>
            </a:pPr>
            <a:endParaRPr lang="ru-RU" sz="2400" i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 bwMode="auto"/>
        <p:txBody>
          <a:bodyPr>
            <a:normAutofit/>
          </a:bodyPr>
          <a:lstStyle/>
          <a:p>
            <a:pPr marL="0" indent="0" algn="ctr">
              <a:buNone/>
              <a:defRPr/>
            </a:pPr>
            <a:r>
              <a:rPr lang="ru-RU" sz="4800">
                <a:latin typeface="Mistral"/>
              </a:rPr>
              <a:t>10,14,33</a:t>
            </a:r>
            <a:endParaRPr/>
          </a:p>
          <a:p>
            <a:pPr marL="0" indent="0" algn="ctr">
              <a:buNone/>
              <a:defRPr/>
            </a:pPr>
            <a:r>
              <a:rPr lang="ru-RU" sz="4800">
                <a:latin typeface="Mistral"/>
              </a:rPr>
              <a:t>25,10,1</a:t>
            </a:r>
            <a:r>
              <a:rPr lang="ru-RU" sz="4800"/>
              <a:t>9</a:t>
            </a:r>
            <a:r>
              <a:rPr lang="ru-RU" sz="4800">
                <a:latin typeface="Mistral"/>
              </a:rPr>
              <a:t>,13,10,20,6,13,30,15,16,6</a:t>
            </a:r>
            <a:endParaRPr lang="ru-RU" sz="4800">
              <a:latin typeface="Mistr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>
            <a:normAutofit/>
          </a:bodyPr>
          <a:lstStyle/>
          <a:p>
            <a:pPr marL="0" indent="0" algn="ctr">
              <a:buNone/>
              <a:defRPr/>
            </a:pPr>
            <a:r>
              <a:rPr lang="ru-RU" sz="166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 scaled="1"/>
                </a:gradFill>
              </a:rPr>
              <a:t>9 999</a:t>
            </a:r>
            <a:endParaRPr lang="ru-RU" sz="16600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 scaled="1"/>
              </a:gra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4" name="Объект 3"/>
          <p:cNvPicPr>
            <a:picLocks noChangeAspect="1" noGrp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487015" y="1196752"/>
            <a:ext cx="8189441" cy="36636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4" name="Объект 3"/>
          <p:cNvPicPr>
            <a:picLocks noChangeAspect="1" noGrp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0" y="836712"/>
            <a:ext cx="9612560" cy="47525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457200" y="1600200"/>
            <a:ext cx="8229600" cy="52578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 bwMode="auto">
          <a:xfrm>
            <a:off x="899592" y="692696"/>
            <a:ext cx="7416824" cy="2088232"/>
          </a:xfrm>
          <a:prstGeom prst="roundRect">
            <a:avLst>
              <a:gd name="adj" fmla="val 16667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3600" b="1">
                <a:solidFill>
                  <a:schemeClr val="tx1"/>
                </a:solidFill>
              </a:rPr>
              <a:t>Имя числительное </a:t>
            </a:r>
            <a:r>
              <a:rPr lang="ru-RU" sz="3600">
                <a:solidFill>
                  <a:schemeClr val="tx1"/>
                </a:solidFill>
              </a:rPr>
              <a:t>– это часть речи, выражающая значение количества.</a:t>
            </a:r>
            <a:endParaRPr lang="ru-RU" sz="3600">
              <a:solidFill>
                <a:schemeClr val="tx1"/>
              </a:solidFill>
            </a:endParaRPr>
          </a:p>
        </p:txBody>
      </p:sp>
      <p:cxnSp>
        <p:nvCxnSpPr>
          <p:cNvPr id="6" name="Прямая со стрелкой 5"/>
          <p:cNvCxnSpPr>
            <a:cxnSpLocks/>
          </p:cNvCxnSpPr>
          <p:nvPr/>
        </p:nvCxnSpPr>
        <p:spPr bwMode="auto">
          <a:xfrm flipH="1">
            <a:off x="2771800" y="2780928"/>
            <a:ext cx="1836204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cxnSpLocks/>
          </p:cNvCxnSpPr>
          <p:nvPr/>
        </p:nvCxnSpPr>
        <p:spPr bwMode="auto">
          <a:xfrm>
            <a:off x="4608004" y="2780928"/>
            <a:ext cx="1908212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 bwMode="auto">
          <a:xfrm>
            <a:off x="1115616" y="3429000"/>
            <a:ext cx="2448272" cy="2736304"/>
          </a:xfrm>
          <a:prstGeom prst="roundRect">
            <a:avLst>
              <a:gd name="adj" fmla="val 16667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>
                <a:solidFill>
                  <a:schemeClr val="tx1"/>
                </a:solidFill>
              </a:rPr>
              <a:t>Количественные</a:t>
            </a:r>
            <a:endParaRPr/>
          </a:p>
          <a:p>
            <a:pPr algn="ctr">
              <a:defRPr/>
            </a:pPr>
            <a:r>
              <a:rPr lang="ru-RU">
                <a:solidFill>
                  <a:schemeClr val="tx1"/>
                </a:solidFill>
              </a:rPr>
              <a:t>Отвечают на вопрос </a:t>
            </a:r>
            <a:r>
              <a:rPr lang="ru-RU" i="1">
                <a:solidFill>
                  <a:schemeClr val="tx1"/>
                </a:solidFill>
              </a:rPr>
              <a:t>сколько?</a:t>
            </a:r>
            <a:r>
              <a:rPr lang="ru-RU">
                <a:solidFill>
                  <a:schemeClr val="tx1"/>
                </a:solidFill>
              </a:rPr>
              <a:t> и обозначают количество предметов: </a:t>
            </a:r>
            <a:r>
              <a:rPr lang="ru-RU" i="1">
                <a:solidFill>
                  <a:schemeClr val="tx1"/>
                </a:solidFill>
              </a:rPr>
              <a:t>один, двадцать, полтора, семеро, двое, полтораста.</a:t>
            </a:r>
            <a:endParaRPr lang="ru-RU" i="1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 bwMode="auto">
          <a:xfrm>
            <a:off x="5724128" y="3429000"/>
            <a:ext cx="2520280" cy="2736304"/>
          </a:xfrm>
          <a:prstGeom prst="roundRect">
            <a:avLst>
              <a:gd name="adj" fmla="val 16667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>
                <a:solidFill>
                  <a:schemeClr val="tx1"/>
                </a:solidFill>
              </a:rPr>
              <a:t>Порядковые числительные</a:t>
            </a:r>
            <a:endParaRPr/>
          </a:p>
          <a:p>
            <a:pPr algn="ctr">
              <a:defRPr/>
            </a:pPr>
            <a:r>
              <a:rPr lang="ru-RU">
                <a:solidFill>
                  <a:schemeClr val="tx1"/>
                </a:solidFill>
              </a:rPr>
              <a:t>Отвечают на вопрос </a:t>
            </a:r>
            <a:r>
              <a:rPr lang="ru-RU" i="1">
                <a:solidFill>
                  <a:schemeClr val="tx1"/>
                </a:solidFill>
              </a:rPr>
              <a:t>какой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(по счёту)? </a:t>
            </a:r>
            <a:r>
              <a:rPr lang="ru-RU">
                <a:solidFill>
                  <a:schemeClr val="tx1"/>
                </a:solidFill>
              </a:rPr>
              <a:t>и</a:t>
            </a:r>
            <a:r>
              <a:rPr lang="ru-RU">
                <a:solidFill>
                  <a:schemeClr val="tx1"/>
                </a:solidFill>
              </a:rPr>
              <a:t> обозначают порядок следования предметов: </a:t>
            </a:r>
            <a:r>
              <a:rPr lang="ru-RU" i="1">
                <a:solidFill>
                  <a:schemeClr val="tx1"/>
                </a:solidFill>
              </a:rPr>
              <a:t>первый, седьмой, двадцатый, сто сороковой</a:t>
            </a:r>
            <a:r>
              <a:rPr lang="ru-RU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5004048" y="6309320"/>
            <a:ext cx="3168351" cy="43204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/>
              <a:t>Глава 7, параграф 2, стр. 165</a:t>
            </a: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611560" y="188640"/>
            <a:ext cx="7920880" cy="94096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>
              <a:defRPr/>
            </a:pPr>
            <a:r>
              <a:rPr lang="ru-RU" sz="3600"/>
              <a:t>Две группы числительных различаются по морфологическим признакам</a:t>
            </a:r>
            <a:r>
              <a:rPr lang="ru-RU"/>
              <a:t>.</a:t>
            </a:r>
            <a:endParaRPr lang="ru-RU"/>
          </a:p>
        </p:txBody>
      </p:sp>
      <p:graphicFrame>
        <p:nvGraphicFramePr>
          <p:cNvPr id="4" name="Объект 3"/>
          <p:cNvGraphicFramePr>
            <a:graphicFrameLocks xmlns:a="http://schemas.openxmlformats.org/drawingml/2006/main" noGrp="1"/>
          </p:cNvGraphicFramePr>
          <p:nvPr>
            <p:ph idx="1"/>
          </p:nvPr>
        </p:nvGraphicFramePr>
        <p:xfrm>
          <a:off x="467544" y="1196752"/>
          <a:ext cx="8229600" cy="5577840"/>
        </p:xfrm>
        <a:graphic>
          <a:graphicData uri="http://schemas.openxmlformats.org/drawingml/2006/table">
            <a:tbl>
              <a:tblPr firstRow="1" firstCol="0" lastRow="0" lastCol="0" bandRow="1" bandCol="0">
                <a:tableStyleId>{FE1C95E6-F8AC-4901-278E-6D7F6A85B07D}</a:tableStyleId>
              </a:tblPr>
              <a:tblGrid>
                <a:gridCol w="4114800"/>
                <a:gridCol w="4114800"/>
              </a:tblGrid>
              <a:tr h="362115">
                <a:tc gridSpan="2">
                  <a:txBody>
                    <a:bodyPr/>
                    <a:p>
                      <a:pPr algn="ctr">
                        <a:defRPr/>
                      </a:pPr>
                      <a:r>
                        <a:rPr lang="ru-RU">
                          <a:solidFill>
                            <a:schemeClr val="tx1"/>
                          </a:solidFill>
                        </a:rPr>
                        <a:t>Постоянные признаки</a:t>
                      </a:r>
                      <a:endParaRPr lang="ru-RU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</a:tr>
              <a:tr h="2532151"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b="1"/>
                        <a:t>Разряды по значению:</a:t>
                      </a:r>
                      <a:endParaRPr/>
                    </a:p>
                    <a:p>
                      <a:pPr>
                        <a:defRPr/>
                      </a:pPr>
                      <a:r>
                        <a:rPr lang="ru-RU" b="1">
                          <a:solidFill>
                            <a:schemeClr val="tx1"/>
                          </a:solidFill>
                        </a:rPr>
                        <a:t>Количественные</a:t>
                      </a:r>
                      <a:r>
                        <a:rPr lang="ru-RU"/>
                        <a:t> обозначают целые числа: </a:t>
                      </a:r>
                      <a:r>
                        <a:rPr lang="ru-RU" i="1"/>
                        <a:t>три, двадцать два</a:t>
                      </a:r>
                      <a:r>
                        <a:rPr lang="ru-RU"/>
                        <a:t>;</a:t>
                      </a:r>
                      <a:endParaRPr/>
                    </a:p>
                    <a:p>
                      <a:pPr>
                        <a:defRPr/>
                      </a:pPr>
                      <a:r>
                        <a:rPr lang="ru-RU" b="1"/>
                        <a:t>Собирательные</a:t>
                      </a:r>
                      <a:r>
                        <a:rPr lang="ru-RU"/>
                        <a:t> обозначают количество как совокупность предметов: </a:t>
                      </a:r>
                      <a:r>
                        <a:rPr lang="ru-RU" i="1"/>
                        <a:t>двое, трое, девятеро</a:t>
                      </a:r>
                      <a:r>
                        <a:rPr lang="ru-RU"/>
                        <a:t>;</a:t>
                      </a:r>
                      <a:endParaRPr/>
                    </a:p>
                    <a:p>
                      <a:pPr>
                        <a:defRPr/>
                      </a:pPr>
                      <a:r>
                        <a:rPr lang="ru-RU" b="1"/>
                        <a:t>Дробные </a:t>
                      </a:r>
                      <a:r>
                        <a:rPr lang="ru-RU"/>
                        <a:t>обозначают дробные величины: </a:t>
                      </a:r>
                      <a:r>
                        <a:rPr lang="ru-RU" i="1"/>
                        <a:t>две третьих, тридцать сотых</a:t>
                      </a:r>
                      <a:r>
                        <a:rPr lang="ru-RU"/>
                        <a:t>.</a:t>
                      </a: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b="1"/>
                        <a:t>Разряд по значению </a:t>
                      </a:r>
                      <a:r>
                        <a:rPr lang="ru-RU"/>
                        <a:t>– </a:t>
                      </a:r>
                      <a:endParaRPr/>
                    </a:p>
                    <a:p>
                      <a:pPr>
                        <a:defRPr/>
                      </a:pPr>
                      <a:r>
                        <a:rPr lang="ru-RU" b="1"/>
                        <a:t>Порядковые:</a:t>
                      </a:r>
                      <a:endParaRPr/>
                    </a:p>
                    <a:p>
                      <a:pPr>
                        <a:defRPr/>
                      </a:pPr>
                      <a:r>
                        <a:rPr lang="ru-RU" i="1"/>
                        <a:t>десятый, одиннадцатый,</a:t>
                      </a:r>
                      <a:r>
                        <a:rPr lang="ru-RU" i="1"/>
                        <a:t> девятисотый, двухтысячный, сто двадцать второй</a:t>
                      </a:r>
                      <a:r>
                        <a:rPr lang="ru-RU"/>
                        <a:t>.</a:t>
                      </a:r>
                      <a:endParaRPr lang="ru-RU"/>
                    </a:p>
                  </a:txBody>
                  <a:tcPr/>
                </a:tc>
              </a:tr>
              <a:tr h="362115">
                <a:tc gridSpan="2">
                  <a:txBody>
                    <a:bodyPr/>
                    <a:p>
                      <a:pPr algn="ctr">
                        <a:defRPr/>
                      </a:pPr>
                      <a:r>
                        <a:rPr lang="ru-RU" b="1"/>
                        <a:t>Непостоянные признаки</a:t>
                      </a:r>
                      <a:endParaRPr lang="ru-RU" b="1"/>
                    </a:p>
                  </a:txBody>
                  <a:tcPr/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</a:tr>
              <a:tr h="2260849">
                <a:tc>
                  <a:txBody>
                    <a:bodyPr/>
                    <a:p>
                      <a:pPr marL="342900" indent="-342900">
                        <a:buAutoNum type="arabicParenR"/>
                        <a:defRPr/>
                      </a:pPr>
                      <a:r>
                        <a:rPr lang="ru-RU"/>
                        <a:t>Изменяются по падежам: </a:t>
                      </a:r>
                      <a:r>
                        <a:rPr lang="ru-RU" i="1"/>
                        <a:t>три, трёх, тремя</a:t>
                      </a:r>
                      <a:r>
                        <a:rPr lang="ru-RU"/>
                        <a:t>;</a:t>
                      </a:r>
                      <a:endParaRPr/>
                    </a:p>
                    <a:p>
                      <a:pPr marL="342900" indent="-342900">
                        <a:buAutoNum type="arabicParenR"/>
                        <a:defRPr/>
                      </a:pPr>
                      <a:r>
                        <a:rPr lang="ru-RU"/>
                        <a:t>Не</a:t>
                      </a:r>
                      <a:r>
                        <a:rPr lang="ru-RU"/>
                        <a:t> имеют форм числа и рода (исключения: </a:t>
                      </a:r>
                      <a:r>
                        <a:rPr lang="ru-RU" i="1"/>
                        <a:t>один – одна – одно – одни</a:t>
                      </a:r>
                      <a:r>
                        <a:rPr lang="ru-RU"/>
                        <a:t>, </a:t>
                      </a:r>
                      <a:r>
                        <a:rPr lang="ru-RU" i="1"/>
                        <a:t>два – две</a:t>
                      </a:r>
                      <a:r>
                        <a:rPr lang="ru-RU"/>
                        <a:t>, </a:t>
                      </a:r>
                      <a:r>
                        <a:rPr lang="ru-RU" i="1"/>
                        <a:t>оба – обе</a:t>
                      </a:r>
                      <a:r>
                        <a:rPr lang="ru-RU"/>
                        <a:t>, </a:t>
                      </a:r>
                      <a:r>
                        <a:rPr lang="ru-RU" i="1"/>
                        <a:t>полтора – полторы</a:t>
                      </a:r>
                      <a:r>
                        <a:rPr lang="ru-RU"/>
                        <a:t>).</a:t>
                      </a:r>
                      <a:endParaRPr/>
                    </a:p>
                    <a:p>
                      <a:pPr marL="0" indent="0">
                        <a:buNone/>
                        <a:defRPr/>
                      </a:pPr>
                      <a:r>
                        <a:rPr lang="ru-RU"/>
                        <a:t>По грамматическим признакам – особая часть речи, имя числительное.</a:t>
                      </a: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Изменяются:</a:t>
                      </a:r>
                      <a:endParaRPr/>
                    </a:p>
                    <a:p>
                      <a:pPr marL="342900" indent="-342900">
                        <a:buAutoNum type="arabicParenR"/>
                        <a:defRPr/>
                      </a:pPr>
                      <a:r>
                        <a:rPr lang="ru-RU"/>
                        <a:t>По падежам: </a:t>
                      </a:r>
                      <a:r>
                        <a:rPr lang="ru-RU" i="1"/>
                        <a:t>третий,</a:t>
                      </a:r>
                      <a:r>
                        <a:rPr lang="ru-RU" i="1"/>
                        <a:t> третьего, третьему</a:t>
                      </a:r>
                      <a:r>
                        <a:rPr lang="ru-RU"/>
                        <a:t>;</a:t>
                      </a:r>
                      <a:endParaRPr/>
                    </a:p>
                    <a:p>
                      <a:pPr marL="342900" indent="-342900">
                        <a:buAutoNum type="arabicParenR"/>
                        <a:defRPr/>
                      </a:pPr>
                      <a:r>
                        <a:rPr lang="ru-RU"/>
                        <a:t>По числам: </a:t>
                      </a:r>
                      <a:r>
                        <a:rPr lang="ru-RU" i="1"/>
                        <a:t>третий, третьи</a:t>
                      </a:r>
                      <a:r>
                        <a:rPr lang="ru-RU"/>
                        <a:t>;</a:t>
                      </a:r>
                      <a:endParaRPr/>
                    </a:p>
                    <a:p>
                      <a:pPr marL="342900" indent="-342900">
                        <a:buAutoNum type="arabicParenR"/>
                        <a:defRPr/>
                      </a:pPr>
                      <a:r>
                        <a:rPr lang="ru-RU"/>
                        <a:t>По родам: </a:t>
                      </a:r>
                      <a:r>
                        <a:rPr lang="ru-RU" i="1"/>
                        <a:t>третий, третья, третье</a:t>
                      </a:r>
                      <a:r>
                        <a:rPr lang="ru-RU"/>
                        <a:t>.</a:t>
                      </a:r>
                      <a:endParaRPr/>
                    </a:p>
                    <a:p>
                      <a:pPr marL="0" indent="0">
                        <a:buNone/>
                        <a:defRPr/>
                      </a:pPr>
                      <a:r>
                        <a:rPr lang="ru-RU"/>
                        <a:t>По грамматическим признакам совпадают с прилагательным.</a:t>
                      </a:r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4" name="Объект 3"/>
          <p:cNvPicPr>
            <a:picLocks noChangeAspect="1" noGrp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755576" y="476672"/>
            <a:ext cx="7704856" cy="58326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06613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>
              <a:defRPr/>
            </a:pPr>
            <a:r>
              <a:rPr lang="ru-RU" sz="3200"/>
              <a:t>По роли в предложении эти группы числительных также имеют различия.</a:t>
            </a:r>
            <a:endParaRPr lang="ru-RU" sz="3200"/>
          </a:p>
        </p:txBody>
      </p:sp>
      <p:graphicFrame>
        <p:nvGraphicFramePr>
          <p:cNvPr id="4" name="Объект 3"/>
          <p:cNvGraphicFramePr>
            <a:graphicFrameLocks xmlns:a="http://schemas.openxmlformats.org/drawingml/2006/main" noGrp="1"/>
          </p:cNvGraphicFramePr>
          <p:nvPr>
            <p:ph idx="1"/>
          </p:nvPr>
        </p:nvGraphicFramePr>
        <p:xfrm>
          <a:off x="467544" y="1590329"/>
          <a:ext cx="8229600" cy="3907636"/>
        </p:xfrm>
        <a:graphic>
          <a:graphicData uri="http://schemas.openxmlformats.org/drawingml/2006/table">
            <a:tbl>
              <a:tblPr firstRow="1" firstCol="0" lastRow="0" lastCol="0" bandRow="1" bandCol="0">
                <a:tableStyleId>{FE1C95E6-F8AC-4901-278E-6D7F6A85B07D}</a:tableStyleId>
              </a:tblPr>
              <a:tblGrid>
                <a:gridCol w="4114800"/>
                <a:gridCol w="4114800"/>
              </a:tblGrid>
              <a:tr h="524356">
                <a:tc gridSpan="2">
                  <a:txBody>
                    <a:bodyPr/>
                    <a:p>
                      <a:pPr algn="ctr">
                        <a:defRPr/>
                      </a:pPr>
                      <a:r>
                        <a:rPr lang="ru-RU">
                          <a:solidFill>
                            <a:schemeClr val="tx1"/>
                          </a:solidFill>
                        </a:rPr>
                        <a:t>Синтаксическая роль</a:t>
                      </a:r>
                      <a:endParaRPr lang="ru-RU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</a:tr>
              <a:tr h="2456572"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2400"/>
                        <a:t>Могут выступать в качестве любого члена предложения, но чаще всего бывают</a:t>
                      </a:r>
                      <a:r>
                        <a:rPr lang="ru-RU" sz="2400"/>
                        <a:t> частью </a:t>
                      </a:r>
                      <a:r>
                        <a:rPr lang="ru-RU" sz="2400" b="1"/>
                        <a:t>подлежащего </a:t>
                      </a:r>
                      <a:r>
                        <a:rPr lang="ru-RU" sz="2400" b="0"/>
                        <a:t>или </a:t>
                      </a:r>
                      <a:r>
                        <a:rPr lang="ru-RU" sz="2400" b="1"/>
                        <a:t>дополнения:</a:t>
                      </a:r>
                      <a:endParaRPr/>
                    </a:p>
                    <a:p>
                      <a:pPr>
                        <a:defRPr/>
                      </a:pPr>
                      <a:r>
                        <a:rPr lang="ru-RU" sz="2400" b="0" i="1"/>
                        <a:t>В корзине лежали два яблока.</a:t>
                      </a:r>
                      <a:endParaRPr/>
                    </a:p>
                    <a:p>
                      <a:pPr>
                        <a:defRPr/>
                      </a:pPr>
                      <a:endParaRPr lang="ru-RU" sz="2400" b="0" i="1"/>
                    </a:p>
                    <a:p>
                      <a:pPr>
                        <a:defRPr/>
                      </a:pPr>
                      <a:r>
                        <a:rPr lang="ru-RU" sz="2400" b="0" i="1"/>
                        <a:t>Мы купили </a:t>
                      </a:r>
                      <a:r>
                        <a:rPr lang="ru-RU" sz="2400" b="0"/>
                        <a:t>(что?) </a:t>
                      </a:r>
                      <a:r>
                        <a:rPr lang="ru-RU" sz="2400" b="0" i="1"/>
                        <a:t>пять яблок.</a:t>
                      </a:r>
                      <a:endParaRPr/>
                    </a:p>
                    <a:p>
                      <a:pPr>
                        <a:defRPr/>
                      </a:pPr>
                      <a:endParaRPr lang="ru-RU" sz="2400" b="0" i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2400"/>
                        <a:t>Обычно бывают </a:t>
                      </a:r>
                      <a:r>
                        <a:rPr lang="ru-RU" sz="2400" b="1"/>
                        <a:t>определениями:</a:t>
                      </a:r>
                      <a:endParaRPr/>
                    </a:p>
                    <a:p>
                      <a:pPr>
                        <a:defRPr/>
                      </a:pPr>
                      <a:r>
                        <a:rPr lang="ru-RU" sz="2400" b="0" i="1"/>
                        <a:t>Начался </a:t>
                      </a:r>
                      <a:r>
                        <a:rPr lang="ru-RU" sz="2400" b="0" i="0"/>
                        <a:t>(какой?)</a:t>
                      </a:r>
                      <a:r>
                        <a:rPr lang="ru-RU" sz="2400" b="0" i="0"/>
                        <a:t> </a:t>
                      </a:r>
                      <a:r>
                        <a:rPr lang="ru-RU" sz="2400" b="0" i="1"/>
                        <a:t>пятый урок.</a:t>
                      </a:r>
                      <a:endParaRPr lang="ru-RU" sz="2400" b="0" i="1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6" name="Прямая соединительная линия 5"/>
          <p:cNvCxnSpPr>
            <a:cxnSpLocks/>
          </p:cNvCxnSpPr>
          <p:nvPr/>
        </p:nvCxnSpPr>
        <p:spPr bwMode="auto">
          <a:xfrm>
            <a:off x="7884368" y="3212976"/>
            <a:ext cx="576064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Полилиния 10"/>
          <p:cNvSpPr/>
          <p:nvPr/>
        </p:nvSpPr>
        <p:spPr bwMode="auto">
          <a:xfrm>
            <a:off x="6917267" y="3251200"/>
            <a:ext cx="881911" cy="110067"/>
          </a:xfrm>
          <a:custGeom>
            <a:avLst/>
            <a:gdLst>
              <a:gd name="connsiteX0" fmla="*/ 0 w 881911"/>
              <a:gd name="connsiteY0" fmla="*/ 76200 h 110067"/>
              <a:gd name="connsiteX1" fmla="*/ 25400 w 881911"/>
              <a:gd name="connsiteY1" fmla="*/ 8467 h 110067"/>
              <a:gd name="connsiteX2" fmla="*/ 67733 w 881911"/>
              <a:gd name="connsiteY2" fmla="*/ 0 h 110067"/>
              <a:gd name="connsiteX3" fmla="*/ 135466 w 881911"/>
              <a:gd name="connsiteY3" fmla="*/ 8467 h 110067"/>
              <a:gd name="connsiteX4" fmla="*/ 152400 w 881911"/>
              <a:gd name="connsiteY4" fmla="*/ 59267 h 110067"/>
              <a:gd name="connsiteX5" fmla="*/ 177800 w 881911"/>
              <a:gd name="connsiteY5" fmla="*/ 76200 h 110067"/>
              <a:gd name="connsiteX6" fmla="*/ 220133 w 881911"/>
              <a:gd name="connsiteY6" fmla="*/ 67733 h 110067"/>
              <a:gd name="connsiteX7" fmla="*/ 245533 w 881911"/>
              <a:gd name="connsiteY7" fmla="*/ 59267 h 110067"/>
              <a:gd name="connsiteX8" fmla="*/ 254000 w 881911"/>
              <a:gd name="connsiteY8" fmla="*/ 33867 h 110067"/>
              <a:gd name="connsiteX9" fmla="*/ 313266 w 881911"/>
              <a:gd name="connsiteY9" fmla="*/ 16933 h 110067"/>
              <a:gd name="connsiteX10" fmla="*/ 355600 w 881911"/>
              <a:gd name="connsiteY10" fmla="*/ 25400 h 110067"/>
              <a:gd name="connsiteX11" fmla="*/ 372533 w 881911"/>
              <a:gd name="connsiteY11" fmla="*/ 50800 h 110067"/>
              <a:gd name="connsiteX12" fmla="*/ 423333 w 881911"/>
              <a:gd name="connsiteY12" fmla="*/ 67733 h 110067"/>
              <a:gd name="connsiteX13" fmla="*/ 431800 w 881911"/>
              <a:gd name="connsiteY13" fmla="*/ 93133 h 110067"/>
              <a:gd name="connsiteX14" fmla="*/ 499533 w 881911"/>
              <a:gd name="connsiteY14" fmla="*/ 93133 h 110067"/>
              <a:gd name="connsiteX15" fmla="*/ 508000 w 881911"/>
              <a:gd name="connsiteY15" fmla="*/ 67733 h 110067"/>
              <a:gd name="connsiteX16" fmla="*/ 524933 w 881911"/>
              <a:gd name="connsiteY16" fmla="*/ 42333 h 110067"/>
              <a:gd name="connsiteX17" fmla="*/ 575733 w 881911"/>
              <a:gd name="connsiteY17" fmla="*/ 16933 h 110067"/>
              <a:gd name="connsiteX18" fmla="*/ 618066 w 881911"/>
              <a:gd name="connsiteY18" fmla="*/ 25400 h 110067"/>
              <a:gd name="connsiteX19" fmla="*/ 668866 w 881911"/>
              <a:gd name="connsiteY19" fmla="*/ 84667 h 110067"/>
              <a:gd name="connsiteX20" fmla="*/ 677333 w 881911"/>
              <a:gd name="connsiteY20" fmla="*/ 110067 h 110067"/>
              <a:gd name="connsiteX21" fmla="*/ 736600 w 881911"/>
              <a:gd name="connsiteY21" fmla="*/ 101600 h 110067"/>
              <a:gd name="connsiteX22" fmla="*/ 770466 w 881911"/>
              <a:gd name="connsiteY22" fmla="*/ 50800 h 110067"/>
              <a:gd name="connsiteX23" fmla="*/ 795866 w 881911"/>
              <a:gd name="connsiteY23" fmla="*/ 42333 h 110067"/>
              <a:gd name="connsiteX24" fmla="*/ 812800 w 881911"/>
              <a:gd name="connsiteY24" fmla="*/ 25400 h 110067"/>
              <a:gd name="connsiteX25" fmla="*/ 880533 w 881911"/>
              <a:gd name="connsiteY25" fmla="*/ 59267 h 110067"/>
              <a:gd name="connsiteX26" fmla="*/ 880533 w 881911"/>
              <a:gd name="connsiteY26" fmla="*/ 93133 h 110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881911" h="110067" fill="norm" stroke="1" extrusionOk="0">
                <a:moveTo>
                  <a:pt x="0" y="76200"/>
                </a:moveTo>
                <a:cubicBezTo>
                  <a:pt x="3367" y="55998"/>
                  <a:pt x="-692" y="19649"/>
                  <a:pt x="25400" y="8467"/>
                </a:cubicBezTo>
                <a:cubicBezTo>
                  <a:pt x="38627" y="2798"/>
                  <a:pt x="53622" y="2822"/>
                  <a:pt x="67733" y="0"/>
                </a:cubicBezTo>
                <a:cubicBezTo>
                  <a:pt x="90311" y="2822"/>
                  <a:pt x="116826" y="-4581"/>
                  <a:pt x="135466" y="8467"/>
                </a:cubicBezTo>
                <a:cubicBezTo>
                  <a:pt x="150089" y="18703"/>
                  <a:pt x="137548" y="49366"/>
                  <a:pt x="152400" y="59267"/>
                </a:cubicBezTo>
                <a:lnTo>
                  <a:pt x="177800" y="76200"/>
                </a:lnTo>
                <a:cubicBezTo>
                  <a:pt x="191911" y="73378"/>
                  <a:pt x="206172" y="71223"/>
                  <a:pt x="220133" y="67733"/>
                </a:cubicBezTo>
                <a:cubicBezTo>
                  <a:pt x="228791" y="65569"/>
                  <a:pt x="239222" y="65578"/>
                  <a:pt x="245533" y="59267"/>
                </a:cubicBezTo>
                <a:cubicBezTo>
                  <a:pt x="251844" y="52956"/>
                  <a:pt x="247689" y="40178"/>
                  <a:pt x="254000" y="33867"/>
                </a:cubicBezTo>
                <a:cubicBezTo>
                  <a:pt x="258049" y="29818"/>
                  <a:pt x="312973" y="17006"/>
                  <a:pt x="313266" y="16933"/>
                </a:cubicBezTo>
                <a:cubicBezTo>
                  <a:pt x="327377" y="19755"/>
                  <a:pt x="343105" y="18260"/>
                  <a:pt x="355600" y="25400"/>
                </a:cubicBezTo>
                <a:cubicBezTo>
                  <a:pt x="364435" y="30449"/>
                  <a:pt x="363904" y="45407"/>
                  <a:pt x="372533" y="50800"/>
                </a:cubicBezTo>
                <a:cubicBezTo>
                  <a:pt x="387669" y="60260"/>
                  <a:pt x="423333" y="67733"/>
                  <a:pt x="423333" y="67733"/>
                </a:cubicBezTo>
                <a:cubicBezTo>
                  <a:pt x="426155" y="76200"/>
                  <a:pt x="425489" y="86822"/>
                  <a:pt x="431800" y="93133"/>
                </a:cubicBezTo>
                <a:cubicBezTo>
                  <a:pt x="449157" y="110490"/>
                  <a:pt x="483430" y="96354"/>
                  <a:pt x="499533" y="93133"/>
                </a:cubicBezTo>
                <a:cubicBezTo>
                  <a:pt x="502355" y="84666"/>
                  <a:pt x="504009" y="75715"/>
                  <a:pt x="508000" y="67733"/>
                </a:cubicBezTo>
                <a:cubicBezTo>
                  <a:pt x="512551" y="58632"/>
                  <a:pt x="517738" y="49528"/>
                  <a:pt x="524933" y="42333"/>
                </a:cubicBezTo>
                <a:cubicBezTo>
                  <a:pt x="541345" y="25921"/>
                  <a:pt x="555076" y="23819"/>
                  <a:pt x="575733" y="16933"/>
                </a:cubicBezTo>
                <a:cubicBezTo>
                  <a:pt x="589844" y="19755"/>
                  <a:pt x="605487" y="18411"/>
                  <a:pt x="618066" y="25400"/>
                </a:cubicBezTo>
                <a:cubicBezTo>
                  <a:pt x="632489" y="33413"/>
                  <a:pt x="660056" y="67048"/>
                  <a:pt x="668866" y="84667"/>
                </a:cubicBezTo>
                <a:cubicBezTo>
                  <a:pt x="672857" y="92649"/>
                  <a:pt x="674511" y="101600"/>
                  <a:pt x="677333" y="110067"/>
                </a:cubicBezTo>
                <a:cubicBezTo>
                  <a:pt x="697089" y="107245"/>
                  <a:pt x="719764" y="112314"/>
                  <a:pt x="736600" y="101600"/>
                </a:cubicBezTo>
                <a:cubicBezTo>
                  <a:pt x="753769" y="90674"/>
                  <a:pt x="751159" y="57236"/>
                  <a:pt x="770466" y="50800"/>
                </a:cubicBezTo>
                <a:lnTo>
                  <a:pt x="795866" y="42333"/>
                </a:lnTo>
                <a:cubicBezTo>
                  <a:pt x="801511" y="36689"/>
                  <a:pt x="804879" y="26390"/>
                  <a:pt x="812800" y="25400"/>
                </a:cubicBezTo>
                <a:cubicBezTo>
                  <a:pt x="844118" y="21486"/>
                  <a:pt x="871575" y="27914"/>
                  <a:pt x="880533" y="59267"/>
                </a:cubicBezTo>
                <a:cubicBezTo>
                  <a:pt x="883634" y="70121"/>
                  <a:pt x="880533" y="81844"/>
                  <a:pt x="880533" y="93133"/>
                </a:cubicBez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3" name="Прямая соединительная линия 12"/>
          <p:cNvCxnSpPr>
            <a:cxnSpLocks/>
          </p:cNvCxnSpPr>
          <p:nvPr/>
        </p:nvCxnSpPr>
        <p:spPr bwMode="auto">
          <a:xfrm>
            <a:off x="1835696" y="4365104"/>
            <a:ext cx="1008112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cxnSpLocks/>
          </p:cNvCxnSpPr>
          <p:nvPr/>
        </p:nvCxnSpPr>
        <p:spPr bwMode="auto">
          <a:xfrm>
            <a:off x="2987824" y="4365104"/>
            <a:ext cx="1296144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cxnSpLocks/>
          </p:cNvCxnSpPr>
          <p:nvPr/>
        </p:nvCxnSpPr>
        <p:spPr bwMode="auto">
          <a:xfrm>
            <a:off x="1835696" y="4437691"/>
            <a:ext cx="1008112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>
            <a:cxnSpLocks/>
          </p:cNvCxnSpPr>
          <p:nvPr/>
        </p:nvCxnSpPr>
        <p:spPr bwMode="auto">
          <a:xfrm>
            <a:off x="539552" y="5085184"/>
            <a:ext cx="432048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cxnSpLocks/>
          </p:cNvCxnSpPr>
          <p:nvPr/>
        </p:nvCxnSpPr>
        <p:spPr bwMode="auto">
          <a:xfrm>
            <a:off x="1115616" y="5085184"/>
            <a:ext cx="792087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>
            <a:cxnSpLocks/>
          </p:cNvCxnSpPr>
          <p:nvPr/>
        </p:nvCxnSpPr>
        <p:spPr bwMode="auto">
          <a:xfrm>
            <a:off x="1115616" y="5157192"/>
            <a:ext cx="792087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>
            <a:cxnSpLocks/>
          </p:cNvCxnSpPr>
          <p:nvPr/>
        </p:nvCxnSpPr>
        <p:spPr bwMode="auto">
          <a:xfrm>
            <a:off x="2843807" y="5085184"/>
            <a:ext cx="216024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>
            <a:cxnSpLocks/>
          </p:cNvCxnSpPr>
          <p:nvPr/>
        </p:nvCxnSpPr>
        <p:spPr bwMode="auto">
          <a:xfrm>
            <a:off x="3205241" y="5103109"/>
            <a:ext cx="216024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>
            <a:cxnSpLocks/>
          </p:cNvCxnSpPr>
          <p:nvPr/>
        </p:nvCxnSpPr>
        <p:spPr bwMode="auto">
          <a:xfrm flipV="1">
            <a:off x="3635896" y="5103110"/>
            <a:ext cx="216024" cy="1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>
            <a:cxnSpLocks/>
          </p:cNvCxnSpPr>
          <p:nvPr/>
        </p:nvCxnSpPr>
        <p:spPr bwMode="auto">
          <a:xfrm>
            <a:off x="4067944" y="5103109"/>
            <a:ext cx="216024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6" name="Прямоугольник 45"/>
          <p:cNvSpPr/>
          <p:nvPr/>
        </p:nvSpPr>
        <p:spPr bwMode="auto">
          <a:xfrm>
            <a:off x="5004048" y="6309320"/>
            <a:ext cx="3168351" cy="43204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/>
              <a:t>Глава 7, параграф 2, стр. 166</a:t>
            </a: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D99694"/>
      </a:folHlink>
    </a:clrScheme>
    <a:fontScheme name="Классическая">
      <a:majorFont>
        <a:latin typeface="Arial"/>
        <a:ea typeface="Arial"/>
        <a:cs typeface="Arial"/>
      </a:majorFont>
      <a:minorFont>
        <a:latin typeface="Times New Roman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R7-Office/7.2.0.134</Application>
  <DocSecurity>0</DocSecurity>
  <PresentationFormat>Экран (4:3)</PresentationFormat>
  <Paragraphs>0</Paragraphs>
  <Slides>13</Slides>
  <Notes>13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Manager/>
  <Company>Microsoft</Company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subject/>
  <dc:creator>Елена</dc:creator>
  <cp:keywords/>
  <dc:description/>
  <dc:identifier/>
  <dc:language/>
  <cp:lastModifiedBy>Анастасия Позднякова</cp:lastModifiedBy>
  <cp:revision>50</cp:revision>
  <dcterms:created xsi:type="dcterms:W3CDTF">2013-07-29T17:42:42Z</dcterms:created>
  <dcterms:modified xsi:type="dcterms:W3CDTF">2023-06-12T18:35:56Z</dcterms:modified>
  <cp:category/>
  <cp:contentStatus/>
  <cp:version/>
</cp:coreProperties>
</file>