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5" r:id="rId3"/>
    <p:sldId id="267" r:id="rId4"/>
    <p:sldId id="269" r:id="rId5"/>
    <p:sldId id="274" r:id="rId6"/>
    <p:sldId id="275" r:id="rId7"/>
    <p:sldId id="276" r:id="rId8"/>
    <p:sldId id="278" r:id="rId9"/>
    <p:sldId id="277" r:id="rId10"/>
    <p:sldId id="279" r:id="rId11"/>
    <p:sldId id="280" r:id="rId12"/>
    <p:sldId id="281" r:id="rId13"/>
    <p:sldId id="270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6BA5"/>
    <a:srgbClr val="6E558D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3532" autoAdjust="0"/>
  </p:normalViewPr>
  <p:slideViewPr>
    <p:cSldViewPr>
      <p:cViewPr>
        <p:scale>
          <a:sx n="90" d="100"/>
          <a:sy n="90" d="100"/>
        </p:scale>
        <p:origin x="-1253" y="2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93A02-D28B-4D41-9756-B65D11236665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C6CD6-F686-45B0-A374-59621B28CA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010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C6CD6-F686-45B0-A374-59621B28CA1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955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C6CD6-F686-45B0-A374-59621B28CA1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187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C6CD6-F686-45B0-A374-59621B28CA1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lenaranko.ucoz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3.uploads.ru/5o8gm.png" TargetMode="External"/><Relationship Id="rId5" Type="http://schemas.openxmlformats.org/officeDocument/2006/relationships/hyperlink" Target="http://img-fotki.yandex.ru/get/6622/42830165.110/0_91b80_5dd966c8_XL" TargetMode="External"/><Relationship Id="rId4" Type="http://schemas.openxmlformats.org/officeDocument/2006/relationships/hyperlink" Target="http://energyru.com/vector-clipart/objects-and-things/226-svitki-pero-chernilnica-i-knigi-v-vektore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764704"/>
            <a:ext cx="7704856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Пятнадцатое апреля.</a:t>
            </a:r>
            <a:endParaRPr kumimoji="0" lang="ru-RU" sz="60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4797152"/>
            <a:ext cx="35283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Позднякова Анастасия Владимировна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читель русского языка и литературы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6309320"/>
            <a:ext cx="345638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Глава 7, параграф 3, стр. 178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20688"/>
            <a:ext cx="6298958" cy="5505475"/>
          </a:xfrm>
        </p:spPr>
      </p:pic>
    </p:spTree>
    <p:extLst>
      <p:ext uri="{BB962C8B-B14F-4D97-AF65-F5344CB8AC3E}">
        <p14:creationId xmlns:p14="http://schemas.microsoft.com/office/powerpoint/2010/main" val="18541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76672"/>
            <a:ext cx="6768752" cy="5688632"/>
          </a:xfrm>
        </p:spPr>
      </p:pic>
      <p:sp>
        <p:nvSpPr>
          <p:cNvPr id="5" name="Прямоугольник 4"/>
          <p:cNvSpPr/>
          <p:nvPr/>
        </p:nvSpPr>
        <p:spPr>
          <a:xfrm>
            <a:off x="5004048" y="6309320"/>
            <a:ext cx="345638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Глава 7, параграф 3, стр. 181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79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681"/>
            <a:ext cx="7128792" cy="5040560"/>
          </a:xfrm>
        </p:spPr>
      </p:pic>
      <p:sp>
        <p:nvSpPr>
          <p:cNvPr id="5" name="Прямоугольник 4"/>
          <p:cNvSpPr/>
          <p:nvPr/>
        </p:nvSpPr>
        <p:spPr>
          <a:xfrm>
            <a:off x="4945029" y="5877272"/>
            <a:ext cx="345638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Глава 7, параграф 3, стр. 184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93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52596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Запиши числительные в указанных падежах словами, добавляя к ним существительные из скобок в нужной форме.</a:t>
            </a:r>
            <a:endParaRPr lang="ru-RU" dirty="0"/>
          </a:p>
          <a:p>
            <a:pPr algn="ctr"/>
            <a:r>
              <a:rPr lang="ru-RU" dirty="0" err="1" smtClean="0"/>
              <a:t>И.п</a:t>
            </a:r>
            <a:r>
              <a:rPr lang="ru-RU" dirty="0" smtClean="0"/>
              <a:t>.: 5, 11, 20 (экземпляр, килограмм)</a:t>
            </a:r>
          </a:p>
          <a:p>
            <a:pPr algn="ctr"/>
            <a:r>
              <a:rPr lang="ru-RU" dirty="0" err="1" smtClean="0"/>
              <a:t>Р.п</a:t>
            </a:r>
            <a:r>
              <a:rPr lang="ru-RU" dirty="0" smtClean="0"/>
              <a:t>.: 6, 17, 30 (гектар, сантиметр)</a:t>
            </a:r>
          </a:p>
          <a:p>
            <a:pPr algn="ctr"/>
            <a:r>
              <a:rPr lang="ru-RU" dirty="0" err="1" smtClean="0"/>
              <a:t>Д.п</a:t>
            </a:r>
            <a:r>
              <a:rPr lang="ru-RU" dirty="0" smtClean="0"/>
              <a:t>.: 11, 12, 20 (метр, центнер)</a:t>
            </a:r>
          </a:p>
          <a:p>
            <a:pPr algn="ctr"/>
            <a:r>
              <a:rPr lang="ru-RU" dirty="0" err="1" smtClean="0"/>
              <a:t>В.п</a:t>
            </a:r>
            <a:r>
              <a:rPr lang="ru-RU" dirty="0" smtClean="0"/>
              <a:t>.: 7, 10, 13 ( километр, грамм)</a:t>
            </a:r>
          </a:p>
          <a:p>
            <a:pPr algn="ctr"/>
            <a:r>
              <a:rPr lang="ru-RU" dirty="0" smtClean="0"/>
              <a:t>Т.п.: 8, 14, 30 (дециметр, тысяча)</a:t>
            </a:r>
          </a:p>
          <a:p>
            <a:pPr algn="ctr"/>
            <a:r>
              <a:rPr lang="ru-RU" dirty="0" err="1" smtClean="0"/>
              <a:t>П.п</a:t>
            </a:r>
            <a:r>
              <a:rPr lang="ru-RU" dirty="0" smtClean="0"/>
              <a:t>.: 9, 16, 18, 19 (метр</a:t>
            </a:r>
            <a:r>
              <a:rPr lang="ru-RU" smtClean="0"/>
              <a:t>, </a:t>
            </a:r>
            <a:r>
              <a:rPr lang="ru-RU" smtClean="0"/>
              <a:t>процент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92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552" y="548680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ресурсы: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628800"/>
            <a:ext cx="7776864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Arial" pitchFamily="34" charset="0"/>
              </a:rPr>
              <a:t>источник </a:t>
            </a:r>
            <a:r>
              <a:rPr lang="ru-RU" dirty="0" smtClean="0">
                <a:latin typeface="Times New Roman" pitchFamily="18" charset="0"/>
                <a:cs typeface="Arial" pitchFamily="34" charset="0"/>
              </a:rPr>
              <a:t>шаблона:</a:t>
            </a:r>
            <a:r>
              <a:rPr lang="ru-RU" sz="2000" i="1" dirty="0" smtClean="0"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000" i="1" dirty="0">
                <a:latin typeface="Times New Roman" pitchFamily="18" charset="0"/>
                <a:cs typeface="Arial" pitchFamily="34" charset="0"/>
                <a:hlinkClick r:id="rId3"/>
              </a:rPr>
              <a:t>http://elenaranko.ucoz.ru/</a:t>
            </a:r>
            <a:r>
              <a:rPr lang="ru-RU" sz="2000" i="1" dirty="0">
                <a:latin typeface="Times New Roman" pitchFamily="18" charset="0"/>
                <a:cs typeface="Arial" pitchFamily="34" charset="0"/>
              </a:rPr>
              <a:t>  </a:t>
            </a:r>
            <a:endParaRPr lang="en-US" sz="2000" dirty="0">
              <a:latin typeface="Times New Roman" pitchFamily="18" charset="0"/>
              <a:cs typeface="Arial" pitchFamily="34" charset="0"/>
            </a:endParaRPr>
          </a:p>
          <a:p>
            <a:pPr algn="ctr"/>
            <a:endParaRPr lang="ru-RU" dirty="0" smtClean="0">
              <a:hlinkClick r:id="rId4"/>
            </a:endParaRPr>
          </a:p>
          <a:p>
            <a:pPr algn="ctr"/>
            <a:r>
              <a:rPr lang="ru-RU" dirty="0" smtClean="0">
                <a:hlinkClick r:id="rId4"/>
              </a:rPr>
              <a:t>http://energyru.com/vector-clipart/objects-and-things/226-svitki-pero-chernilnica-i-knigi-v-vektore.html</a:t>
            </a:r>
            <a:endParaRPr lang="ru-RU" dirty="0" smtClean="0"/>
          </a:p>
          <a:p>
            <a:pPr algn="ctr"/>
            <a:r>
              <a:rPr lang="ru-RU" sz="2400" i="1" dirty="0" smtClean="0"/>
              <a:t>клипарт (перо, чернильница, книги)</a:t>
            </a:r>
          </a:p>
          <a:p>
            <a:pPr algn="ctr"/>
            <a:endParaRPr lang="ru-RU" sz="1000" i="1" dirty="0" smtClean="0"/>
          </a:p>
          <a:p>
            <a:pPr algn="ctr"/>
            <a:r>
              <a:rPr lang="ru-RU" u="sng" dirty="0" smtClean="0">
                <a:hlinkClick r:id="rId5"/>
              </a:rPr>
              <a:t>http://img-fotki.yandex.ru/get/6622/42830165.110/0_91b80_5dd966c8_XL</a:t>
            </a:r>
            <a:endParaRPr lang="ru-RU" u="sng" dirty="0" smtClean="0"/>
          </a:p>
          <a:p>
            <a:pPr algn="ctr"/>
            <a:r>
              <a:rPr lang="ru-RU" sz="2400" i="1" dirty="0" smtClean="0"/>
              <a:t>букет</a:t>
            </a:r>
          </a:p>
          <a:p>
            <a:pPr algn="ctr"/>
            <a:endParaRPr lang="ru-RU" sz="1000" i="1" dirty="0" smtClean="0"/>
          </a:p>
          <a:p>
            <a:pPr algn="ctr"/>
            <a:r>
              <a:rPr lang="ru-RU" u="sng" dirty="0" smtClean="0">
                <a:hlinkClick r:id="rId6"/>
              </a:rPr>
              <a:t>http://s3.uploads.ru/5o8gm.png</a:t>
            </a:r>
            <a:endParaRPr lang="ru-RU" u="sng" dirty="0" smtClean="0"/>
          </a:p>
          <a:p>
            <a:pPr algn="ctr"/>
            <a:r>
              <a:rPr lang="ru-RU" sz="2400" i="1" dirty="0" smtClean="0"/>
              <a:t>рамка</a:t>
            </a:r>
          </a:p>
          <a:p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692696"/>
            <a:ext cx="7416824" cy="208823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Имя числительное </a:t>
            </a:r>
            <a:r>
              <a:rPr lang="ru-RU" sz="3600" dirty="0" smtClean="0">
                <a:solidFill>
                  <a:schemeClr val="tx1"/>
                </a:solidFill>
              </a:rPr>
              <a:t>– это часть речи, выражающая значение количества.</a:t>
            </a:r>
            <a:endParaRPr lang="ru-RU" sz="3600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771800" y="2780928"/>
            <a:ext cx="183620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608004" y="2780928"/>
            <a:ext cx="190821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115616" y="3429000"/>
            <a:ext cx="2448272" cy="27363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Количественные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Отвечают на вопрос </a:t>
            </a:r>
            <a:r>
              <a:rPr lang="ru-RU" i="1" dirty="0" smtClean="0">
                <a:solidFill>
                  <a:schemeClr val="tx1"/>
                </a:solidFill>
              </a:rPr>
              <a:t>сколько?</a:t>
            </a:r>
            <a:r>
              <a:rPr lang="ru-RU" dirty="0" smtClean="0">
                <a:solidFill>
                  <a:schemeClr val="tx1"/>
                </a:solidFill>
              </a:rPr>
              <a:t> и обозначают количество предметов: </a:t>
            </a:r>
            <a:r>
              <a:rPr lang="ru-RU" i="1" dirty="0" smtClean="0">
                <a:solidFill>
                  <a:schemeClr val="tx1"/>
                </a:solidFill>
              </a:rPr>
              <a:t>один, двадцать, полтора, семеро, двое, полтораста.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24128" y="3429000"/>
            <a:ext cx="2520280" cy="27363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Порядковые числительные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Отвечают на вопрос </a:t>
            </a:r>
            <a:r>
              <a:rPr lang="ru-RU" i="1" dirty="0" smtClean="0">
                <a:solidFill>
                  <a:schemeClr val="tx1"/>
                </a:solidFill>
              </a:rPr>
              <a:t>какой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i="1" dirty="0" smtClean="0">
                <a:solidFill>
                  <a:schemeClr val="tx1"/>
                </a:solidFill>
              </a:rPr>
              <a:t>(по счёту)? </a:t>
            </a:r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 обозначают порядок следования предметов: </a:t>
            </a:r>
            <a:r>
              <a:rPr lang="ru-RU" i="1" dirty="0" smtClean="0">
                <a:solidFill>
                  <a:schemeClr val="tx1"/>
                </a:solidFill>
              </a:rPr>
              <a:t>первый, седьмой, двадцатый, сто сороковой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6309320"/>
            <a:ext cx="3168352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Глава 7, параграф 2, стр. 165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7704856" cy="5832648"/>
          </a:xfrm>
        </p:spPr>
      </p:pic>
    </p:spTree>
    <p:extLst>
      <p:ext uri="{BB962C8B-B14F-4D97-AF65-F5344CB8AC3E}">
        <p14:creationId xmlns:p14="http://schemas.microsoft.com/office/powerpoint/2010/main" val="40917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>Простые, сложные и составные числительные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ru-RU" b="1" dirty="0" smtClean="0"/>
              <a:t>Простые </a:t>
            </a:r>
            <a:r>
              <a:rPr lang="ru-RU" dirty="0" smtClean="0"/>
              <a:t>числительные – это слова с одним корнем. Основа их может состоять только из корня или включать суффиксы</a:t>
            </a:r>
            <a:r>
              <a:rPr lang="ru-RU" b="1" dirty="0" smtClean="0"/>
              <a:t>-</a:t>
            </a:r>
            <a:r>
              <a:rPr lang="ru-RU" b="1" dirty="0" err="1" smtClean="0"/>
              <a:t>надцать</a:t>
            </a:r>
            <a:r>
              <a:rPr lang="ru-RU" b="1" dirty="0" smtClean="0"/>
              <a:t>-</a:t>
            </a:r>
            <a:r>
              <a:rPr lang="ru-RU" dirty="0" smtClean="0"/>
              <a:t>, </a:t>
            </a:r>
            <a:r>
              <a:rPr lang="ru-RU" b="1" dirty="0" smtClean="0"/>
              <a:t>-</a:t>
            </a:r>
            <a:r>
              <a:rPr lang="ru-RU" b="1" dirty="0" err="1" smtClean="0"/>
              <a:t>дцать</a:t>
            </a:r>
            <a:r>
              <a:rPr lang="ru-RU" b="1" dirty="0" smtClean="0"/>
              <a:t>-</a:t>
            </a:r>
            <a:r>
              <a:rPr lang="ru-RU" dirty="0" smtClean="0"/>
              <a:t>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-ер-</a:t>
            </a:r>
            <a:r>
              <a:rPr lang="ru-RU" dirty="0" smtClean="0"/>
              <a:t>: дв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, тр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, пять, одиннадцать, тридцать, семер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Сложные</a:t>
            </a:r>
            <a:r>
              <a:rPr lang="ru-RU" dirty="0" smtClean="0"/>
              <a:t> числительные – это слова с двумя или несколькими количественного числительного: </a:t>
            </a:r>
            <a:r>
              <a:rPr lang="ru-RU" b="1" dirty="0" smtClean="0"/>
              <a:t>пять</a:t>
            </a:r>
            <a:r>
              <a:rPr lang="ru-RU" dirty="0" smtClean="0"/>
              <a:t>десят – </a:t>
            </a:r>
            <a:r>
              <a:rPr lang="ru-RU" b="1" dirty="0" smtClean="0"/>
              <a:t>пят</a:t>
            </a:r>
            <a:r>
              <a:rPr lang="ru-RU" b="1" dirty="0" smtClean="0">
                <a:solidFill>
                  <a:schemeClr val="accent1"/>
                </a:solidFill>
              </a:rPr>
              <a:t>и</a:t>
            </a:r>
            <a:r>
              <a:rPr lang="ru-RU" dirty="0" smtClean="0"/>
              <a:t>десят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, </a:t>
            </a:r>
            <a:r>
              <a:rPr lang="ru-RU" b="1" dirty="0" smtClean="0"/>
              <a:t>девять</a:t>
            </a:r>
            <a:r>
              <a:rPr lang="ru-RU" dirty="0" smtClean="0"/>
              <a:t>сот – </a:t>
            </a:r>
            <a:r>
              <a:rPr lang="ru-RU" b="1" dirty="0" smtClean="0"/>
              <a:t>девять</a:t>
            </a:r>
            <a:r>
              <a:rPr lang="ru-RU" b="1" dirty="0" smtClean="0">
                <a:solidFill>
                  <a:schemeClr val="accent1"/>
                </a:solidFill>
              </a:rPr>
              <a:t>ю</a:t>
            </a:r>
            <a:r>
              <a:rPr lang="ru-RU" dirty="0" smtClean="0"/>
              <a:t>ст</a:t>
            </a:r>
            <a:r>
              <a:rPr lang="ru-RU" b="1" dirty="0" smtClean="0">
                <a:solidFill>
                  <a:srgbClr val="FF0000"/>
                </a:solidFill>
              </a:rPr>
              <a:t>ами</a:t>
            </a:r>
          </a:p>
          <a:p>
            <a:r>
              <a:rPr lang="ru-RU" b="1" dirty="0" smtClean="0"/>
              <a:t>Составные числительные. </a:t>
            </a:r>
            <a:r>
              <a:rPr lang="ru-RU" dirty="0" smtClean="0"/>
              <a:t>Они могут включать в себя два и более простых или сложных числительных. У количественных числительных при склонении изменяется каждое слово, у порядковых – только последнее. Для наименования дробных чисел обычно используют составные числительные.</a:t>
            </a:r>
          </a:p>
          <a:p>
            <a:r>
              <a:rPr lang="ru-RU" dirty="0" smtClean="0"/>
              <a:t>В сочетания слов, называемые составными числительными, могут входить и имена существительные </a:t>
            </a:r>
            <a:r>
              <a:rPr lang="ru-RU" b="1" i="1" dirty="0" smtClean="0">
                <a:solidFill>
                  <a:schemeClr val="accent1"/>
                </a:solidFill>
              </a:rPr>
              <a:t>тысяча</a:t>
            </a:r>
            <a:r>
              <a:rPr lang="ru-RU" dirty="0" smtClean="0"/>
              <a:t>, </a:t>
            </a:r>
            <a:r>
              <a:rPr lang="ru-RU" b="1" i="1" dirty="0" smtClean="0">
                <a:solidFill>
                  <a:schemeClr val="accent1"/>
                </a:solidFill>
              </a:rPr>
              <a:t>миллион</a:t>
            </a:r>
            <a:r>
              <a:rPr lang="ru-RU" dirty="0" smtClean="0"/>
              <a:t>, </a:t>
            </a:r>
            <a:r>
              <a:rPr lang="ru-RU" b="1" i="1" dirty="0" smtClean="0">
                <a:solidFill>
                  <a:schemeClr val="accent1"/>
                </a:solidFill>
              </a:rPr>
              <a:t>миллиард</a:t>
            </a:r>
            <a:r>
              <a:rPr lang="ru-RU" dirty="0" smtClean="0"/>
              <a:t>, </a:t>
            </a:r>
            <a:r>
              <a:rPr lang="ru-RU" b="1" i="1" dirty="0" smtClean="0">
                <a:solidFill>
                  <a:schemeClr val="accent1"/>
                </a:solidFill>
              </a:rPr>
              <a:t>целая</a:t>
            </a:r>
            <a:r>
              <a:rPr lang="ru-RU" dirty="0" smtClean="0"/>
              <a:t>, </a:t>
            </a:r>
            <a:r>
              <a:rPr lang="ru-RU" b="1" i="1" dirty="0" smtClean="0">
                <a:solidFill>
                  <a:schemeClr val="accent1"/>
                </a:solidFill>
              </a:rPr>
              <a:t>десятая</a:t>
            </a:r>
            <a:r>
              <a:rPr lang="ru-RU" dirty="0" smtClean="0"/>
              <a:t> и тому подобные: </a:t>
            </a:r>
            <a:r>
              <a:rPr lang="ru-RU" i="1" dirty="0" smtClean="0"/>
              <a:t>двенадцать </a:t>
            </a:r>
            <a:r>
              <a:rPr lang="ru-RU" b="1" i="1" dirty="0" smtClean="0">
                <a:solidFill>
                  <a:schemeClr val="accent1"/>
                </a:solidFill>
              </a:rPr>
              <a:t>миллионов </a:t>
            </a:r>
            <a:r>
              <a:rPr lang="ru-RU" i="1" dirty="0" smtClean="0"/>
              <a:t>девятьсот</a:t>
            </a:r>
            <a:r>
              <a:rPr lang="ru-RU" dirty="0" smtClean="0"/>
              <a:t> </a:t>
            </a:r>
            <a:r>
              <a:rPr lang="ru-RU" i="1" dirty="0" smtClean="0"/>
              <a:t>шестьдесят пять </a:t>
            </a:r>
            <a:r>
              <a:rPr lang="ru-RU" b="1" i="1" dirty="0" smtClean="0">
                <a:solidFill>
                  <a:schemeClr val="accent1"/>
                </a:solidFill>
              </a:rPr>
              <a:t>тысяч</a:t>
            </a:r>
            <a:r>
              <a:rPr lang="ru-RU" i="1" dirty="0" smtClean="0"/>
              <a:t> </a:t>
            </a:r>
            <a:r>
              <a:rPr lang="ru-RU" dirty="0" smtClean="0"/>
              <a:t>(12 965 000); </a:t>
            </a:r>
            <a:r>
              <a:rPr lang="ru-RU" i="1" dirty="0" smtClean="0"/>
              <a:t>восемь </a:t>
            </a:r>
            <a:r>
              <a:rPr lang="ru-RU" b="1" i="1" dirty="0" smtClean="0">
                <a:solidFill>
                  <a:schemeClr val="accent1"/>
                </a:solidFill>
              </a:rPr>
              <a:t>с половиной </a:t>
            </a:r>
            <a:r>
              <a:rPr lang="ru-RU" dirty="0" smtClean="0"/>
              <a:t>(8,5); </a:t>
            </a:r>
            <a:r>
              <a:rPr lang="ru-RU" i="1" dirty="0" smtClean="0"/>
              <a:t>семь </a:t>
            </a:r>
            <a:r>
              <a:rPr lang="ru-RU" b="1" i="1" dirty="0" smtClean="0">
                <a:solidFill>
                  <a:schemeClr val="accent1"/>
                </a:solidFill>
              </a:rPr>
              <a:t>целых</a:t>
            </a:r>
            <a:r>
              <a:rPr lang="ru-RU" i="1" dirty="0" smtClean="0"/>
              <a:t> три </a:t>
            </a:r>
            <a:r>
              <a:rPr lang="ru-RU" b="1" i="1" dirty="0" smtClean="0">
                <a:solidFill>
                  <a:schemeClr val="accent1"/>
                </a:solidFill>
              </a:rPr>
              <a:t>десятых</a:t>
            </a:r>
            <a:r>
              <a:rPr lang="ru-RU" dirty="0" smtClean="0"/>
              <a:t> (7,3)</a:t>
            </a:r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6309320"/>
            <a:ext cx="345638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Глава 7, параграф 3, стр. 170-171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20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Количественные числительные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b="1" dirty="0" smtClean="0"/>
              <a:t>Количественные числительные</a:t>
            </a:r>
            <a:r>
              <a:rPr lang="ru-RU" dirty="0" smtClean="0"/>
              <a:t> –это основной разряд собственно числительных как части речи. На письме они могут передаваться цифрами и словами.</a:t>
            </a:r>
          </a:p>
          <a:p>
            <a:r>
              <a:rPr lang="ru-RU" dirty="0" smtClean="0"/>
              <a:t>Они обозначают: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числа</a:t>
            </a:r>
            <a:r>
              <a:rPr lang="ru-RU" dirty="0" smtClean="0"/>
              <a:t>, когда употребляются самостоятельно: К </a:t>
            </a:r>
            <a:r>
              <a:rPr lang="ru-RU" b="1" dirty="0" smtClean="0"/>
              <a:t>трём</a:t>
            </a:r>
            <a:r>
              <a:rPr lang="ru-RU" dirty="0" smtClean="0"/>
              <a:t> прибавить </a:t>
            </a:r>
            <a:r>
              <a:rPr lang="ru-RU" b="1" dirty="0" smtClean="0"/>
              <a:t>двадцать</a:t>
            </a:r>
            <a:r>
              <a:rPr lang="ru-RU" dirty="0" smtClean="0"/>
              <a:t> будет </a:t>
            </a:r>
            <a:r>
              <a:rPr lang="ru-RU" b="1" dirty="0" smtClean="0"/>
              <a:t>двадцать три</a:t>
            </a:r>
            <a:r>
              <a:rPr lang="ru-RU" dirty="0" smtClean="0"/>
              <a:t>.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количество предметов</a:t>
            </a:r>
            <a:r>
              <a:rPr lang="ru-RU" dirty="0" smtClean="0"/>
              <a:t> в составе словосочетаний с существительными: На блюде лежали пять апельсинов, </a:t>
            </a:r>
            <a:r>
              <a:rPr lang="ru-RU" b="1" dirty="0" smtClean="0"/>
              <a:t>пять</a:t>
            </a:r>
            <a:r>
              <a:rPr lang="ru-RU" dirty="0" smtClean="0"/>
              <a:t> яблок и </a:t>
            </a:r>
            <a:r>
              <a:rPr lang="ru-RU" b="1" dirty="0" smtClean="0"/>
              <a:t>пять</a:t>
            </a:r>
            <a:r>
              <a:rPr lang="ru-RU" dirty="0" smtClean="0"/>
              <a:t> груш.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6309320"/>
            <a:ext cx="345638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Глава 7, параграф 3, стр. 174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852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Количественные числительные не имеют форм единственного и множественного числа, потому что сами выражают количество.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7"/>
            <a:ext cx="8229600" cy="424847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Эти числительные не изменяются по родам. Исключение составляют:</a:t>
            </a:r>
          </a:p>
          <a:p>
            <a:r>
              <a:rPr lang="ru-RU" dirty="0" smtClean="0"/>
              <a:t>1) числительные </a:t>
            </a:r>
            <a:r>
              <a:rPr lang="ru-RU" b="1" dirty="0" smtClean="0"/>
              <a:t>два</a:t>
            </a:r>
            <a:r>
              <a:rPr lang="ru-RU" dirty="0" smtClean="0"/>
              <a:t>: </a:t>
            </a:r>
            <a:r>
              <a:rPr lang="ru-RU" b="1" dirty="0" smtClean="0"/>
              <a:t>два</a:t>
            </a:r>
            <a:r>
              <a:rPr lang="ru-RU" dirty="0" smtClean="0"/>
              <a:t> мальчика, </a:t>
            </a:r>
            <a:r>
              <a:rPr lang="ru-RU" b="1" dirty="0" smtClean="0"/>
              <a:t>две</a:t>
            </a:r>
            <a:r>
              <a:rPr lang="ru-RU" dirty="0" smtClean="0"/>
              <a:t> девочки;</a:t>
            </a:r>
          </a:p>
          <a:p>
            <a:r>
              <a:rPr lang="ru-RU" dirty="0" smtClean="0"/>
              <a:t>2) числительное </a:t>
            </a:r>
            <a:r>
              <a:rPr lang="ru-RU" b="1" dirty="0" smtClean="0"/>
              <a:t>один</a:t>
            </a:r>
            <a:r>
              <a:rPr lang="ru-RU" dirty="0" smtClean="0"/>
              <a:t>, которое по своим грамматическим признакам похоже на прилагательное: </a:t>
            </a:r>
            <a:r>
              <a:rPr lang="ru-RU" b="1" dirty="0" smtClean="0"/>
              <a:t>один</a:t>
            </a:r>
            <a:r>
              <a:rPr lang="ru-RU" dirty="0" smtClean="0"/>
              <a:t> апельсин, </a:t>
            </a:r>
            <a:r>
              <a:rPr lang="ru-RU" b="1" dirty="0" smtClean="0"/>
              <a:t>одно</a:t>
            </a:r>
            <a:r>
              <a:rPr lang="ru-RU" dirty="0" smtClean="0"/>
              <a:t> яблоко, </a:t>
            </a:r>
            <a:r>
              <a:rPr lang="ru-RU" b="1" dirty="0" smtClean="0"/>
              <a:t>одна</a:t>
            </a:r>
            <a:r>
              <a:rPr lang="ru-RU" dirty="0" smtClean="0"/>
              <a:t> груша, </a:t>
            </a:r>
            <a:r>
              <a:rPr lang="ru-RU" b="1" dirty="0" smtClean="0"/>
              <a:t>одни</a:t>
            </a:r>
            <a:r>
              <a:rPr lang="ru-RU" dirty="0" smtClean="0"/>
              <a:t> сутки.</a:t>
            </a:r>
          </a:p>
        </p:txBody>
      </p:sp>
    </p:spTree>
    <p:extLst>
      <p:ext uri="{BB962C8B-B14F-4D97-AF65-F5344CB8AC3E}">
        <p14:creationId xmlns:p14="http://schemas.microsoft.com/office/powerpoint/2010/main" val="1344306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Все количественные числительные имеют только один непостоянный грамматический признак – они изменяются по падежам. В качестве вспомогательного вопроса используется слово </a:t>
            </a:r>
            <a:r>
              <a:rPr lang="ru-RU" sz="2800" i="1" dirty="0" smtClean="0"/>
              <a:t>сколько?</a:t>
            </a:r>
            <a:endParaRPr lang="ru-RU" sz="2800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829888"/>
              </p:ext>
            </p:extLst>
          </p:nvPr>
        </p:nvGraphicFramePr>
        <p:xfrm>
          <a:off x="529208" y="2852936"/>
          <a:ext cx="8147248" cy="11125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730424"/>
                <a:gridCol w="2304256"/>
                <a:gridCol w="1008112"/>
                <a:gridCol w="41044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tx1"/>
                          </a:solidFill>
                        </a:rPr>
                        <a:t>И.п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сколько?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В.п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chemeClr val="tx1"/>
                          </a:solidFill>
                        </a:rPr>
                        <a:t>неодуш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.: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сколько?</a:t>
                      </a:r>
                      <a:r>
                        <a:rPr lang="ru-RU" b="0" dirty="0" smtClean="0"/>
                        <a:t>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</a:rPr>
                        <a:t>одуш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.: 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скольких?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Р.п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скольких?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Т.п.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сколькими?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Д.п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скольким?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П.п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 скольких?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51720" y="4077072"/>
            <a:ext cx="662473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 сочетаниях с существительными количественные числительные (кроме числительного один) </a:t>
            </a:r>
          </a:p>
          <a:p>
            <a:r>
              <a:rPr lang="ru-RU" dirty="0" smtClean="0"/>
              <a:t>в именительном и винительном падежах требуют от существительного формы родительного падежа:</a:t>
            </a:r>
          </a:p>
          <a:p>
            <a:r>
              <a:rPr lang="ru-RU" b="1" dirty="0"/>
              <a:t>с</a:t>
            </a:r>
            <a:r>
              <a:rPr lang="ru-RU" b="1" dirty="0" smtClean="0"/>
              <a:t>то</a:t>
            </a:r>
            <a:r>
              <a:rPr lang="ru-RU" dirty="0" smtClean="0"/>
              <a:t> тетрадей, </a:t>
            </a:r>
            <a:r>
              <a:rPr lang="ru-RU" b="1" dirty="0" smtClean="0"/>
              <a:t>двадцать пять</a:t>
            </a:r>
            <a:r>
              <a:rPr lang="ru-RU" dirty="0" smtClean="0"/>
              <a:t> учеников.</a:t>
            </a:r>
          </a:p>
          <a:p>
            <a:r>
              <a:rPr lang="ru-RU" dirty="0" smtClean="0"/>
              <a:t>В остальных падежах числительные согласуются в падеже с существительным: </a:t>
            </a:r>
            <a:r>
              <a:rPr lang="ru-RU" b="1" dirty="0" smtClean="0"/>
              <a:t>двенадцатью</a:t>
            </a:r>
            <a:r>
              <a:rPr lang="ru-RU" dirty="0" smtClean="0"/>
              <a:t> книгами, о </a:t>
            </a:r>
            <a:r>
              <a:rPr lang="ru-RU" b="1" dirty="0" smtClean="0"/>
              <a:t>двадцати пяти </a:t>
            </a:r>
            <a:r>
              <a:rPr lang="ru-RU" dirty="0" smtClean="0"/>
              <a:t>учениках.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6309320"/>
            <a:ext cx="345638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Глава 7, параграф 3, стр. 175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19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23224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>Сочетание количественного  числительного с существительными, а также составное количественное числительное - это </a:t>
            </a:r>
            <a:r>
              <a:rPr lang="ru-RU" sz="3600" b="1" dirty="0" smtClean="0"/>
              <a:t>один член предложения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3"/>
            <a:ext cx="8229600" cy="208823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Двести двадцать четыре делится на четыре без остатка.</a:t>
            </a:r>
          </a:p>
          <a:p>
            <a:r>
              <a:rPr lang="ru-RU" dirty="0" smtClean="0"/>
              <a:t>В туристический поход отправились сорок четыре человека.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3501008"/>
            <a:ext cx="417646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732240" y="3501008"/>
            <a:ext cx="21602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164288" y="3501008"/>
            <a:ext cx="21602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596336" y="3501008"/>
            <a:ext cx="28803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8174490" y="3501008"/>
            <a:ext cx="21602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380312" y="4437112"/>
            <a:ext cx="9021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99592" y="4869160"/>
            <a:ext cx="288032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091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Склонение простых количественных числительных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7"/>
            <a:ext cx="8229600" cy="252028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Склонение числительного один</a:t>
            </a:r>
          </a:p>
          <a:p>
            <a:pPr marL="0" indent="0">
              <a:buNone/>
            </a:pPr>
            <a:r>
              <a:rPr lang="ru-RU" dirty="0" smtClean="0"/>
              <a:t>Числительное 1 (один) изменяется по родам и падежам, согласуясь с существительным, как прилагательное.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009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696</Words>
  <Application>Microsoft Office PowerPoint</Application>
  <PresentationFormat>Экран (4:3)</PresentationFormat>
  <Paragraphs>75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Простые, сложные и составные числительные</vt:lpstr>
      <vt:lpstr>Количественные числительные</vt:lpstr>
      <vt:lpstr>Количественные числительные не имеют форм единственного и множественного числа, потому что сами выражают количество.</vt:lpstr>
      <vt:lpstr>Все количественные числительные имеют только один непостоянный грамматический признак – они изменяются по падежам. В качестве вспомогательного вопроса используется слово сколько?</vt:lpstr>
      <vt:lpstr>Сочетание количественного  числительного с существительными, а также составное количественное числительное - это один член предложения:</vt:lpstr>
      <vt:lpstr>Склонение простых количественных числительных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Настя</cp:lastModifiedBy>
  <cp:revision>94</cp:revision>
  <dcterms:created xsi:type="dcterms:W3CDTF">2013-07-29T17:42:42Z</dcterms:created>
  <dcterms:modified xsi:type="dcterms:W3CDTF">2020-04-15T08:23:41Z</dcterms:modified>
</cp:coreProperties>
</file>