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66" r:id="rId4"/>
    <p:sldId id="267" r:id="rId5"/>
    <p:sldId id="265" r:id="rId6"/>
    <p:sldId id="269" r:id="rId7"/>
    <p:sldId id="271" r:id="rId8"/>
    <p:sldId id="257" r:id="rId9"/>
    <p:sldId id="261" r:id="rId10"/>
    <p:sldId id="264" r:id="rId11"/>
    <p:sldId id="259" r:id="rId12"/>
    <p:sldId id="260" r:id="rId13"/>
    <p:sldId id="262" r:id="rId14"/>
    <p:sldId id="263" r:id="rId15"/>
    <p:sldId id="270" r:id="rId16"/>
    <p:sldId id="272" r:id="rId17"/>
    <p:sldId id="273" r:id="rId18"/>
    <p:sldId id="268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48" d="100"/>
          <a:sy n="48" d="100"/>
        </p:scale>
        <p:origin x="485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8" y="630938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9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6" y="5979198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3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4A1BB3A-2868-4D45-BA68-5E3A37F5DB29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9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BC2CBED-CB94-4148-819E-EBDC33A1A6E6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526842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BB3A-2868-4D45-BA68-5E3A37F5DB29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2CBED-CB94-4148-819E-EBDC33A1A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2816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2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1" y="382387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BB3A-2868-4D45-BA68-5E3A37F5DB29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2CBED-CB94-4148-819E-EBDC33A1A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2217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BB3A-2868-4D45-BA68-5E3A37F5DB29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2CBED-CB94-4148-819E-EBDC33A1A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8231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30" y="1073890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1" y="5159783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7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4A1BB3A-2868-4D45-BA68-5E3A37F5DB29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7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BC2CBED-CB94-4148-819E-EBDC33A1A6E6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1" y="0"/>
            <a:ext cx="2814639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2826189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BB3A-2868-4D45-BA68-5E3A37F5DB29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2CBED-CB94-4148-819E-EBDC33A1A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366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9" y="381002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9" y="2199635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189" indent="0">
              <a:buNone/>
              <a:defRPr sz="19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5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189" indent="0">
              <a:buNone/>
              <a:defRPr sz="19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BB3A-2868-4D45-BA68-5E3A37F5DB29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2CBED-CB94-4148-819E-EBDC33A1A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0694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BB3A-2868-4D45-BA68-5E3A37F5DB29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2CBED-CB94-4148-819E-EBDC33A1A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6679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1BB3A-2868-4D45-BA68-5E3A37F5DB29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2CBED-CB94-4148-819E-EBDC33A1A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1640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3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5" y="457201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9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2" y="6375679"/>
            <a:ext cx="1233355" cy="348462"/>
          </a:xfrm>
        </p:spPr>
        <p:txBody>
          <a:bodyPr/>
          <a:lstStyle/>
          <a:p>
            <a:fld id="{54A1BB3A-2868-4D45-BA68-5E3A37F5DB29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5" y="6375679"/>
            <a:ext cx="1232456" cy="345796"/>
          </a:xfrm>
        </p:spPr>
        <p:txBody>
          <a:bodyPr/>
          <a:lstStyle/>
          <a:p>
            <a:fld id="{9BC2CBED-CB94-4148-819E-EBDC33A1A6E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177158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69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5" y="2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3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4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1" y="6375679"/>
            <a:ext cx="1232456" cy="348462"/>
          </a:xfrm>
        </p:spPr>
        <p:txBody>
          <a:bodyPr/>
          <a:lstStyle/>
          <a:p>
            <a:fld id="{54A1BB3A-2868-4D45-BA68-5E3A37F5DB29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9BC2CBED-CB94-4148-819E-EBDC33A1A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3603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7" y="382385"/>
            <a:ext cx="10178323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7" y="2286003"/>
            <a:ext cx="10178323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7" y="6375679"/>
            <a:ext cx="2329723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4A1BB3A-2868-4D45-BA68-5E3A37F5DB29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2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BC2CBED-CB94-4148-819E-EBDC33A1A6E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1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24260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 userDrawn="1">
          <p15:clr>
            <a:srgbClr val="F26B43"/>
          </p15:clr>
        </p15:guide>
        <p15:guide id="2" pos="7200" userDrawn="1">
          <p15:clr>
            <a:srgbClr val="F26B43"/>
          </p15:clr>
        </p15:guide>
        <p15:guide id="3" orient="horz" pos="4008" userDrawn="1">
          <p15:clr>
            <a:srgbClr val="F26B43"/>
          </p15:clr>
        </p15:guide>
        <p15:guide id="4" orient="horz" pos="1440" userDrawn="1">
          <p15:clr>
            <a:srgbClr val="F26B43"/>
          </p15:clr>
        </p15:guide>
        <p15:guide id="5" orient="horz" pos="3720" userDrawn="1">
          <p15:clr>
            <a:srgbClr val="F26B43"/>
          </p15:clr>
        </p15:guide>
        <p15:guide id="6" orient="horz" pos="2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hyperlink" Target="http://bouquiniste.appee.ru/media/cardim926.jpg" TargetMode="External"/><Relationship Id="rId3" Type="http://schemas.openxmlformats.org/officeDocument/2006/relationships/hyperlink" Target="http://www.bookarchive.ru/uploads/posts/1252243351_1.jpg" TargetMode="External"/><Relationship Id="rId7" Type="http://schemas.openxmlformats.org/officeDocument/2006/relationships/hyperlink" Target="http://www.char.ru/books/p606150.jpg" TargetMode="External"/><Relationship Id="rId12" Type="http://schemas.openxmlformats.org/officeDocument/2006/relationships/image" Target="../media/image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hyperlink" Target="http://alexgetti.narod.ru/imga055.jpg" TargetMode="External"/><Relationship Id="rId5" Type="http://schemas.openxmlformats.org/officeDocument/2006/relationships/hyperlink" Target="http://lib.rus.ec/i/58/109258/cover.jpg" TargetMode="External"/><Relationship Id="rId15" Type="http://schemas.openxmlformats.org/officeDocument/2006/relationships/image" Target="../media/image11.png"/><Relationship Id="rId10" Type="http://schemas.openxmlformats.org/officeDocument/2006/relationships/image" Target="../media/image8.jpeg"/><Relationship Id="rId4" Type="http://schemas.openxmlformats.org/officeDocument/2006/relationships/image" Target="../media/image5.jpeg"/><Relationship Id="rId9" Type="http://schemas.openxmlformats.org/officeDocument/2006/relationships/hyperlink" Target="http://covers.cnt.itdelo.com/a/as/ast/ast949693big.jpg" TargetMode="External"/><Relationship Id="rId1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2527" y="160421"/>
            <a:ext cx="108123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ОБЩЕОБРАЗОВАТЕЛЬНОЕ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УЧРЕЖДЕНИЕ</a:t>
            </a:r>
            <a:endParaRPr lang="ru-RU" sz="14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«СРЕДНЯЯ ОБЩЕОБРАЗОВАТЕЛЬНАЯ ШКОЛА № 61 – ОБРАЗОВАТЕЛЬНЫЙ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КОМПЛЕКС»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ЛЕНИНСКОГО РАЙОНА Г. САРАТОВА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20979" y="1220939"/>
            <a:ext cx="58954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ДОБРЫЙ ДРУГ ДЕТЕЙ –  </a:t>
            </a: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САМУИЛ ЯКОВЛЕВИЧ  МАРШАК </a:t>
            </a:r>
            <a:endParaRPr lang="ru-RU" sz="3600" b="1" i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45179" y="4491788"/>
            <a:ext cx="51013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группа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Ульянова Татьяна Владимировна воспитатель,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Овчаренко Марина Владимировна воспитатель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03" b="18362"/>
          <a:stretch/>
        </p:blipFill>
        <p:spPr>
          <a:xfrm>
            <a:off x="1235242" y="3525252"/>
            <a:ext cx="3396144" cy="3039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емеля - фон игра сказочный портрет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500" out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8872" y="618709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1911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160755_Skazka_ob_umnom_myshonk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1" y="203616"/>
            <a:ext cx="4746876" cy="647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35242" y="409763"/>
            <a:ext cx="539014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  <a:t>Унесла мышонка кошка</a:t>
            </a:r>
            <a:b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  <a:t>И поет: </a:t>
            </a:r>
            <a:endParaRPr lang="ru-RU" altLang="ru-RU" sz="3200" b="1" dirty="0" smtClean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- Не </a:t>
            </a: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  <a:t>бойся, крошка.</a:t>
            </a:r>
            <a:b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  <a:t>Поиграем час-другой</a:t>
            </a:r>
            <a:b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  <a:t>В кошки-мышки, дорогой</a:t>
            </a:r>
            <a:r>
              <a:rPr lang="ru-RU" altLang="ru-RU" sz="32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!</a:t>
            </a:r>
            <a:endParaRPr lang="ru-RU" altLang="ru-RU" sz="3200" b="1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  <a:t>Перепуганный мышонок</a:t>
            </a:r>
            <a:b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  <a:t>Отвечает ей спросонок:</a:t>
            </a:r>
            <a:b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  <a:t>- В кошки-мышки наша мать</a:t>
            </a:r>
            <a:b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  <a:t>Не велела нам играть...</a:t>
            </a:r>
            <a:endParaRPr lang="ru-RU" altLang="ru-RU" sz="3200" b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2115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42162" y="176658"/>
            <a:ext cx="4452534" cy="656102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43790" y="506503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Жил человек рассеянный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На улице </a:t>
            </a:r>
            <a:r>
              <a:rPr kumimoji="0" lang="ru-RU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Бассейной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.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/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Сел он утром на кровать,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Стал рубашку надевать,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В рукава просунул руки -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Оказалось, это брюки.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/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Вот какой рассеянный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С улицы </a:t>
            </a:r>
            <a:r>
              <a:rPr kumimoji="0" lang="ru-RU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Бассейной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!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430612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46207" y="164014"/>
            <a:ext cx="5012392" cy="65576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15453" y="288757"/>
            <a:ext cx="486075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Жила-была девочка. Как ее звали? Кто звал, Тот и знал. А вы не знаете. Сколько ей было лет? Сколько зим, Столько лет, - </a:t>
            </a:r>
            <a:r>
              <a:rPr lang="ru-RU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СорокА</a:t>
            </a: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еще нет. А всего четыре года.</a:t>
            </a:r>
            <a:b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был у нее... Кто у нее был? Серый, Усатый, Весь полосатый. Кто это такой? Котенок…</a:t>
            </a:r>
            <a:endParaRPr lang="ru-RU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6220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822" y="212141"/>
            <a:ext cx="4679950" cy="652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24001" y="621195"/>
            <a:ext cx="466825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На площади базарной,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На каланче пожарной Круглые сутки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Стоит солдат у будки. Смотрит вокруг -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На север,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На юг,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На запад,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На восток,</a:t>
            </a:r>
            <a:r>
              <a:rPr kumimoji="0" lang="ru-RU" altLang="ru-RU" sz="32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-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Не виден ли дымок?..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243140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793" y="147955"/>
            <a:ext cx="4100196" cy="6589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88898" y="147955"/>
            <a:ext cx="6817895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Знаешь ли ты, сколько месяцев в году?</a:t>
            </a:r>
            <a:b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Двенадцать.</a:t>
            </a:r>
            <a:b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А как их зовут?</a:t>
            </a:r>
            <a:b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26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Январь, февраль, март, апрель, май, июнь, июль, август, сентябрь, октябрь, ноябрь, декабрь.</a:t>
            </a: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/>
            </a:r>
            <a:b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Только окончится один месяц, сразу же начинается другой. И ни разу ещё не бывало так, чтобы февраль пришёл раньше, чем уйдёт январь, а май обогнал бы апрель.</a:t>
            </a:r>
            <a:b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Месяцы идут один за другим и никогда не встречаются.</a:t>
            </a:r>
            <a:b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Но люди рассказывают, будто в горной стране Богемии была девочка, которая видела все двенадцать месяцев сразу.</a:t>
            </a:r>
            <a:endParaRPr kumimoji="0" lang="ru-RU" sz="26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517502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2127" y="170130"/>
            <a:ext cx="94969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Маршак - один из лучших переводчиков зарубежной поэзии. </a:t>
            </a:r>
            <a:endParaRPr lang="ru-RU"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 descr="чиполин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833" y="1408662"/>
            <a:ext cx="2686768" cy="384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Marshak_S.Ya.__RobinBobin_Anglijskie_narodnye_pesenki_hud._Bordyug_S.I._Trepenok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748" y="2210971"/>
            <a:ext cx="2479842" cy="3676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1песенки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1408662"/>
            <a:ext cx="2695076" cy="3790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28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902" y="2888871"/>
            <a:ext cx="2680786" cy="3768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62284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8777" y="861878"/>
            <a:ext cx="623374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Робин-Бобин кое-как </a:t>
            </a: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Подкрепился </a:t>
            </a:r>
            <a:r>
              <a:rPr lang="ru-RU" alt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натощак: </a:t>
            </a: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Съел теленка </a:t>
            </a:r>
            <a:r>
              <a:rPr lang="ru-RU" alt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утром рано</a:t>
            </a: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Двух овечек </a:t>
            </a:r>
            <a:r>
              <a:rPr lang="ru-RU" alt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барана</a:t>
            </a: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Съел корову </a:t>
            </a:r>
            <a:r>
              <a:rPr lang="ru-RU" alt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целиком. </a:t>
            </a: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прилавок </a:t>
            </a:r>
            <a:r>
              <a:rPr lang="ru-RU" alt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мясником</a:t>
            </a: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Сотню жаворонков в тесте, </a:t>
            </a:r>
            <a:b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коня с телегой вместе, </a:t>
            </a:r>
            <a:b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Пять церквей и колоколен - </a:t>
            </a:r>
            <a:b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 еще и недоволен! </a:t>
            </a:r>
            <a:endParaRPr lang="ru-RU" altLang="ru-RU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5" descr="0_779e6_774a8bdd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524" y="861878"/>
            <a:ext cx="4427621" cy="54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661493" y="156190"/>
            <a:ext cx="35766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Робин-Бобин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075295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2316" y="266888"/>
            <a:ext cx="539014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Вот дом.</a:t>
            </a:r>
            <a:b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Который построил Джек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alt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это пшеница.</a:t>
            </a:r>
            <a:b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Которая в тёмном чулане хранится</a:t>
            </a:r>
            <a:b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доме,</a:t>
            </a:r>
            <a:b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Который построил Джек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alt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это весёлая птица-синица,</a:t>
            </a:r>
            <a:b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Которая ловко ворует пшеницу,</a:t>
            </a:r>
            <a:b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Которая в тёмном чулане хранится</a:t>
            </a:r>
            <a:b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доме, </a:t>
            </a:r>
            <a:b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Который построил Джек.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8" descr="5461c422169c3cff1dbc53df17f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520" y="1965435"/>
            <a:ext cx="5176921" cy="3882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61980" y="266888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0033CC"/>
                </a:solidFill>
                <a:latin typeface="Arial" panose="020B0604020202020204" pitchFamily="34" charset="0"/>
              </a:rPr>
              <a:t>Дом, который построил Джек</a:t>
            </a:r>
            <a:endParaRPr lang="ru-RU" altLang="ru-RU" sz="3200" b="1" dirty="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4542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6697" y="1348625"/>
            <a:ext cx="3256546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Clr>
                <a:srgbClr val="663300"/>
              </a:buClr>
            </a:pP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Самуил Яковлевич по праву считается, мастером художественного перевода, замечательным драматургом и одним из создателей детской литературы. </a:t>
            </a:r>
          </a:p>
        </p:txBody>
      </p:sp>
      <p:pic>
        <p:nvPicPr>
          <p:cNvPr id="3" name="Picture 8" descr="16626303_or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16289" y="755067"/>
            <a:ext cx="7223942" cy="5036133"/>
          </a:xfrm>
          <a:prstGeom prst="rect">
            <a:avLst/>
          </a:prstGeom>
          <a:ln w="57150" cmpd="thickThin"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1273773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806744"/>
            <a:ext cx="7860632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/>
              </a:rPr>
              <a:t>Спасибо </a:t>
            </a:r>
            <a:br>
              <a:rPr kumimoji="0" lang="ru-RU" alt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/>
              </a:rPr>
            </a:br>
            <a:r>
              <a:rPr kumimoji="0" lang="ru-RU" alt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</a:rPr>
              <a:t>Самуилу Яковлевичу Маршаку</a:t>
            </a:r>
            <a:r>
              <a:rPr kumimoji="0" lang="ru-RU" alt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</a:t>
            </a:r>
          </a:p>
          <a:p>
            <a:pPr marL="342900" marR="0" lvl="0" indent="-3429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/>
              </a:rPr>
              <a:t>за чудесный подарок детям!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8F6F7"/>
              </a:clrFrom>
              <a:clrTo>
                <a:srgbClr val="F8F6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717" y="4459706"/>
            <a:ext cx="1651599" cy="20293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CF3"/>
              </a:clrFrom>
              <a:clrTo>
                <a:srgbClr val="FFFC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975" y="4074696"/>
            <a:ext cx="2568131" cy="29221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470" y="144379"/>
            <a:ext cx="2279711" cy="313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2767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8" t="3976" r="28947" b="21637"/>
          <a:stretch/>
        </p:blipFill>
        <p:spPr>
          <a:xfrm>
            <a:off x="4159446" y="721780"/>
            <a:ext cx="4122559" cy="50900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99271" y="5688387"/>
            <a:ext cx="7100123" cy="950441"/>
          </a:xfrm>
          <a:solidFill>
            <a:schemeClr val="bg2"/>
          </a:solidFill>
          <a:ln w="19050" cmpd="tri">
            <a:solidFill>
              <a:srgbClr val="C00000"/>
            </a:solidFill>
            <a:round/>
          </a:ln>
        </p:spPr>
        <p:txBody>
          <a:bodyPr>
            <a:normAutofit lnSpcReduction="10000"/>
          </a:bodyPr>
          <a:lstStyle/>
          <a:p>
            <a:r>
              <a:rPr lang="ru-RU" sz="2800" i="1" dirty="0">
                <a:solidFill>
                  <a:srgbClr val="C00000"/>
                </a:solidFill>
                <a:latin typeface="Georgia" panose="02040502050405020303" pitchFamily="18" charset="0"/>
                <a:cs typeface="Calibri Light" panose="020F0302020204030204" pitchFamily="34" charset="0"/>
              </a:rPr>
              <a:t>135 лет со дня </a:t>
            </a:r>
            <a:r>
              <a:rPr lang="ru-RU" sz="2800" i="1" dirty="0" smtClean="0">
                <a:solidFill>
                  <a:srgbClr val="C00000"/>
                </a:solidFill>
                <a:latin typeface="Georgia" panose="02040502050405020303" pitchFamily="18" charset="0"/>
                <a:cs typeface="Calibri Light" panose="020F0302020204030204" pitchFamily="34" charset="0"/>
              </a:rPr>
              <a:t>рождения</a:t>
            </a:r>
          </a:p>
          <a:p>
            <a:r>
              <a:rPr lang="ru-RU" sz="2800" i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Georgia" panose="02040502050405020303" pitchFamily="18" charset="0"/>
                <a:cs typeface="Calibri Light" panose="020F0302020204030204" pitchFamily="34" charset="0"/>
              </a:rPr>
              <a:t>(1887 - 1964)</a:t>
            </a:r>
          </a:p>
          <a:p>
            <a:endParaRPr lang="ru-RU" sz="2800" i="1" dirty="0">
              <a:solidFill>
                <a:srgbClr val="C00000"/>
              </a:solidFill>
              <a:latin typeface="Georgia" panose="02040502050405020303" pitchFamily="18" charset="0"/>
              <a:cs typeface="Calibri Light" panose="020F03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76964" y="75449"/>
            <a:ext cx="7587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002060"/>
                </a:solidFill>
                <a:latin typeface="Georgia" panose="02040502050405020303" pitchFamily="18" charset="0"/>
              </a:rPr>
              <a:t>Самуил Яковлевич Маршак</a:t>
            </a:r>
          </a:p>
        </p:txBody>
      </p:sp>
      <p:pic>
        <p:nvPicPr>
          <p:cNvPr id="9" name="Picture 14" descr="Картинка 176 из 3065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69" y="239495"/>
            <a:ext cx="1466851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8" descr="Картинка 275 из 3065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35" y="203681"/>
            <a:ext cx="1585912" cy="2014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2" descr="Картинка 315 из 3065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847" y="1908334"/>
            <a:ext cx="1695451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 descr="Картинка 161 из 3065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687" y="1692926"/>
            <a:ext cx="1790560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Картинка 155 из 3065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10" y="4142066"/>
            <a:ext cx="1650487" cy="2217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 descr="Картинка 141 из 3065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6616" y="4149458"/>
            <a:ext cx="1707004" cy="2209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61860">
            <a:off x="8780796" y="4236878"/>
            <a:ext cx="796671" cy="165126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66107">
            <a:off x="2979340" y="4406234"/>
            <a:ext cx="806583" cy="167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3744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2947" y="212579"/>
            <a:ext cx="6096000" cy="12557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Самуил </a:t>
            </a: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Яковлевич Маршак родился 3 ноября 1887 года в Воронеже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alt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5" descr="marshak-2_origin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2886" y="212579"/>
            <a:ext cx="3184094" cy="4696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detstvo02"/>
          <p:cNvPicPr>
            <a:picLocks noChangeAspect="1" noChangeArrowheads="1"/>
          </p:cNvPicPr>
          <p:nvPr/>
        </p:nvPicPr>
        <p:blipFill rotWithShape="1">
          <a:blip r:embed="rId3"/>
          <a:srcRect t="5056" b="5056"/>
          <a:stretch/>
        </p:blipFill>
        <p:spPr>
          <a:xfrm>
            <a:off x="1122947" y="2752102"/>
            <a:ext cx="3024187" cy="3673475"/>
          </a:xfrm>
          <a:prstGeom prst="rect">
            <a:avLst/>
          </a:prstGeom>
          <a:ln w="57150" cmpd="thickThin">
            <a:noFill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913235" y="5414004"/>
            <a:ext cx="5963312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в 12 лет писал целые поэмы</a:t>
            </a:r>
            <a:endParaRPr lang="ru-RU" alt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13235" y="1197830"/>
            <a:ext cx="367364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Будучи в четырехлетнем возрасте, Маршак 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уже пытался </a:t>
            </a: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сочинять стихотворные строчки.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4129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60123" y="6248167"/>
            <a:ext cx="41394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Первая детская книга 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8" descr="95980761_ori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9" r="2722"/>
          <a:stretch/>
        </p:blipFill>
        <p:spPr>
          <a:xfrm>
            <a:off x="7066547" y="1174911"/>
            <a:ext cx="4251159" cy="5462734"/>
          </a:xfrm>
          <a:prstGeom prst="rect">
            <a:avLst/>
          </a:prstGeom>
          <a:noFill/>
          <a:ln w="76200" cmpd="tri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6" name="Picture 8" descr="С. Маршак Детки в клетке">
            <a:hlinkClick r:id="" action="ppaction://noaction" tooltip="С. Маршак Детки в клетке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DC22"/>
              </a:clrFrom>
              <a:clrTo>
                <a:srgbClr val="FEDC2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0931" y="262806"/>
            <a:ext cx="3871301" cy="5762623"/>
          </a:xfrm>
          <a:prstGeom prst="rect">
            <a:avLst/>
          </a:prstGeom>
          <a:ln w="76200" cmpd="tri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039871" y="262806"/>
            <a:ext cx="43045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Первые детские стихи 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2226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школа16\Desktop\разное\маршак\Zagadki_04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3969" y="141107"/>
            <a:ext cx="4498760" cy="6495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1716" y="209884"/>
            <a:ext cx="469552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Бьют его рукой и палкой,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Никому его не жалко.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за что беднягу бьют?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за то, что он надут!</a:t>
            </a:r>
            <a:endParaRPr lang="ru-RU" alt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C:\Users\школа16\Desktop\разное\маршак\1954461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359" y="1117825"/>
            <a:ext cx="13970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38922" y="2294650"/>
            <a:ext cx="483990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Шумит он в поле и в саду,</a:t>
            </a:r>
            <a:b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в дом не попадёт.</a:t>
            </a:r>
            <a:b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никуда я не иду,</a:t>
            </a:r>
            <a:b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Покуда он идёт.</a:t>
            </a:r>
            <a:endParaRPr lang="ru-RU" alt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6" descr="C:\Users\школа16\Desktop\разное\маршак\dozhdik-1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6" r="19525"/>
          <a:stretch/>
        </p:blipFill>
        <p:spPr bwMode="auto">
          <a:xfrm>
            <a:off x="5238685" y="3091518"/>
            <a:ext cx="1780674" cy="16520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11715" y="4743610"/>
            <a:ext cx="483990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конём рогатым правлю,</a:t>
            </a:r>
            <a:b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этого коня</a:t>
            </a:r>
            <a:b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к забору не приставлю,</a:t>
            </a:r>
            <a:b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Упадёт он без меня.</a:t>
            </a:r>
            <a:endParaRPr lang="ru-RU" alt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6" descr="C:\Users\школа16\Desktop\разное\маршак\iGCZQFLQ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242" y="5540478"/>
            <a:ext cx="2148595" cy="1383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77226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1074" y="185809"/>
            <a:ext cx="104915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3200" b="1" kern="0" dirty="0">
                <a:solidFill>
                  <a:srgbClr val="002060"/>
                </a:solidFill>
                <a:latin typeface="Arial"/>
              </a:rPr>
              <a:t>Герои многих произведений Самуила Яковлевича Маршака – животные. </a:t>
            </a:r>
          </a:p>
        </p:txBody>
      </p:sp>
      <p:pic>
        <p:nvPicPr>
          <p:cNvPr id="3" name="Picture 2" descr="C:\Users\Admin\Desktop\мастер класс\Новая папка\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7" t="3268" r="1949" b="1605"/>
          <a:stretch>
            <a:fillRect/>
          </a:stretch>
        </p:blipFill>
        <p:spPr bwMode="auto">
          <a:xfrm>
            <a:off x="2486527" y="1252017"/>
            <a:ext cx="8037094" cy="53894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45375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4211" y="330550"/>
            <a:ext cx="956109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Сказки Маршака, как и лучшие народные сказки, учат доброму. </a:t>
            </a:r>
            <a:endParaRPr lang="ru-RU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C:\Users\Admin\Desktop\мастер класс\Новая папка (2)\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 b="28584"/>
          <a:stretch>
            <a:fillRect/>
          </a:stretch>
        </p:blipFill>
        <p:spPr bwMode="auto">
          <a:xfrm>
            <a:off x="974535" y="1407768"/>
            <a:ext cx="2376487" cy="348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казка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368" y="2362732"/>
            <a:ext cx="2376488" cy="330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6" descr="2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709" y="2284933"/>
            <a:ext cx="2354910" cy="325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17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520" y="3444330"/>
            <a:ext cx="2376487" cy="324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2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2388" y="1407768"/>
            <a:ext cx="2465348" cy="329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68724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38738" y="205037"/>
            <a:ext cx="4623384" cy="651887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30442" y="497357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914400"/>
            <a:r>
              <a:rPr lang="ru-RU" sz="3200" b="1" dirty="0" smtClean="0">
                <a:solidFill>
                  <a:srgbClr val="002060"/>
                </a:solidFill>
                <a:latin typeface="Arial"/>
              </a:rPr>
              <a:t>Пела ночью мышка в норке:</a:t>
            </a:r>
            <a:br>
              <a:rPr lang="ru-RU" sz="3200" b="1" dirty="0" smtClean="0">
                <a:solidFill>
                  <a:srgbClr val="002060"/>
                </a:solidFill>
                <a:latin typeface="Arial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"/>
              </a:rPr>
              <a:t>- Спи, мышонок, замолчи!</a:t>
            </a:r>
            <a:br>
              <a:rPr lang="ru-RU" sz="3200" b="1" dirty="0" smtClean="0">
                <a:solidFill>
                  <a:srgbClr val="002060"/>
                </a:solidFill>
                <a:latin typeface="Arial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"/>
              </a:rPr>
              <a:t>Дам тебе я хлебной корки</a:t>
            </a:r>
            <a:br>
              <a:rPr lang="ru-RU" sz="3200" b="1" dirty="0" smtClean="0">
                <a:solidFill>
                  <a:srgbClr val="002060"/>
                </a:solidFill>
                <a:latin typeface="Arial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"/>
              </a:rPr>
              <a:t>И огарочек свечи.</a:t>
            </a:r>
          </a:p>
          <a:p>
            <a:pPr lvl="0" algn="ctr" defTabSz="914400"/>
            <a:endParaRPr lang="ru-RU" sz="3200" b="1" dirty="0" smtClean="0">
              <a:solidFill>
                <a:srgbClr val="002060"/>
              </a:solidFill>
              <a:latin typeface="Arial"/>
            </a:endParaRPr>
          </a:p>
          <a:p>
            <a:pPr lvl="0" algn="ctr" defTabSz="914400"/>
            <a:r>
              <a:rPr lang="ru-RU" sz="3200" b="1" dirty="0" smtClean="0">
                <a:solidFill>
                  <a:srgbClr val="002060"/>
                </a:solidFill>
                <a:latin typeface="Arial"/>
              </a:rPr>
              <a:t>Отвечает ей мышонок:</a:t>
            </a:r>
            <a:br>
              <a:rPr lang="ru-RU" sz="3200" b="1" dirty="0" smtClean="0">
                <a:solidFill>
                  <a:srgbClr val="002060"/>
                </a:solidFill>
                <a:latin typeface="Arial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"/>
              </a:rPr>
              <a:t>- Голосок твой слишком тонок.</a:t>
            </a:r>
            <a:br>
              <a:rPr lang="ru-RU" sz="3200" b="1" dirty="0" smtClean="0">
                <a:solidFill>
                  <a:srgbClr val="002060"/>
                </a:solidFill>
                <a:latin typeface="Arial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"/>
              </a:rPr>
              <a:t>Лучше, мама, не пищи,</a:t>
            </a:r>
            <a:br>
              <a:rPr lang="ru-RU" sz="3200" b="1" dirty="0" smtClean="0">
                <a:solidFill>
                  <a:srgbClr val="002060"/>
                </a:solidFill>
                <a:latin typeface="Arial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"/>
              </a:rPr>
              <a:t>Ты мне няньку поищи!...</a:t>
            </a:r>
            <a:endParaRPr lang="ru-RU" sz="3200" b="1" dirty="0">
              <a:solidFill>
                <a:srgbClr val="00206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54537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9347" y="132097"/>
            <a:ext cx="5225716" cy="6541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83368" y="853486"/>
            <a:ext cx="495701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На дворе - высокий дом. Бим-бом! Тили-бом!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На дворе - высокий дом. Ставенки резные,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Окна расписные.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А на лестнице ковер - Шитый золотом узор. По узорному ковру Сходит кошка поутру.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499543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ageCurlSing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332</TotalTime>
  <Words>713</Words>
  <Application>Microsoft Office PowerPoint</Application>
  <PresentationFormat>Широкоэкранный</PresentationFormat>
  <Paragraphs>55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Calibri</vt:lpstr>
      <vt:lpstr>Calibri Light</vt:lpstr>
      <vt:lpstr>Corbel</vt:lpstr>
      <vt:lpstr>Georgia</vt:lpstr>
      <vt:lpstr>Gill Sans MT</vt:lpstr>
      <vt:lpstr>Impact</vt:lpstr>
      <vt:lpstr>Times New Roman</vt:lpstr>
      <vt:lpstr>Badge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Ульянова</dc:creator>
  <cp:lastModifiedBy>Татьяна Ульянова</cp:lastModifiedBy>
  <cp:revision>32</cp:revision>
  <dcterms:created xsi:type="dcterms:W3CDTF">2022-10-27T17:03:54Z</dcterms:created>
  <dcterms:modified xsi:type="dcterms:W3CDTF">2022-10-27T22:36:19Z</dcterms:modified>
</cp:coreProperties>
</file>