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9" r:id="rId4"/>
    <p:sldId id="272" r:id="rId5"/>
    <p:sldId id="261" r:id="rId6"/>
    <p:sldId id="268" r:id="rId7"/>
    <p:sldId id="282" r:id="rId8"/>
    <p:sldId id="271" r:id="rId9"/>
    <p:sldId id="266" r:id="rId10"/>
    <p:sldId id="279" r:id="rId11"/>
    <p:sldId id="270" r:id="rId12"/>
    <p:sldId id="263" r:id="rId13"/>
    <p:sldId id="260" r:id="rId14"/>
    <p:sldId id="276" r:id="rId15"/>
    <p:sldId id="277" r:id="rId16"/>
    <p:sldId id="264" r:id="rId17"/>
    <p:sldId id="280" r:id="rId18"/>
    <p:sldId id="275" r:id="rId19"/>
    <p:sldId id="281" r:id="rId20"/>
    <p:sldId id="265" r:id="rId21"/>
    <p:sldId id="274" r:id="rId22"/>
    <p:sldId id="262" r:id="rId23"/>
    <p:sldId id="267" r:id="rId24"/>
    <p:sldId id="278" r:id="rId25"/>
    <p:sldId id="273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299F09A-5FDC-4487-8616-EFDA57BA2D62}">
          <p14:sldIdLst>
            <p14:sldId id="256"/>
            <p14:sldId id="269"/>
            <p14:sldId id="259"/>
            <p14:sldId id="272"/>
            <p14:sldId id="261"/>
            <p14:sldId id="268"/>
            <p14:sldId id="282"/>
            <p14:sldId id="271"/>
            <p14:sldId id="266"/>
            <p14:sldId id="279"/>
            <p14:sldId id="270"/>
            <p14:sldId id="263"/>
            <p14:sldId id="260"/>
            <p14:sldId id="276"/>
            <p14:sldId id="277"/>
            <p14:sldId id="264"/>
            <p14:sldId id="280"/>
            <p14:sldId id="275"/>
            <p14:sldId id="281"/>
            <p14:sldId id="265"/>
            <p14:sldId id="274"/>
            <p14:sldId id="262"/>
            <p14:sldId id="267"/>
            <p14:sldId id="278"/>
            <p14:sldId id="273"/>
            <p14:sldId id="28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643200"/>
    <a:srgbClr val="AC5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65" b="13706"/>
          <a:stretch/>
        </p:blipFill>
        <p:spPr>
          <a:xfrm>
            <a:off x="87201" y="5064644"/>
            <a:ext cx="4518248" cy="16767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65" b="13706"/>
          <a:stretch/>
        </p:blipFill>
        <p:spPr>
          <a:xfrm>
            <a:off x="4572000" y="5064644"/>
            <a:ext cx="4482752" cy="1676722"/>
          </a:xfrm>
          <a:prstGeom prst="rect">
            <a:avLst/>
          </a:prstGeom>
        </p:spPr>
      </p:pic>
      <p:sp>
        <p:nvSpPr>
          <p:cNvPr id="15" name="Прямоугольник 14"/>
          <p:cNvSpPr/>
          <p:nvPr userDrawn="1"/>
        </p:nvSpPr>
        <p:spPr>
          <a:xfrm>
            <a:off x="-54770" y="6362164"/>
            <a:ext cx="1098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©Чайкина З.А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11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0" name="Группа 9"/>
          <p:cNvGrpSpPr/>
          <p:nvPr userDrawn="1"/>
        </p:nvGrpSpPr>
        <p:grpSpPr>
          <a:xfrm>
            <a:off x="501315" y="2780928"/>
            <a:ext cx="2918557" cy="4060082"/>
            <a:chOff x="501315" y="3068960"/>
            <a:chExt cx="2721023" cy="3772050"/>
          </a:xfrm>
        </p:grpSpPr>
        <p:pic>
          <p:nvPicPr>
            <p:cNvPr id="7" name="Рисунок 6"/>
            <p:cNvPicPr>
              <a:picLocks noChangeAspect="1"/>
            </p:cNvPicPr>
            <p:nvPr userDrawn="1"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854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56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36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56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10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70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23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92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5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72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8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3294"/>
            <a:ext cx="9120002" cy="68441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3A77F-9957-4611-B3E4-6DDC02432B65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CB8BE-AD6D-42C0-9582-9EC6E12CBE1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-36512" y="6516052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 smtClean="0">
                <a:solidFill>
                  <a:schemeClr val="bg1">
                    <a:lumMod val="6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  <a:latin typeface="Monotype Corsiva" pitchFamily="66" charset="0"/>
              </a:rPr>
              <a:t>©Чайкина З.А</a:t>
            </a: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ru-RU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6857492"/>
          </a:xfrm>
          <a:prstGeom prst="frame">
            <a:avLst>
              <a:gd name="adj1" fmla="val 1519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0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i.pinimg.com/originals/5c/48/75/5c4875d37369b26bbb64c4b58052bed1.jpg" TargetMode="External"/><Relationship Id="rId3" Type="http://schemas.microsoft.com/office/2007/relationships/hdphoto" Target="../media/hdphoto2.wdp"/><Relationship Id="rId7" Type="http://schemas.openxmlformats.org/officeDocument/2006/relationships/hyperlink" Target="https://pic2.oboi-store.ru/files/products/7481-28-oboi-palitra-palitra-78596427-321313.1000x1000x1x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mg1.picmix.com/output/stamp/thumb/7/3/2/8/2168237_5ceab.png" TargetMode="External"/><Relationship Id="rId5" Type="http://schemas.openxmlformats.org/officeDocument/2006/relationships/hyperlink" Target="https://e7.pngegg.com/pngimages/554/602/png-clipart-butterfly-butterfly-insects-color.png" TargetMode="External"/><Relationship Id="rId10" Type="http://schemas.openxmlformats.org/officeDocument/2006/relationships/hyperlink" Target="https://i.pinimg.com/originals/df/4e/95/df4e957d0581816946aa30c742beceb2.png" TargetMode="External"/><Relationship Id="rId4" Type="http://schemas.openxmlformats.org/officeDocument/2006/relationships/image" Target="../media/image4.jpg"/><Relationship Id="rId9" Type="http://schemas.openxmlformats.org/officeDocument/2006/relationships/hyperlink" Target="https://img-fotki.yandex.ru/get/201221/59038721.e7/0_6294d1_6625c560_XL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396" y="1340768"/>
            <a:ext cx="88851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rgbClr val="6432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cs typeface="Times New Roman" pitchFamily="18" charset="0"/>
              </a:rPr>
              <a:t>«Меры  времени»</a:t>
            </a:r>
            <a:endParaRPr lang="ru-RU" sz="6600" b="1" spc="50" dirty="0">
              <a:ln w="11430"/>
              <a:solidFill>
                <a:srgbClr val="6432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 Schoolbook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3546" y="2924944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663300"/>
                </a:solidFill>
                <a:latin typeface="Monotype Corsiva" pitchFamily="66" charset="0"/>
              </a:rPr>
              <a:t>Математика </a:t>
            </a:r>
            <a:r>
              <a:rPr lang="ru-RU" sz="2400" dirty="0" smtClean="0">
                <a:solidFill>
                  <a:srgbClr val="663300"/>
                </a:solidFill>
                <a:latin typeface="Monotype Corsiva" pitchFamily="66" charset="0"/>
              </a:rPr>
              <a:t>4 </a:t>
            </a:r>
            <a:r>
              <a:rPr lang="ru-RU" sz="2400" dirty="0">
                <a:solidFill>
                  <a:srgbClr val="663300"/>
                </a:solidFill>
                <a:latin typeface="Monotype Corsiva" pitchFamily="66" charset="0"/>
              </a:rPr>
              <a:t>класс</a:t>
            </a:r>
          </a:p>
          <a:p>
            <a:pPr lvl="0"/>
            <a:r>
              <a:rPr lang="ru-RU" sz="1400" dirty="0">
                <a:solidFill>
                  <a:srgbClr val="663300"/>
                </a:solidFill>
                <a:latin typeface="Monotype Corsiva" pitchFamily="66" charset="0"/>
              </a:rPr>
              <a:t>Автор работы:</a:t>
            </a:r>
          </a:p>
          <a:p>
            <a:pPr lvl="0"/>
            <a:r>
              <a:rPr lang="ru-RU" sz="1400" dirty="0">
                <a:solidFill>
                  <a:srgbClr val="663300"/>
                </a:solidFill>
                <a:latin typeface="Monotype Corsiva" pitchFamily="66" charset="0"/>
              </a:rPr>
              <a:t>  учитель начальных классов</a:t>
            </a:r>
          </a:p>
          <a:p>
            <a:pPr lvl="0"/>
            <a:r>
              <a:rPr lang="ru-RU" sz="1400" dirty="0">
                <a:solidFill>
                  <a:srgbClr val="663300"/>
                </a:solidFill>
                <a:latin typeface="Monotype Corsiva" pitchFamily="66" charset="0"/>
              </a:rPr>
              <a:t>Чайкина Зоя Андреевна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90322" y="980728"/>
            <a:ext cx="5407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643200"/>
                </a:solidFill>
                <a:latin typeface="Century Schoolbook" pitchFamily="18" charset="0"/>
              </a:rPr>
              <a:t>Интерактивный тренажёр</a:t>
            </a:r>
            <a:endParaRPr lang="ru-RU" sz="3200" dirty="0">
              <a:solidFill>
                <a:srgbClr val="643200"/>
              </a:solidFill>
              <a:latin typeface="Century Schoolbook" pitchFamily="18" charset="0"/>
            </a:endParaRPr>
          </a:p>
        </p:txBody>
      </p:sp>
      <p:sp>
        <p:nvSpPr>
          <p:cNvPr id="7" name="Управляющая кнопка: домой 6">
            <a:hlinkClick r:id="" action="ppaction://hlinkshowjump?jump=endshow" highlightClick="1"/>
          </p:cNvPr>
          <p:cNvSpPr/>
          <p:nvPr/>
        </p:nvSpPr>
        <p:spPr>
          <a:xfrm>
            <a:off x="107504" y="116632"/>
            <a:ext cx="432000" cy="432000"/>
          </a:xfrm>
          <a:prstGeom prst="actionButtonHome">
            <a:avLst/>
          </a:prstGeom>
          <a:solidFill>
            <a:srgbClr val="FEF1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99"/>
              </a:solidFill>
            </a:endParaRPr>
          </a:p>
        </p:txBody>
      </p:sp>
      <p:sp>
        <p:nvSpPr>
          <p:cNvPr id="8" name="Управляющая кнопка: сведения 7">
            <a:hlinkClick r:id="" action="ppaction://hlinkshowjump?jump=lastslide" highlightClick="1"/>
          </p:cNvPr>
          <p:cNvSpPr/>
          <p:nvPr/>
        </p:nvSpPr>
        <p:spPr>
          <a:xfrm>
            <a:off x="539552" y="116632"/>
            <a:ext cx="432000" cy="432000"/>
          </a:xfrm>
          <a:prstGeom prst="actionButtonInformation">
            <a:avLst/>
          </a:prstGeom>
          <a:solidFill>
            <a:srgbClr val="FEF1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99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60032" y="4340216"/>
            <a:ext cx="1017946" cy="958336"/>
          </a:xfrm>
          <a:prstGeom prst="rect">
            <a:avLst/>
          </a:prstGeom>
        </p:spPr>
      </p:pic>
      <p:sp>
        <p:nvSpPr>
          <p:cNvPr id="5" name="Штриховая стрелка вправо 4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8052">
            <a:off x="6343099" y="3730615"/>
            <a:ext cx="1107442" cy="1219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3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сравнение 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4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сут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19 ч  и  116 ч.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равнить нельзя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 </a:t>
            </a:r>
            <a:r>
              <a:rPr lang="ru-RU" sz="4000" dirty="0" err="1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сут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19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ч</a:t>
            </a:r>
            <a:r>
              <a:rPr lang="en-US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=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116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ч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 </a:t>
            </a:r>
            <a:r>
              <a:rPr lang="ru-RU" sz="4000" dirty="0" err="1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сут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19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ч</a:t>
            </a:r>
            <a:r>
              <a:rPr lang="en-US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&gt;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116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ч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 </a:t>
            </a:r>
            <a:r>
              <a:rPr lang="ru-RU" sz="4000" dirty="0" err="1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сут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19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ч</a:t>
            </a:r>
            <a:r>
              <a:rPr lang="en-US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&lt;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116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ч</a:t>
            </a: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844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536575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Сколько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времени</a:t>
            </a:r>
          </a:p>
          <a:p>
            <a:pPr indent="536575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изображено 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на </a:t>
            </a:r>
          </a:p>
          <a:p>
            <a:pPr indent="536575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часах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12:00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11:59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11:00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12:59</a:t>
            </a: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  <p:sp>
        <p:nvSpPr>
          <p:cNvPr id="2" name="AutoShape 2" descr="вопрос теста Единицы времени 3 класс. Задание 2"/>
          <p:cNvSpPr>
            <a:spLocks noChangeAspect="1" noChangeArrowheads="1"/>
          </p:cNvSpPr>
          <p:nvPr/>
        </p:nvSpPr>
        <p:spPr bwMode="auto">
          <a:xfrm>
            <a:off x="155575" y="-1157288"/>
            <a:ext cx="2419350" cy="24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4" descr="вопрос теста Единицы времени 3 класс. Задание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560" y="318032"/>
            <a:ext cx="2678920" cy="267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888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Сколько секунд содержится в 12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минутах?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640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580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720 с 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310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329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Сколько минут в одном часе?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50 минут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60 минут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79 минут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24 минут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012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Часы показывают четверть пятого. Сколько это часов и минут?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 ч 15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 ч 15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 ч 45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 ч 45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55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Часы спешат на 5 минут. Сейчас они показывают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9 ч 55 мин. Сколько времени в действительности?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9ч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8 ч 55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10 ч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9 ч 50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498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Сколько секунд в 5 минутах?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648 с 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100 с 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300 с 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270 с 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104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Сравни  7 ч 36 мин  и  466 мин. 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равнить нельзя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7ч36мин</a:t>
            </a:r>
            <a:r>
              <a:rPr lang="en-US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=</a:t>
            </a:r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466мин</a:t>
            </a:r>
            <a:endParaRPr lang="ru-RU" sz="36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7ч36мин</a:t>
            </a:r>
            <a:r>
              <a:rPr lang="en-US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&gt;</a:t>
            </a:r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466мин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7ч36мин</a:t>
            </a:r>
            <a:r>
              <a:rPr lang="en-US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&lt;</a:t>
            </a:r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466мин</a:t>
            </a:r>
            <a:endParaRPr lang="ru-RU" sz="36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157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Оля выехала с вокзала в 10ч 45мин и прибыла в пункт назначения в 15ч. Сколько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времени Оля была в пути?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 ч 15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 ч 15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 ч 25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 ч 25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2" name="Рисунок 11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913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действие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3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сут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16 ч + 4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сут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19 ч. 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Ответ представь в часах.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201 ч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302 ч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303 ч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203 ч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344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Сколько месяцев в году?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14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339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8676000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Сколько минут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содержится в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9 часах?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470 минут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360 минут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540 минут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190 минут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486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3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Аня села в поезд в 14ч 15мин, а прибыла в нужный пункт в 15ч 45мин следующих суток. Сколько времени она была в пути?</a:t>
            </a:r>
            <a:endParaRPr lang="ru-RU" sz="43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25 ч 30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 ч 30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24 ч 30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21 ч 15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25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1 минуту в секундах.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190 с 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120 с 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60 с 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180 с 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140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действие и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ответ в месяцах: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8 лет – 7 мес.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91 </a:t>
            </a:r>
            <a:r>
              <a:rPr lang="ru-RU" sz="4000" dirty="0" err="1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мес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89 </a:t>
            </a:r>
            <a:r>
              <a:rPr lang="ru-RU" sz="4000" dirty="0" err="1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мес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85 </a:t>
            </a:r>
            <a:r>
              <a:rPr lang="ru-RU" sz="4000" dirty="0" err="1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мес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87 </a:t>
            </a:r>
            <a:r>
              <a:rPr lang="ru-RU" sz="4000" dirty="0" err="1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мес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2" name="Рисунок 11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565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Вычисли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:  25 мин + 45 мин; 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результат запиши в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часах 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минутах.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 ч 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 ч 20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 ч 15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 ч 10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11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действие и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результат в минутах: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11 ч 15 мин – 5 ч 45 мин.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330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300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390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270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  <p:sp>
        <p:nvSpPr>
          <p:cNvPr id="13" name="Управляющая кнопка: домой 12">
            <a:hlinkClick r:id="" action="ppaction://hlinkshowjump?jump=endshow" highlightClick="1"/>
          </p:cNvPr>
          <p:cNvSpPr/>
          <p:nvPr/>
        </p:nvSpPr>
        <p:spPr>
          <a:xfrm>
            <a:off x="8604496" y="6309368"/>
            <a:ext cx="432000" cy="432000"/>
          </a:xfrm>
          <a:prstGeom prst="actionButtonHome">
            <a:avLst/>
          </a:prstGeom>
          <a:solidFill>
            <a:srgbClr val="FEF1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80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endshow" highlightClick="1"/>
          </p:cNvPr>
          <p:cNvSpPr/>
          <p:nvPr/>
        </p:nvSpPr>
        <p:spPr>
          <a:xfrm>
            <a:off x="8604496" y="6309368"/>
            <a:ext cx="432000" cy="432000"/>
          </a:xfrm>
          <a:prstGeom prst="actionButtonHome">
            <a:avLst/>
          </a:prstGeom>
          <a:solidFill>
            <a:srgbClr val="FEF1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Управляющая кнопка: возврат 2">
            <a:hlinkClick r:id="" action="ppaction://hlinkshowjump?jump=firstslide" highlightClick="1"/>
          </p:cNvPr>
          <p:cNvSpPr/>
          <p:nvPr/>
        </p:nvSpPr>
        <p:spPr>
          <a:xfrm>
            <a:off x="8172448" y="6309368"/>
            <a:ext cx="432000" cy="432000"/>
          </a:xfrm>
          <a:prstGeom prst="actionButtonReturn">
            <a:avLst/>
          </a:prstGeom>
          <a:solidFill>
            <a:srgbClr val="FEF1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3977" y="251937"/>
            <a:ext cx="241604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" pitchFamily="18" charset="0"/>
              </a:rPr>
              <a:t>Источники</a:t>
            </a:r>
            <a:endParaRPr lang="ru-RU" sz="32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7" name="Рисунок 6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  <p:sp>
        <p:nvSpPr>
          <p:cNvPr id="9" name="Прямоугольник 8"/>
          <p:cNvSpPr/>
          <p:nvPr/>
        </p:nvSpPr>
        <p:spPr>
          <a:xfrm>
            <a:off x="2699792" y="1185714"/>
            <a:ext cx="63367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>
                <a:ea typeface="Calibri"/>
                <a:cs typeface="Times New Roman"/>
              </a:rPr>
              <a:t>Шаблон авторский</a:t>
            </a:r>
          </a:p>
          <a:p>
            <a:pPr>
              <a:spcAft>
                <a:spcPts val="0"/>
              </a:spcAft>
            </a:pPr>
            <a:r>
              <a:rPr lang="ru-RU" sz="1600" u="sng" dirty="0">
                <a:solidFill>
                  <a:srgbClr val="0000FF"/>
                </a:solidFill>
                <a:ea typeface="Calibri"/>
                <a:cs typeface="Times New Roman"/>
                <a:hlinkClick r:id="rId5"/>
              </a:rPr>
              <a:t>https://e7.pngegg.com/pngimages/554/602/png-clipart-butterfly-butterfly-insects-color.png</a:t>
            </a:r>
            <a:r>
              <a:rPr lang="ru-RU" sz="1600" dirty="0">
                <a:ea typeface="Calibri"/>
                <a:cs typeface="Times New Roman"/>
              </a:rPr>
              <a:t>  --бабочка</a:t>
            </a:r>
          </a:p>
          <a:p>
            <a:pPr>
              <a:spcAft>
                <a:spcPts val="0"/>
              </a:spcAft>
            </a:pPr>
            <a:r>
              <a:rPr lang="ru-RU" sz="1600" u="sng" dirty="0">
                <a:solidFill>
                  <a:srgbClr val="0000FF"/>
                </a:solidFill>
                <a:ea typeface="Calibri"/>
                <a:cs typeface="Times New Roman"/>
                <a:hlinkClick r:id="rId6"/>
              </a:rPr>
              <a:t>https://img1.picmix.com/output/stamp/thumb/7/3/2/8/2168237_5ceab.png</a:t>
            </a:r>
            <a:r>
              <a:rPr lang="ru-RU" sz="1600" dirty="0">
                <a:ea typeface="Calibri"/>
                <a:cs typeface="Times New Roman"/>
              </a:rPr>
              <a:t>  --бабочка</a:t>
            </a:r>
          </a:p>
          <a:p>
            <a:pPr>
              <a:spcAft>
                <a:spcPts val="0"/>
              </a:spcAft>
            </a:pPr>
            <a:r>
              <a:rPr lang="ru-RU" sz="1600" dirty="0">
                <a:ea typeface="Calibri"/>
                <a:cs typeface="Times New Roman"/>
              </a:rPr>
              <a:t> </a:t>
            </a:r>
            <a:r>
              <a:rPr lang="ru-RU" sz="1600" u="sng" dirty="0">
                <a:solidFill>
                  <a:srgbClr val="0000FF"/>
                </a:solidFill>
                <a:ea typeface="Calibri"/>
                <a:cs typeface="Times New Roman"/>
                <a:hlinkClick r:id="rId7"/>
              </a:rPr>
              <a:t>https://pic2.oboi-store.ru/files/products/7481-28-oboi-palitra-palitra-78596427-321313.1000x1000x1x.jpg</a:t>
            </a:r>
            <a:r>
              <a:rPr lang="ru-RU" sz="1600" dirty="0">
                <a:ea typeface="Calibri"/>
                <a:cs typeface="Times New Roman"/>
              </a:rPr>
              <a:t>  --фон</a:t>
            </a:r>
          </a:p>
          <a:p>
            <a:pPr>
              <a:spcAft>
                <a:spcPts val="0"/>
              </a:spcAft>
            </a:pPr>
            <a:r>
              <a:rPr lang="ru-RU" sz="1600" u="sng" dirty="0">
                <a:solidFill>
                  <a:srgbClr val="0000FF"/>
                </a:solidFill>
                <a:ea typeface="Calibri"/>
                <a:cs typeface="Times New Roman"/>
                <a:hlinkClick r:id="rId8"/>
              </a:rPr>
              <a:t>https://i.pinimg.com/originals/5c/48/75/5c4875d37369b26bbb64c4b58052bed1.jpg</a:t>
            </a:r>
            <a:r>
              <a:rPr lang="ru-RU" sz="1600" dirty="0">
                <a:ea typeface="Calibri"/>
                <a:cs typeface="Times New Roman"/>
              </a:rPr>
              <a:t>  --мишка</a:t>
            </a:r>
          </a:p>
          <a:p>
            <a:pPr>
              <a:spcAft>
                <a:spcPts val="0"/>
              </a:spcAft>
            </a:pPr>
            <a:r>
              <a:rPr lang="ru-RU" sz="1600" u="sng" dirty="0">
                <a:solidFill>
                  <a:srgbClr val="0000FF"/>
                </a:solidFill>
                <a:ea typeface="Calibri"/>
                <a:cs typeface="Times New Roman"/>
                <a:hlinkClick r:id="rId9"/>
              </a:rPr>
              <a:t>https://img-fotki.yandex.ru/get/201221/59038721.e7/0_6294d1_6625c560_XL.png</a:t>
            </a:r>
            <a:r>
              <a:rPr lang="ru-RU" sz="1600" dirty="0">
                <a:ea typeface="Calibri"/>
                <a:cs typeface="Times New Roman"/>
              </a:rPr>
              <a:t>  --декор</a:t>
            </a:r>
          </a:p>
          <a:p>
            <a:pPr>
              <a:spcAft>
                <a:spcPts val="0"/>
              </a:spcAft>
            </a:pPr>
            <a:r>
              <a:rPr lang="ru-RU" sz="1600" u="sng" dirty="0">
                <a:solidFill>
                  <a:srgbClr val="0000FF"/>
                </a:solidFill>
                <a:ea typeface="Calibri"/>
                <a:cs typeface="Times New Roman"/>
                <a:hlinkClick r:id="rId10"/>
              </a:rPr>
              <a:t>https://i.pinimg.com/originals/df/4e/95/df4e957d0581816946aa30c742beceb2.png</a:t>
            </a:r>
            <a:r>
              <a:rPr lang="ru-RU" sz="1600" dirty="0">
                <a:ea typeface="Calibri"/>
                <a:cs typeface="Times New Roman"/>
              </a:rPr>
              <a:t>  --цветок</a:t>
            </a:r>
          </a:p>
        </p:txBody>
      </p:sp>
    </p:spTree>
    <p:extLst>
      <p:ext uri="{BB962C8B-B14F-4D97-AF65-F5344CB8AC3E}">
        <p14:creationId xmlns:p14="http://schemas.microsoft.com/office/powerpoint/2010/main" val="180593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действие 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5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сут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–  17 ч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Ответ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в минутах.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6170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6180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103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2" name="Рисунок 11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221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Сравни  3 ч 20 мин  и  210 мин.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3ч 20мин&lt;210мин</a:t>
            </a:r>
            <a:endParaRPr lang="ru-RU" sz="36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3ч 30мин</a:t>
            </a:r>
            <a:r>
              <a:rPr lang="en-US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&gt;</a:t>
            </a:r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210мин</a:t>
            </a:r>
            <a:endParaRPr lang="ru-RU" sz="36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3ч 30мин</a:t>
            </a:r>
            <a:r>
              <a:rPr lang="en-US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=</a:t>
            </a:r>
            <a:r>
              <a:rPr lang="ru-RU" sz="3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210мин</a:t>
            </a:r>
            <a:endParaRPr lang="ru-RU" sz="36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нельзя сравнить</a:t>
            </a: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633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1 час в секундах.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180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60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3600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1200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930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Сколько в не високосном году дней?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287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365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366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564</a:t>
            </a: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687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Выполни 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действие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5 мин 20 с – 2 мин 54 с.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Ответ </a:t>
            </a:r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в секундах. 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150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156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140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146 с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04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err="1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Вырази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5 ч 30 мин в минутах.</a:t>
            </a:r>
            <a:endParaRPr lang="ru-RU" sz="48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330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430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300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280 мин</a:t>
            </a:r>
            <a:endParaRPr lang="ru-RU" sz="40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73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1" animBg="1"/>
      <p:bldP spid="6" grpId="2" animBg="1"/>
      <p:bldP spid="7" grpId="0" animBg="1"/>
      <p:bldP spid="9" grpId="1" animBg="1"/>
      <p:bldP spid="9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260648"/>
            <a:ext cx="8712968" cy="2808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Скольким суткам </a:t>
            </a:r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равны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48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264 часа?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4384" y="3259993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20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суткам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24384" y="4084441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11 суткам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4384" y="4908889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6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суткам </a:t>
            </a:r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8274112" y="6271659"/>
            <a:ext cx="762384" cy="484632"/>
          </a:xfrm>
          <a:prstGeom prst="stripedRightArrow">
            <a:avLst>
              <a:gd name="adj1" fmla="val 5943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ibl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4384" y="5733336"/>
            <a:ext cx="4104000" cy="72000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18 </a:t>
            </a:r>
            <a:r>
              <a:rPr lang="ru-RU" sz="40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суткам </a:t>
            </a:r>
          </a:p>
        </p:txBody>
      </p:sp>
      <p:sp>
        <p:nvSpPr>
          <p:cNvPr id="8" name="Рамка 7"/>
          <p:cNvSpPr/>
          <p:nvPr/>
        </p:nvSpPr>
        <p:spPr>
          <a:xfrm>
            <a:off x="215516" y="260648"/>
            <a:ext cx="8712968" cy="2808312"/>
          </a:xfrm>
          <a:prstGeom prst="frame">
            <a:avLst>
              <a:gd name="adj1" fmla="val 1511"/>
            </a:avLst>
          </a:prstGeom>
          <a:solidFill>
            <a:srgbClr val="6633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272273"/>
            <a:ext cx="2649015" cy="3484018"/>
            <a:chOff x="501315" y="3068960"/>
            <a:chExt cx="2721023" cy="3772050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0" b="97027" l="53750" r="96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65" t="6565" r="3725" b="3825"/>
            <a:stretch/>
          </p:blipFill>
          <p:spPr>
            <a:xfrm flipH="1">
              <a:off x="501315" y="3068960"/>
              <a:ext cx="2016224" cy="3772050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7634">
              <a:off x="2247737" y="4102365"/>
              <a:ext cx="974601" cy="1559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926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580</Words>
  <Application>Microsoft Office PowerPoint</Application>
  <PresentationFormat>Экран (4:3)</PresentationFormat>
  <Paragraphs>149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«Меры  времени»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92</cp:revision>
  <dcterms:created xsi:type="dcterms:W3CDTF">2021-08-17T11:14:38Z</dcterms:created>
  <dcterms:modified xsi:type="dcterms:W3CDTF">2022-10-21T09:48:57Z</dcterms:modified>
</cp:coreProperties>
</file>