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8"/>
  </p:notesMasterIdLst>
  <p:sldIdLst>
    <p:sldId id="256" r:id="rId2"/>
    <p:sldId id="267" r:id="rId3"/>
    <p:sldId id="281" r:id="rId4"/>
    <p:sldId id="259" r:id="rId5"/>
    <p:sldId id="277" r:id="rId6"/>
    <p:sldId id="273" r:id="rId7"/>
    <p:sldId id="262" r:id="rId8"/>
    <p:sldId id="269" r:id="rId9"/>
    <p:sldId id="263" r:id="rId10"/>
    <p:sldId id="280" r:id="rId11"/>
    <p:sldId id="264" r:id="rId12"/>
    <p:sldId id="272" r:id="rId13"/>
    <p:sldId id="265" r:id="rId14"/>
    <p:sldId id="260" r:id="rId15"/>
    <p:sldId id="284" r:id="rId16"/>
    <p:sldId id="276" r:id="rId17"/>
    <p:sldId id="278" r:id="rId18"/>
    <p:sldId id="268" r:id="rId19"/>
    <p:sldId id="282" r:id="rId20"/>
    <p:sldId id="266" r:id="rId21"/>
    <p:sldId id="275" r:id="rId22"/>
    <p:sldId id="270" r:id="rId23"/>
    <p:sldId id="271" r:id="rId24"/>
    <p:sldId id="279" r:id="rId25"/>
    <p:sldId id="274" r:id="rId26"/>
    <p:sldId id="285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4299F09A-5FDC-4487-8616-EFDA57BA2D62}">
          <p14:sldIdLst>
            <p14:sldId id="256"/>
            <p14:sldId id="267"/>
            <p14:sldId id="281"/>
            <p14:sldId id="259"/>
            <p14:sldId id="277"/>
            <p14:sldId id="273"/>
            <p14:sldId id="262"/>
            <p14:sldId id="269"/>
            <p14:sldId id="263"/>
            <p14:sldId id="280"/>
            <p14:sldId id="264"/>
            <p14:sldId id="272"/>
            <p14:sldId id="265"/>
            <p14:sldId id="260"/>
            <p14:sldId id="284"/>
            <p14:sldId id="276"/>
            <p14:sldId id="278"/>
            <p14:sldId id="268"/>
            <p14:sldId id="282"/>
            <p14:sldId id="266"/>
            <p14:sldId id="275"/>
            <p14:sldId id="270"/>
            <p14:sldId id="271"/>
            <p14:sldId id="279"/>
            <p14:sldId id="274"/>
            <p14:sldId id="285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643200"/>
    <a:srgbClr val="AC5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88" d="100"/>
          <a:sy n="88" d="100"/>
        </p:scale>
        <p:origin x="-137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8D1E29-B5E3-4AB1-B756-E2C92ED1B0C8}" type="datetimeFigureOut">
              <a:rPr lang="ru-RU" smtClean="0"/>
              <a:t>15.10.2022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A05690-29AD-498B-BC7D-A583183560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31837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A05690-29AD-498B-BC7D-A58318356093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83293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hdphoto" Target="../media/hdphoto2.wdp"/><Relationship Id="rId7" Type="http://schemas.microsoft.com/office/2007/relationships/hdphoto" Target="../media/hdphoto4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microsoft.com/office/2007/relationships/hdphoto" Target="../media/hdphoto3.wdp"/><Relationship Id="rId4" Type="http://schemas.openxmlformats.org/officeDocument/2006/relationships/image" Target="../media/image3.png"/><Relationship Id="rId9" Type="http://schemas.microsoft.com/office/2007/relationships/hdphoto" Target="../media/hdphoto5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038019" y="4693855"/>
            <a:ext cx="2016224" cy="2016224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5787967"/>
            <a:ext cx="938601" cy="93860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3A77F-9957-4611-B3E4-6DDC02432B65}" type="datetimeFigureOut">
              <a:rPr lang="ru-RU" smtClean="0"/>
              <a:t>15.10.2022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CB8BE-AD6D-42C0-9582-9EC6E12CBE14}" type="slidenum">
              <a:rPr lang="ru-RU" smtClean="0"/>
              <a:t>‹#›</a:t>
            </a:fld>
            <a:endParaRPr lang="ru-RU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987824" y="4935674"/>
            <a:ext cx="1806866" cy="180686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4934502"/>
            <a:ext cx="1806866" cy="1806866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4928292"/>
            <a:ext cx="1813076" cy="1813076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5635275"/>
            <a:ext cx="1080030" cy="1080030"/>
          </a:xfrm>
          <a:prstGeom prst="rect">
            <a:avLst/>
          </a:prstGeom>
        </p:spPr>
      </p:pic>
      <p:pic>
        <p:nvPicPr>
          <p:cNvPr id="1026" name="Picture 2" descr="C:\Users\Администратор\Desktop\яблочко\9d340d13c3fcd5fafd2d2b5185c5bae3.jpg"/>
          <p:cNvPicPr>
            <a:picLocks noChangeAspect="1" noChangeArrowheads="1"/>
          </p:cNvPicPr>
          <p:nvPr userDrawn="1"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875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290116"/>
            <a:ext cx="2398617" cy="3486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907704" y="5155579"/>
            <a:ext cx="1570484" cy="157048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46131" y="5589240"/>
            <a:ext cx="1135279" cy="1135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288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3A77F-9957-4611-B3E4-6DDC02432B65}" type="datetimeFigureOut">
              <a:rPr lang="ru-RU" smtClean="0"/>
              <a:t>15.10.2022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CB8BE-AD6D-42C0-9582-9EC6E12CBE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1976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3A77F-9957-4611-B3E4-6DDC02432B65}" type="datetimeFigureOut">
              <a:rPr lang="ru-RU" smtClean="0"/>
              <a:t>15.10.2022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CB8BE-AD6D-42C0-9582-9EC6E12CBE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437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3A77F-9957-4611-B3E4-6DDC02432B65}" type="datetimeFigureOut">
              <a:rPr lang="ru-RU" smtClean="0"/>
              <a:t>15.10.2022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CB8BE-AD6D-42C0-9582-9EC6E12CBE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5968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3A77F-9957-4611-B3E4-6DDC02432B65}" type="datetimeFigureOut">
              <a:rPr lang="ru-RU" smtClean="0"/>
              <a:t>15.10.2022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CB8BE-AD6D-42C0-9582-9EC6E12CBE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5870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3A77F-9957-4611-B3E4-6DDC02432B65}" type="datetimeFigureOut">
              <a:rPr lang="ru-RU" smtClean="0"/>
              <a:t>15.10.2022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CB8BE-AD6D-42C0-9582-9EC6E12CBE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1602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3A77F-9957-4611-B3E4-6DDC02432B65}" type="datetimeFigureOut">
              <a:rPr lang="ru-RU" smtClean="0"/>
              <a:t>15.10.2022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CB8BE-AD6D-42C0-9582-9EC6E12CBE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9021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3A77F-9957-4611-B3E4-6DDC02432B65}" type="datetimeFigureOut">
              <a:rPr lang="ru-RU" smtClean="0"/>
              <a:t>15.10.2022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CB8BE-AD6D-42C0-9582-9EC6E12CBE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279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3A77F-9957-4611-B3E4-6DDC02432B65}" type="datetimeFigureOut">
              <a:rPr lang="ru-RU" smtClean="0"/>
              <a:t>15.10.2022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CB8BE-AD6D-42C0-9582-9EC6E12CBE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4304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3A77F-9957-4611-B3E4-6DDC02432B65}" type="datetimeFigureOut">
              <a:rPr lang="ru-RU" smtClean="0"/>
              <a:t>15.10.2022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CB8BE-AD6D-42C0-9582-9EC6E12CBE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0994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3A77F-9957-4611-B3E4-6DDC02432B65}" type="datetimeFigureOut">
              <a:rPr lang="ru-RU" smtClean="0"/>
              <a:t>15.10.2022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CB8BE-AD6D-42C0-9582-9EC6E12CBE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6044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33A77F-9957-4611-B3E4-6DDC02432B65}" type="datetimeFigureOut">
              <a:rPr lang="ru-RU" smtClean="0"/>
              <a:t>15.10.2022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6CB8BE-AD6D-42C0-9582-9EC6E12CBE14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13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Прямоугольник 8"/>
          <p:cNvSpPr/>
          <p:nvPr userDrawn="1"/>
        </p:nvSpPr>
        <p:spPr>
          <a:xfrm>
            <a:off x="-36512" y="6453336"/>
            <a:ext cx="11464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800" dirty="0" smtClean="0">
                <a:solidFill>
                  <a:schemeClr val="bg1">
                    <a:lumMod val="65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200" dirty="0" smtClean="0">
                <a:solidFill>
                  <a:schemeClr val="bg1">
                    <a:lumMod val="65000"/>
                  </a:schemeClr>
                </a:solidFill>
                <a:latin typeface="Monotype Corsiva" pitchFamily="66" charset="0"/>
              </a:rPr>
              <a:t>©Чайкина З.А</a:t>
            </a:r>
            <a:r>
              <a:rPr lang="ru-RU" sz="12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ru-RU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8" name="Рамка 7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147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 prst="artDeco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64305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s://png.pngtree.com/png-clipart/20211001/ourmid/pngtree-water-color-flower-and-leaf-blue-plant-of-lotus-png-image_3966980.png" TargetMode="External"/><Relationship Id="rId3" Type="http://schemas.microsoft.com/office/2007/relationships/hdphoto" Target="../media/hdphoto5.wdp"/><Relationship Id="rId7" Type="http://schemas.openxmlformats.org/officeDocument/2006/relationships/hyperlink" Target="https://cdn141.picsart.com/317849440210211.png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avatars.mds.yandex.net/get-marketpic/5466680/pica165ec5b3cbf5f7495ec35434e4d1c40/orig" TargetMode="External"/><Relationship Id="rId5" Type="http://schemas.openxmlformats.org/officeDocument/2006/relationships/hyperlink" Target="https://img1.picmix.com/output/stamp/thumb/7/3/2/8/2168237_5ceab.png" TargetMode="External"/><Relationship Id="rId4" Type="http://schemas.openxmlformats.org/officeDocument/2006/relationships/hyperlink" Target="https://e7.pngegg.com/pngimages/554/602/png-clipart-butterfly-butterfly-insects-color.pn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1396" y="1340768"/>
            <a:ext cx="8885100" cy="1470025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spc="50" dirty="0" smtClean="0">
                <a:ln w="11430"/>
                <a:solidFill>
                  <a:srgbClr val="6432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entury Schoolbook" pitchFamily="18" charset="0"/>
                <a:cs typeface="Times New Roman" pitchFamily="18" charset="0"/>
              </a:rPr>
              <a:t>«Единицы массы»</a:t>
            </a:r>
            <a:endParaRPr lang="ru-RU" sz="6600" b="1" spc="50" dirty="0">
              <a:ln w="11430"/>
              <a:solidFill>
                <a:srgbClr val="6432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entury Schoolbook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93546" y="2924944"/>
            <a:ext cx="6400800" cy="1752600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rgbClr val="663300"/>
                </a:solidFill>
                <a:latin typeface="Monotype Corsiva" pitchFamily="66" charset="0"/>
              </a:rPr>
              <a:t>Математика </a:t>
            </a:r>
            <a:r>
              <a:rPr lang="ru-RU" sz="2400" dirty="0" smtClean="0">
                <a:solidFill>
                  <a:srgbClr val="663300"/>
                </a:solidFill>
                <a:latin typeface="Monotype Corsiva" pitchFamily="66" charset="0"/>
              </a:rPr>
              <a:t>4 </a:t>
            </a:r>
            <a:r>
              <a:rPr lang="ru-RU" sz="2400" dirty="0">
                <a:solidFill>
                  <a:srgbClr val="663300"/>
                </a:solidFill>
                <a:latin typeface="Monotype Corsiva" pitchFamily="66" charset="0"/>
              </a:rPr>
              <a:t>класс</a:t>
            </a:r>
          </a:p>
          <a:p>
            <a:pPr lvl="0"/>
            <a:r>
              <a:rPr lang="ru-RU" sz="1400" dirty="0">
                <a:solidFill>
                  <a:srgbClr val="663300"/>
                </a:solidFill>
                <a:latin typeface="Monotype Corsiva" pitchFamily="66" charset="0"/>
              </a:rPr>
              <a:t>Автор работы:</a:t>
            </a:r>
          </a:p>
          <a:p>
            <a:pPr lvl="0"/>
            <a:r>
              <a:rPr lang="ru-RU" sz="1400" dirty="0">
                <a:solidFill>
                  <a:srgbClr val="663300"/>
                </a:solidFill>
                <a:latin typeface="Monotype Corsiva" pitchFamily="66" charset="0"/>
              </a:rPr>
              <a:t>  учитель начальных классов</a:t>
            </a:r>
          </a:p>
          <a:p>
            <a:pPr lvl="0"/>
            <a:r>
              <a:rPr lang="ru-RU" sz="1400" dirty="0">
                <a:solidFill>
                  <a:srgbClr val="663300"/>
                </a:solidFill>
                <a:latin typeface="Monotype Corsiva" pitchFamily="66" charset="0"/>
              </a:rPr>
              <a:t>Чайкина Зоя Андреевна</a:t>
            </a: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890322" y="980728"/>
            <a:ext cx="54072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643200"/>
                </a:solidFill>
                <a:latin typeface="Century Schoolbook" pitchFamily="18" charset="0"/>
              </a:rPr>
              <a:t>Интерактивный тренажёр</a:t>
            </a:r>
            <a:endParaRPr lang="ru-RU" sz="3200" dirty="0">
              <a:solidFill>
                <a:srgbClr val="643200"/>
              </a:solidFill>
              <a:latin typeface="Century Schoolbook" pitchFamily="18" charset="0"/>
            </a:endParaRPr>
          </a:p>
        </p:txBody>
      </p:sp>
      <p:sp>
        <p:nvSpPr>
          <p:cNvPr id="7" name="Управляющая кнопка: домой 6">
            <a:hlinkClick r:id="" action="ppaction://hlinkshowjump?jump=endshow" highlightClick="1"/>
          </p:cNvPr>
          <p:cNvSpPr/>
          <p:nvPr/>
        </p:nvSpPr>
        <p:spPr>
          <a:xfrm>
            <a:off x="179560" y="188688"/>
            <a:ext cx="432000" cy="432000"/>
          </a:xfrm>
          <a:prstGeom prst="actionButtonHome">
            <a:avLst/>
          </a:prstGeom>
          <a:solidFill>
            <a:srgbClr val="FEF1E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6699"/>
              </a:solidFill>
            </a:endParaRPr>
          </a:p>
        </p:txBody>
      </p:sp>
      <p:sp>
        <p:nvSpPr>
          <p:cNvPr id="8" name="Управляющая кнопка: сведения 7">
            <a:hlinkClick r:id="" action="ppaction://hlinkshowjump?jump=lastslide" highlightClick="1"/>
          </p:cNvPr>
          <p:cNvSpPr/>
          <p:nvPr/>
        </p:nvSpPr>
        <p:spPr>
          <a:xfrm>
            <a:off x="611608" y="188688"/>
            <a:ext cx="432000" cy="432000"/>
          </a:xfrm>
          <a:prstGeom prst="actionButtonInformation">
            <a:avLst/>
          </a:prstGeom>
          <a:solidFill>
            <a:srgbClr val="FEF1E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6699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364088" y="4093520"/>
            <a:ext cx="1017946" cy="958336"/>
          </a:xfrm>
          <a:prstGeom prst="rect">
            <a:avLst/>
          </a:prstGeom>
        </p:spPr>
      </p:pic>
      <p:sp>
        <p:nvSpPr>
          <p:cNvPr id="5" name="Штриховая стрелка вправо 4">
            <a:hlinkClick r:id="" action="ppaction://hlinkshowjump?jump=nextslide"/>
          </p:cNvPr>
          <p:cNvSpPr/>
          <p:nvPr/>
        </p:nvSpPr>
        <p:spPr>
          <a:xfrm>
            <a:off x="8244408" y="6237312"/>
            <a:ext cx="762384" cy="484632"/>
          </a:xfrm>
          <a:prstGeom prst="stripedRightArrow">
            <a:avLst>
              <a:gd name="adj1" fmla="val 59434"/>
              <a:gd name="adj2" fmla="val 50000"/>
            </a:avLst>
          </a:prstGeom>
          <a:solidFill>
            <a:schemeClr val="accent6">
              <a:lumMod val="40000"/>
              <a:lumOff val="60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ible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78052">
            <a:off x="6847156" y="3315015"/>
            <a:ext cx="1107442" cy="1219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238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5516" y="260648"/>
            <a:ext cx="8712968" cy="28083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 </a:t>
            </a:r>
            <a:r>
              <a:rPr lang="ru-RU" sz="4800" b="1" spc="50" dirty="0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Вычисли: 7 т 89 кг – 9 ц 56 г; </a:t>
            </a:r>
            <a:r>
              <a:rPr lang="ru-RU" sz="4800" b="1" spc="50" dirty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результат представь в </a:t>
            </a:r>
            <a:r>
              <a:rPr lang="ru-RU" sz="4800" b="1" spc="50" dirty="0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граммах. </a:t>
            </a:r>
            <a:endParaRPr lang="ru-RU" sz="4800" b="1" spc="50" dirty="0">
              <a:ln w="11430"/>
              <a:solidFill>
                <a:srgbClr val="6633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51920" y="3233669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6 188 494 г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851920" y="4058117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6 881 944 г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51920" y="4882565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6 818 944 г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851920" y="5707012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6 188 944 г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8" name="Рамка 7"/>
          <p:cNvSpPr/>
          <p:nvPr/>
        </p:nvSpPr>
        <p:spPr>
          <a:xfrm>
            <a:off x="215516" y="260648"/>
            <a:ext cx="8712968" cy="2808312"/>
          </a:xfrm>
          <a:prstGeom prst="frame">
            <a:avLst>
              <a:gd name="adj1" fmla="val 1511"/>
            </a:avLst>
          </a:prstGeom>
          <a:solidFill>
            <a:srgbClr val="663300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Штриховая стрелка вправо 6">
            <a:hlinkClick r:id="" action="ppaction://hlinkshowjump?jump=nextslide"/>
          </p:cNvPr>
          <p:cNvSpPr/>
          <p:nvPr/>
        </p:nvSpPr>
        <p:spPr>
          <a:xfrm>
            <a:off x="8274112" y="6271659"/>
            <a:ext cx="762384" cy="484632"/>
          </a:xfrm>
          <a:prstGeom prst="stripedRightArrow">
            <a:avLst>
              <a:gd name="adj1" fmla="val 59434"/>
              <a:gd name="adj2" fmla="val 50000"/>
            </a:avLst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ible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2" descr="C:\Users\Администратор\Desktop\яблочко\9d340d13c3fcd5fafd2d2b5185c5bae3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75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290116"/>
            <a:ext cx="2398617" cy="3486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1574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9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5516" y="260648"/>
            <a:ext cx="8712968" cy="28083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Сравни 6 т 5 </a:t>
            </a:r>
            <a:r>
              <a:rPr lang="ru-RU" sz="4800" b="1" spc="50" dirty="0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ц  и  </a:t>
            </a:r>
            <a:r>
              <a:rPr lang="ru-RU" sz="4800" b="1" spc="50" dirty="0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6 540 кг.</a:t>
            </a:r>
            <a:endParaRPr lang="ru-RU" sz="4800" b="1" spc="50" dirty="0">
              <a:ln w="11430"/>
              <a:solidFill>
                <a:srgbClr val="6633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51920" y="3233669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6т 5ц = 6 540 кг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851920" y="4058117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6т 5ц </a:t>
            </a:r>
            <a:r>
              <a:rPr lang="en-US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&gt;</a:t>
            </a:r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 6 540 кг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51920" y="4882565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6т 5ц &lt; 6 540 кг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7" name="Штриховая стрелка вправо 6">
            <a:hlinkClick r:id="" action="ppaction://hlinkshowjump?jump=nextslide"/>
          </p:cNvPr>
          <p:cNvSpPr/>
          <p:nvPr/>
        </p:nvSpPr>
        <p:spPr>
          <a:xfrm>
            <a:off x="8274112" y="6271659"/>
            <a:ext cx="762384" cy="484632"/>
          </a:xfrm>
          <a:prstGeom prst="stripedRightArrow">
            <a:avLst>
              <a:gd name="adj1" fmla="val 59434"/>
              <a:gd name="adj2" fmla="val 50000"/>
            </a:avLst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ible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851920" y="5707012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нельзя сравнить</a:t>
            </a:r>
          </a:p>
        </p:txBody>
      </p:sp>
      <p:sp>
        <p:nvSpPr>
          <p:cNvPr id="8" name="Рамка 7"/>
          <p:cNvSpPr/>
          <p:nvPr/>
        </p:nvSpPr>
        <p:spPr>
          <a:xfrm>
            <a:off x="215516" y="260648"/>
            <a:ext cx="8712968" cy="2808312"/>
          </a:xfrm>
          <a:prstGeom prst="frame">
            <a:avLst>
              <a:gd name="adj1" fmla="val 1511"/>
            </a:avLst>
          </a:prstGeom>
          <a:solidFill>
            <a:srgbClr val="663300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0" name="Picture 2" descr="C:\Users\Администратор\Desktop\яблочко\9d340d13c3fcd5fafd2d2b5185c5bae3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75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290116"/>
            <a:ext cx="2398617" cy="3486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1042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7" grpId="0" animBg="1"/>
      <p:bldP spid="9" grpId="0" animBg="1"/>
      <p:bldP spid="9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5516" y="260648"/>
            <a:ext cx="8712968" cy="28083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 На сколько </a:t>
            </a:r>
            <a:r>
              <a:rPr lang="ru-RU" sz="4800" b="1" spc="50" dirty="0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килограммов  12 ц </a:t>
            </a:r>
            <a:r>
              <a:rPr lang="ru-RU" sz="4800" b="1" spc="50" dirty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больше, чем </a:t>
            </a:r>
            <a:r>
              <a:rPr lang="ru-RU" sz="4800" b="1" spc="50" dirty="0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1200 кг?</a:t>
            </a:r>
            <a:endParaRPr lang="ru-RU" sz="4800" b="1" spc="50" dirty="0">
              <a:ln w="11430"/>
              <a:solidFill>
                <a:srgbClr val="6633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51920" y="3233669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 равны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851920" y="4058117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4000" dirty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на </a:t>
            </a:r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1 080 кг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51920" y="4882565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на </a:t>
            </a:r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1 320 кг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7" name="Штриховая стрелка вправо 6">
            <a:hlinkClick r:id="" action="ppaction://hlinkshowjump?jump=nextslide"/>
          </p:cNvPr>
          <p:cNvSpPr/>
          <p:nvPr/>
        </p:nvSpPr>
        <p:spPr>
          <a:xfrm>
            <a:off x="8274112" y="6271659"/>
            <a:ext cx="762384" cy="484632"/>
          </a:xfrm>
          <a:prstGeom prst="stripedRightArrow">
            <a:avLst>
              <a:gd name="adj1" fmla="val 59434"/>
              <a:gd name="adj2" fmla="val 50000"/>
            </a:avLst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ible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851920" y="5707012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нельзя сравнить</a:t>
            </a:r>
          </a:p>
        </p:txBody>
      </p:sp>
      <p:sp>
        <p:nvSpPr>
          <p:cNvPr id="8" name="Рамка 7"/>
          <p:cNvSpPr/>
          <p:nvPr/>
        </p:nvSpPr>
        <p:spPr>
          <a:xfrm>
            <a:off x="215516" y="260648"/>
            <a:ext cx="8712968" cy="2808312"/>
          </a:xfrm>
          <a:prstGeom prst="frame">
            <a:avLst>
              <a:gd name="adj1" fmla="val 1511"/>
            </a:avLst>
          </a:prstGeom>
          <a:solidFill>
            <a:srgbClr val="663300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0" name="Picture 2" descr="C:\Users\Администратор\Desktop\яблочко\9d340d13c3fcd5fafd2d2b5185c5bae3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75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290116"/>
            <a:ext cx="2398617" cy="3486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6332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5" grpId="1" animBg="1"/>
      <p:bldP spid="6" grpId="0" animBg="1"/>
      <p:bldP spid="6" grpId="1" animBg="1"/>
      <p:bldP spid="7" grpId="0" animBg="1"/>
      <p:bldP spid="9" grpId="0" animBg="1"/>
      <p:bldP spid="9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260648"/>
            <a:ext cx="8676000" cy="28083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Выбери самое большое значение массы :  32ц 45кг,   3т 249кг,  32 450кг,  36ц 500г.</a:t>
            </a:r>
            <a:endParaRPr lang="ru-RU" sz="4800" b="1" spc="50" dirty="0">
              <a:ln w="11430"/>
              <a:solidFill>
                <a:srgbClr val="6633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51920" y="3233669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3 т 240 кг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851920" y="4058117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32 ц 45 кг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51920" y="4882565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32 450 кг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7" name="Штриховая стрелка вправо 6">
            <a:hlinkClick r:id="" action="ppaction://hlinkshowjump?jump=nextslide"/>
          </p:cNvPr>
          <p:cNvSpPr/>
          <p:nvPr/>
        </p:nvSpPr>
        <p:spPr>
          <a:xfrm>
            <a:off x="8274112" y="6271659"/>
            <a:ext cx="762384" cy="484632"/>
          </a:xfrm>
          <a:prstGeom prst="stripedRightArrow">
            <a:avLst>
              <a:gd name="adj1" fmla="val 59434"/>
              <a:gd name="adj2" fmla="val 50000"/>
            </a:avLst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ible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851920" y="5707012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36 ц 500 г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8" name="Рамка 7"/>
          <p:cNvSpPr/>
          <p:nvPr/>
        </p:nvSpPr>
        <p:spPr>
          <a:xfrm>
            <a:off x="215516" y="260648"/>
            <a:ext cx="8712968" cy="2808312"/>
          </a:xfrm>
          <a:prstGeom prst="frame">
            <a:avLst>
              <a:gd name="adj1" fmla="val 1511"/>
            </a:avLst>
          </a:prstGeom>
          <a:solidFill>
            <a:srgbClr val="663300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0" name="Picture 2" descr="C:\Users\Администратор\Desktop\яблочко\9d340d13c3fcd5fafd2d2b5185c5bae3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75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290116"/>
            <a:ext cx="2398617" cy="3486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4866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7" grpId="0" animBg="1"/>
      <p:bldP spid="9" grpId="0" animBg="1"/>
      <p:bldP spid="9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5516" y="260648"/>
            <a:ext cx="8712968" cy="28083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Сравни 600 000 кг и 60 т.</a:t>
            </a:r>
            <a:endParaRPr lang="ru-RU" sz="4800" b="1" spc="50" dirty="0">
              <a:ln w="11430"/>
              <a:solidFill>
                <a:srgbClr val="6633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51920" y="3233669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600 </a:t>
            </a:r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000кг</a:t>
            </a:r>
            <a:r>
              <a:rPr lang="en-US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 &lt; </a:t>
            </a:r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60 </a:t>
            </a:r>
            <a:r>
              <a:rPr lang="ru-RU" sz="4000" dirty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т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851920" y="4058117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600 </a:t>
            </a:r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000кг </a:t>
            </a:r>
            <a:r>
              <a:rPr lang="en-US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&gt;</a:t>
            </a:r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4000" dirty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60 т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851920" y="4882565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4000" dirty="0">
                <a:solidFill>
                  <a:prstClr val="white"/>
                </a:solidFill>
                <a:latin typeface="Cambria Math" pitchFamily="18" charset="0"/>
                <a:ea typeface="Cambria Math" pitchFamily="18" charset="0"/>
              </a:rPr>
              <a:t>600 000кг </a:t>
            </a:r>
            <a:r>
              <a:rPr lang="en-US" sz="4000" dirty="0" smtClean="0">
                <a:solidFill>
                  <a:prstClr val="white"/>
                </a:solidFill>
                <a:latin typeface="Cambria Math" pitchFamily="18" charset="0"/>
                <a:ea typeface="Cambria Math" pitchFamily="18" charset="0"/>
              </a:rPr>
              <a:t>=</a:t>
            </a:r>
            <a:r>
              <a:rPr lang="ru-RU" sz="4000" dirty="0" smtClean="0">
                <a:solidFill>
                  <a:prstClr val="white"/>
                </a:solidFill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4000" dirty="0">
                <a:solidFill>
                  <a:prstClr val="white"/>
                </a:solidFill>
                <a:latin typeface="Cambria Math" pitchFamily="18" charset="0"/>
                <a:ea typeface="Cambria Math" pitchFamily="18" charset="0"/>
              </a:rPr>
              <a:t>60 т</a:t>
            </a:r>
          </a:p>
        </p:txBody>
      </p:sp>
      <p:sp>
        <p:nvSpPr>
          <p:cNvPr id="7" name="Штриховая стрелка вправо 6">
            <a:hlinkClick r:id="" action="ppaction://hlinkshowjump?jump=nextslide"/>
          </p:cNvPr>
          <p:cNvSpPr/>
          <p:nvPr/>
        </p:nvSpPr>
        <p:spPr>
          <a:xfrm>
            <a:off x="8274112" y="6271659"/>
            <a:ext cx="762384" cy="484632"/>
          </a:xfrm>
          <a:prstGeom prst="stripedRightArrow">
            <a:avLst>
              <a:gd name="adj1" fmla="val 59434"/>
              <a:gd name="adj2" fmla="val 50000"/>
            </a:avLst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ible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851920" y="5707012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нельзя сравнить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8" name="Рамка 7"/>
          <p:cNvSpPr/>
          <p:nvPr/>
        </p:nvSpPr>
        <p:spPr>
          <a:xfrm>
            <a:off x="215516" y="260648"/>
            <a:ext cx="8712968" cy="2808312"/>
          </a:xfrm>
          <a:prstGeom prst="frame">
            <a:avLst>
              <a:gd name="adj1" fmla="val 1511"/>
            </a:avLst>
          </a:prstGeom>
          <a:solidFill>
            <a:srgbClr val="663300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0" name="Picture 2" descr="C:\Users\Администратор\Desktop\яблочко\9d340d13c3fcd5fafd2d2b5185c5bae3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75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290116"/>
            <a:ext cx="2398617" cy="3486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0125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6" grpId="0" animBg="1"/>
      <p:bldP spid="6" grpId="1" animBg="1"/>
      <p:bldP spid="7" grpId="0" animBg="1"/>
      <p:bldP spid="9" grpId="0" animBg="1"/>
      <p:bldP spid="9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260648"/>
            <a:ext cx="8676000" cy="28083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Выбери самое маленькое значение массы :  32ц 45кг,   3т 240кг,  32 450кг,  32ц 500г.</a:t>
            </a:r>
            <a:endParaRPr lang="ru-RU" sz="4800" b="1" spc="50" dirty="0">
              <a:ln w="11430"/>
              <a:solidFill>
                <a:srgbClr val="6633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51920" y="3233669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3 т 240 кг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851920" y="4058117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32 ц 45 кг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51920" y="4882565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32ц 500 г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7" name="Штриховая стрелка вправо 6">
            <a:hlinkClick r:id="" action="ppaction://hlinkshowjump?jump=nextslide"/>
          </p:cNvPr>
          <p:cNvSpPr/>
          <p:nvPr/>
        </p:nvSpPr>
        <p:spPr>
          <a:xfrm>
            <a:off x="8274112" y="6271659"/>
            <a:ext cx="762384" cy="484632"/>
          </a:xfrm>
          <a:prstGeom prst="stripedRightArrow">
            <a:avLst>
              <a:gd name="adj1" fmla="val 59434"/>
              <a:gd name="adj2" fmla="val 50000"/>
            </a:avLst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ible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851920" y="5707012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32 450 кг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8" name="Рамка 7"/>
          <p:cNvSpPr/>
          <p:nvPr/>
        </p:nvSpPr>
        <p:spPr>
          <a:xfrm>
            <a:off x="215516" y="260648"/>
            <a:ext cx="8712968" cy="2808312"/>
          </a:xfrm>
          <a:prstGeom prst="frame">
            <a:avLst>
              <a:gd name="adj1" fmla="val 1511"/>
            </a:avLst>
          </a:prstGeom>
          <a:solidFill>
            <a:srgbClr val="663300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0" name="Picture 2" descr="C:\Users\Администратор\Desktop\яблочко\9d340d13c3fcd5fafd2d2b5185c5bae3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75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290116"/>
            <a:ext cx="2398617" cy="3486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4072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7" grpId="0" animBg="1"/>
      <p:bldP spid="9" grpId="0" animBg="1"/>
      <p:bldP spid="9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5516" y="260648"/>
            <a:ext cx="8712968" cy="28083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Выполни действие: 3 ц 42 кг + 543 кг 10 г. Результат представь в граммах.</a:t>
            </a:r>
            <a:endParaRPr lang="ru-RU" sz="4800" b="1" spc="50" dirty="0">
              <a:ln w="11430"/>
              <a:solidFill>
                <a:srgbClr val="6633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51920" y="3233669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885 010 г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851920" y="4058117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3 585 100 г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51920" y="4882565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3 585 010 г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7" name="Штриховая стрелка вправо 6">
            <a:hlinkClick r:id="" action="ppaction://hlinkshowjump?jump=nextslide"/>
          </p:cNvPr>
          <p:cNvSpPr/>
          <p:nvPr/>
        </p:nvSpPr>
        <p:spPr>
          <a:xfrm>
            <a:off x="8274112" y="6271659"/>
            <a:ext cx="762384" cy="484632"/>
          </a:xfrm>
          <a:prstGeom prst="stripedRightArrow">
            <a:avLst>
              <a:gd name="adj1" fmla="val 59434"/>
              <a:gd name="adj2" fmla="val 50000"/>
            </a:avLst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ible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851920" y="5707012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885 100 г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8" name="Рамка 7"/>
          <p:cNvSpPr/>
          <p:nvPr/>
        </p:nvSpPr>
        <p:spPr>
          <a:xfrm>
            <a:off x="215516" y="260648"/>
            <a:ext cx="8712968" cy="2808312"/>
          </a:xfrm>
          <a:prstGeom prst="frame">
            <a:avLst>
              <a:gd name="adj1" fmla="val 1511"/>
            </a:avLst>
          </a:prstGeom>
          <a:solidFill>
            <a:srgbClr val="663300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0" name="Picture 2" descr="C:\Users\Администратор\Desktop\яблочко\9d340d13c3fcd5fafd2d2b5185c5bae3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75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290116"/>
            <a:ext cx="2398617" cy="3486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552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5" grpId="1" animBg="1"/>
      <p:bldP spid="6" grpId="0" animBg="1"/>
      <p:bldP spid="6" grpId="1" animBg="1"/>
      <p:bldP spid="7" grpId="0" animBg="1"/>
      <p:bldP spid="9" grpId="0" animBg="1"/>
      <p:bldP spid="9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5516" y="260648"/>
            <a:ext cx="8712968" cy="28083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Вычисли</a:t>
            </a:r>
            <a:r>
              <a:rPr lang="ru-RU" sz="4800" b="1" spc="50" dirty="0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:</a:t>
            </a:r>
          </a:p>
          <a:p>
            <a:pPr algn="ctr"/>
            <a:r>
              <a:rPr lang="ru-RU" sz="4800" b="1" spc="50" dirty="0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 90 кг 491 г – 35 кг 685 г;  </a:t>
            </a:r>
            <a:r>
              <a:rPr lang="ru-RU" sz="4800" b="1" spc="50" dirty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результат запиши </a:t>
            </a:r>
            <a:r>
              <a:rPr lang="ru-RU" sz="4800" b="1" spc="50" dirty="0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в</a:t>
            </a:r>
          </a:p>
          <a:p>
            <a:pPr algn="ctr"/>
            <a:r>
              <a:rPr lang="ru-RU" sz="4800" b="1" spc="50" dirty="0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килограммах и граммах.</a:t>
            </a:r>
            <a:endParaRPr lang="ru-RU" sz="4800" b="1" spc="50" dirty="0">
              <a:ln w="11430"/>
              <a:solidFill>
                <a:srgbClr val="6633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51920" y="3233669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584 кг 60 г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851920" y="4058117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548 кг 6 г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51920" y="4882565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54 кг 86 г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851920" y="5707012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54 кг 806 г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8" name="Рамка 7"/>
          <p:cNvSpPr/>
          <p:nvPr/>
        </p:nvSpPr>
        <p:spPr>
          <a:xfrm>
            <a:off x="215516" y="260648"/>
            <a:ext cx="8712968" cy="2808312"/>
          </a:xfrm>
          <a:prstGeom prst="frame">
            <a:avLst>
              <a:gd name="adj1" fmla="val 1511"/>
            </a:avLst>
          </a:prstGeom>
          <a:solidFill>
            <a:srgbClr val="663300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Штриховая стрелка вправо 6">
            <a:hlinkClick r:id="" action="ppaction://hlinkshowjump?jump=nextslide"/>
          </p:cNvPr>
          <p:cNvSpPr/>
          <p:nvPr/>
        </p:nvSpPr>
        <p:spPr>
          <a:xfrm>
            <a:off x="8274112" y="6271659"/>
            <a:ext cx="762384" cy="484632"/>
          </a:xfrm>
          <a:prstGeom prst="stripedRightArrow">
            <a:avLst>
              <a:gd name="adj1" fmla="val 59434"/>
              <a:gd name="adj2" fmla="val 50000"/>
            </a:avLst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ible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2" descr="C:\Users\Администратор\Desktop\яблочко\9d340d13c3fcd5fafd2d2b5185c5bae3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75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290116"/>
            <a:ext cx="2398617" cy="3486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117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9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5516" y="260648"/>
            <a:ext cx="8712968" cy="28083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 Сколько тонн и килограмм содержится в 5160 кг</a:t>
            </a:r>
            <a:r>
              <a:rPr lang="ru-RU" sz="4800" b="1" spc="50" dirty="0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?</a:t>
            </a:r>
            <a:endParaRPr lang="ru-RU" sz="4800" b="1" spc="50" dirty="0">
              <a:ln w="11430"/>
              <a:solidFill>
                <a:srgbClr val="6633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51920" y="3233669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51 т 60 кг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851920" y="4058117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 5 т 160 кг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851920" y="4882565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5 т 16 кг</a:t>
            </a:r>
          </a:p>
        </p:txBody>
      </p:sp>
      <p:sp>
        <p:nvSpPr>
          <p:cNvPr id="7" name="Штриховая стрелка вправо 6">
            <a:hlinkClick r:id="" action="ppaction://hlinkshowjump?jump=nextslide"/>
          </p:cNvPr>
          <p:cNvSpPr/>
          <p:nvPr/>
        </p:nvSpPr>
        <p:spPr>
          <a:xfrm>
            <a:off x="8274112" y="6271659"/>
            <a:ext cx="762384" cy="484632"/>
          </a:xfrm>
          <a:prstGeom prst="stripedRightArrow">
            <a:avLst>
              <a:gd name="adj1" fmla="val 59434"/>
              <a:gd name="adj2" fmla="val 50000"/>
            </a:avLst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ible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851920" y="5707012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5 160 </a:t>
            </a:r>
            <a:r>
              <a:rPr lang="ru-RU" sz="4000" dirty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т</a:t>
            </a:r>
          </a:p>
        </p:txBody>
      </p:sp>
      <p:sp>
        <p:nvSpPr>
          <p:cNvPr id="8" name="Рамка 7"/>
          <p:cNvSpPr/>
          <p:nvPr/>
        </p:nvSpPr>
        <p:spPr>
          <a:xfrm>
            <a:off x="215516" y="260648"/>
            <a:ext cx="8712968" cy="2808312"/>
          </a:xfrm>
          <a:prstGeom prst="frame">
            <a:avLst>
              <a:gd name="adj1" fmla="val 1511"/>
            </a:avLst>
          </a:prstGeom>
          <a:solidFill>
            <a:srgbClr val="663300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0" name="Picture 2" descr="C:\Users\Администратор\Desktop\яблочко\9d340d13c3fcd5fafd2d2b5185c5bae3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75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290116"/>
            <a:ext cx="2398617" cy="3486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6873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6" grpId="0" animBg="1"/>
      <p:bldP spid="6" grpId="1" animBg="1"/>
      <p:bldP spid="7" grpId="0" animBg="1"/>
      <p:bldP spid="9" grpId="0" animBg="1"/>
      <p:bldP spid="9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5516" y="260648"/>
            <a:ext cx="8712968" cy="28083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 </a:t>
            </a:r>
            <a:r>
              <a:rPr lang="ru-RU" sz="4800" b="1" spc="50" dirty="0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Вычисли:  4 кг – 240 г; </a:t>
            </a:r>
            <a:r>
              <a:rPr lang="ru-RU" sz="4800" b="1" spc="50" dirty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результат представь </a:t>
            </a:r>
            <a:r>
              <a:rPr lang="ru-RU" sz="4800" b="1" spc="50" dirty="0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в граммах. </a:t>
            </a:r>
            <a:endParaRPr lang="ru-RU" sz="4800" b="1" spc="50" dirty="0">
              <a:ln w="11430"/>
              <a:solidFill>
                <a:srgbClr val="6633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51920" y="3233669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3 620 г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851920" y="4058117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3 250 г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51920" y="4882565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3 800 г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851920" y="5707012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3 760 г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8" name="Рамка 7"/>
          <p:cNvSpPr/>
          <p:nvPr/>
        </p:nvSpPr>
        <p:spPr>
          <a:xfrm>
            <a:off x="215516" y="260648"/>
            <a:ext cx="8712968" cy="2808312"/>
          </a:xfrm>
          <a:prstGeom prst="frame">
            <a:avLst>
              <a:gd name="adj1" fmla="val 1511"/>
            </a:avLst>
          </a:prstGeom>
          <a:solidFill>
            <a:srgbClr val="663300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Штриховая стрелка вправо 6">
            <a:hlinkClick r:id="" action="ppaction://hlinkshowjump?jump=nextslide"/>
          </p:cNvPr>
          <p:cNvSpPr/>
          <p:nvPr/>
        </p:nvSpPr>
        <p:spPr>
          <a:xfrm>
            <a:off x="8274112" y="6271659"/>
            <a:ext cx="762384" cy="484632"/>
          </a:xfrm>
          <a:prstGeom prst="stripedRightArrow">
            <a:avLst>
              <a:gd name="adj1" fmla="val 59434"/>
              <a:gd name="adj2" fmla="val 50000"/>
            </a:avLst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ible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2" descr="C:\Users\Администратор\Desktop\яблочко\9d340d13c3fcd5fafd2d2b5185c5bae3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75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290116"/>
            <a:ext cx="2398617" cy="3486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0048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9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5516" y="260648"/>
            <a:ext cx="8712968" cy="28083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 Какая самая большая единица массы</a:t>
            </a:r>
            <a:r>
              <a:rPr lang="ru-RU" sz="4800" b="1" spc="50" dirty="0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?</a:t>
            </a:r>
            <a:endParaRPr lang="ru-RU" sz="4800" b="1" spc="50" dirty="0">
              <a:ln w="11430"/>
              <a:solidFill>
                <a:srgbClr val="6633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51920" y="3233669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килограмм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851920" y="4058117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 тонна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851920" y="4882565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центнер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7" name="Штриховая стрелка вправо 6">
            <a:hlinkClick r:id="" action="ppaction://hlinkshowjump?jump=nextslide"/>
          </p:cNvPr>
          <p:cNvSpPr/>
          <p:nvPr/>
        </p:nvSpPr>
        <p:spPr>
          <a:xfrm>
            <a:off x="8274112" y="6271659"/>
            <a:ext cx="762384" cy="484632"/>
          </a:xfrm>
          <a:prstGeom prst="stripedRightArrow">
            <a:avLst>
              <a:gd name="adj1" fmla="val 59434"/>
              <a:gd name="adj2" fmla="val 50000"/>
            </a:avLst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ible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851920" y="5707012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грамм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8" name="Рамка 7"/>
          <p:cNvSpPr/>
          <p:nvPr/>
        </p:nvSpPr>
        <p:spPr>
          <a:xfrm>
            <a:off x="215516" y="260648"/>
            <a:ext cx="8712968" cy="2808312"/>
          </a:xfrm>
          <a:prstGeom prst="frame">
            <a:avLst>
              <a:gd name="adj1" fmla="val 1511"/>
            </a:avLst>
          </a:prstGeom>
          <a:solidFill>
            <a:srgbClr val="663300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0" name="Picture 2" descr="C:\Users\Администратор\Desktop\яблочко\9d340d13c3fcd5fafd2d2b5185c5bae3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75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290116"/>
            <a:ext cx="2398617" cy="3486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5657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6" grpId="0" animBg="1"/>
      <p:bldP spid="6" grpId="1" animBg="1"/>
      <p:bldP spid="7" grpId="0" animBg="1"/>
      <p:bldP spid="9" grpId="0" animBg="1"/>
      <p:bldP spid="9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5516" y="260648"/>
            <a:ext cx="8712968" cy="28083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Выполни действие:</a:t>
            </a:r>
          </a:p>
          <a:p>
            <a:pPr algn="ctr"/>
            <a:r>
              <a:rPr lang="ru-RU" sz="4800" b="1" spc="50" dirty="0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 </a:t>
            </a:r>
            <a:r>
              <a:rPr lang="en-US" sz="4800" b="1" spc="50" dirty="0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5</a:t>
            </a:r>
            <a:r>
              <a:rPr lang="ru-RU" sz="4800" b="1" spc="50" dirty="0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 т 76 кг + 39 т 135 кг. Результат представь в тоннах и килограммах.</a:t>
            </a:r>
            <a:endParaRPr lang="ru-RU" sz="4800" b="1" spc="50" dirty="0">
              <a:ln w="11430"/>
              <a:solidFill>
                <a:srgbClr val="6633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51920" y="3233669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4т 421 кг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851920" y="4058117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44 т 211 кг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51920" y="4882565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442 т 11 кг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7" name="Штриховая стрелка вправо 6">
            <a:hlinkClick r:id="" action="ppaction://hlinkshowjump?jump=nextslide"/>
          </p:cNvPr>
          <p:cNvSpPr/>
          <p:nvPr/>
        </p:nvSpPr>
        <p:spPr>
          <a:xfrm>
            <a:off x="8274112" y="6271659"/>
            <a:ext cx="762384" cy="484632"/>
          </a:xfrm>
          <a:prstGeom prst="stripedRightArrow">
            <a:avLst>
              <a:gd name="adj1" fmla="val 59434"/>
              <a:gd name="adj2" fmla="val 50000"/>
            </a:avLst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ible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851920" y="5707012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44 т 210 кг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8" name="Рамка 7"/>
          <p:cNvSpPr/>
          <p:nvPr/>
        </p:nvSpPr>
        <p:spPr>
          <a:xfrm>
            <a:off x="215516" y="260648"/>
            <a:ext cx="8712968" cy="2808312"/>
          </a:xfrm>
          <a:prstGeom prst="frame">
            <a:avLst>
              <a:gd name="adj1" fmla="val 1511"/>
            </a:avLst>
          </a:prstGeom>
          <a:solidFill>
            <a:srgbClr val="663300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0" name="Picture 2" descr="C:\Users\Администратор\Desktop\яблочко\9d340d13c3fcd5fafd2d2b5185c5bae3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75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290116"/>
            <a:ext cx="2398617" cy="3486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9264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6" grpId="0" animBg="1"/>
      <p:bldP spid="6" grpId="1" animBg="1"/>
      <p:bldP spid="7" grpId="0" animBg="1"/>
      <p:bldP spid="9" grpId="0" animBg="1"/>
      <p:bldP spid="9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5516" y="260648"/>
            <a:ext cx="8712968" cy="28083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Вставь в «окошко» наименьшую из возможных цифр, чтобы неравенство было верным:</a:t>
            </a:r>
          </a:p>
          <a:p>
            <a:pPr algn="ctr"/>
            <a:r>
              <a:rPr lang="ru-RU" sz="4400" b="1" spc="50" dirty="0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 4кг  534г </a:t>
            </a:r>
            <a:r>
              <a:rPr lang="en-US" sz="4400" b="1" spc="50" dirty="0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&lt;</a:t>
            </a:r>
            <a:r>
              <a:rPr lang="ru-RU" sz="4400" b="1" spc="50" dirty="0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     </a:t>
            </a:r>
            <a:r>
              <a:rPr lang="en-US" sz="4400" b="1" spc="50" dirty="0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537</a:t>
            </a:r>
            <a:r>
              <a:rPr lang="ru-RU" sz="4400" b="1" spc="50" dirty="0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 г.</a:t>
            </a:r>
            <a:endParaRPr lang="ru-RU" sz="4400" b="1" spc="50" dirty="0">
              <a:ln w="11430"/>
              <a:solidFill>
                <a:srgbClr val="6633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51920" y="3233669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4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851920" y="4058117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3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51920" y="4882565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5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7" name="Штриховая стрелка вправо 6">
            <a:hlinkClick r:id="" action="ppaction://hlinkshowjump?jump=nextslide"/>
          </p:cNvPr>
          <p:cNvSpPr/>
          <p:nvPr/>
        </p:nvSpPr>
        <p:spPr>
          <a:xfrm>
            <a:off x="8274112" y="6271659"/>
            <a:ext cx="762384" cy="484632"/>
          </a:xfrm>
          <a:prstGeom prst="stripedRightArrow">
            <a:avLst>
              <a:gd name="adj1" fmla="val 59434"/>
              <a:gd name="adj2" fmla="val 50000"/>
            </a:avLst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ible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851920" y="5707012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Нет такой цифры</a:t>
            </a:r>
            <a:endParaRPr lang="ru-RU" sz="36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8" name="Рамка 7"/>
          <p:cNvSpPr/>
          <p:nvPr/>
        </p:nvSpPr>
        <p:spPr>
          <a:xfrm>
            <a:off x="215516" y="260648"/>
            <a:ext cx="8712968" cy="2808312"/>
          </a:xfrm>
          <a:prstGeom prst="frame">
            <a:avLst>
              <a:gd name="adj1" fmla="val 1511"/>
            </a:avLst>
          </a:prstGeom>
          <a:solidFill>
            <a:srgbClr val="663300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135478" y="2457988"/>
            <a:ext cx="540000" cy="54000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2" descr="C:\Users\Администратор\Desktop\яблочко\9d340d13c3fcd5fafd2d2b5185c5bae3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75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290116"/>
            <a:ext cx="2398617" cy="3486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9130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5" grpId="1" animBg="1"/>
      <p:bldP spid="6" grpId="0" animBg="1"/>
      <p:bldP spid="6" grpId="1" animBg="1"/>
      <p:bldP spid="7" grpId="0" animBg="1"/>
      <p:bldP spid="9" grpId="0" animBg="1"/>
      <p:bldP spid="9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5516" y="260648"/>
            <a:ext cx="8712968" cy="28083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Выполни действие: 28 ц 76 кг + 8 т 439 кг. Ответ </a:t>
            </a:r>
            <a:r>
              <a:rPr lang="ru-RU" sz="4800" b="1" spc="50" dirty="0" err="1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вырази</a:t>
            </a:r>
            <a:r>
              <a:rPr lang="ru-RU" sz="4800" b="1" spc="50" dirty="0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 в килограммах.</a:t>
            </a:r>
            <a:endParaRPr lang="ru-RU" sz="4800" b="1" spc="50" dirty="0">
              <a:ln w="11430"/>
              <a:solidFill>
                <a:srgbClr val="6633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51920" y="3233669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113 150 кг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851920" y="4058117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11 315 кг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51920" y="4882565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11 135 кг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7" name="Штриховая стрелка вправо 6">
            <a:hlinkClick r:id="" action="ppaction://hlinkshowjump?jump=nextslide"/>
          </p:cNvPr>
          <p:cNvSpPr/>
          <p:nvPr/>
        </p:nvSpPr>
        <p:spPr>
          <a:xfrm>
            <a:off x="8274112" y="6271659"/>
            <a:ext cx="762384" cy="484632"/>
          </a:xfrm>
          <a:prstGeom prst="stripedRightArrow">
            <a:avLst>
              <a:gd name="adj1" fmla="val 59434"/>
              <a:gd name="adj2" fmla="val 50000"/>
            </a:avLst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ible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851920" y="5707012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11 153 кг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8" name="Рамка 7"/>
          <p:cNvSpPr/>
          <p:nvPr/>
        </p:nvSpPr>
        <p:spPr>
          <a:xfrm>
            <a:off x="215516" y="260648"/>
            <a:ext cx="8712968" cy="2808312"/>
          </a:xfrm>
          <a:prstGeom prst="frame">
            <a:avLst>
              <a:gd name="adj1" fmla="val 1511"/>
            </a:avLst>
          </a:prstGeom>
          <a:solidFill>
            <a:srgbClr val="663300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0" name="Picture 2" descr="C:\Users\Администратор\Desktop\яблочко\9d340d13c3fcd5fafd2d2b5185c5bae3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75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290116"/>
            <a:ext cx="2398617" cy="3486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8885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6" grpId="0" animBg="1"/>
      <p:bldP spid="6" grpId="1" animBg="1"/>
      <p:bldP spid="7" grpId="0" animBg="1"/>
      <p:bldP spid="9" grpId="0" animBg="1"/>
      <p:bldP spid="9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5516" y="260648"/>
            <a:ext cx="8712968" cy="28083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Выполни действие: 5 т 736 кг – 35 ц 8 400 г. Ответ </a:t>
            </a:r>
            <a:r>
              <a:rPr lang="ru-RU" sz="4800" b="1" spc="50" dirty="0" err="1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вырази</a:t>
            </a:r>
            <a:r>
              <a:rPr lang="ru-RU" sz="4800" b="1" spc="50" dirty="0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 в граммах.</a:t>
            </a:r>
            <a:endParaRPr lang="ru-RU" sz="4800" b="1" spc="50" dirty="0">
              <a:ln w="11430"/>
              <a:solidFill>
                <a:srgbClr val="6633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51920" y="3233669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2 227 600 г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851920" y="4058117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2 226 700 г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51920" y="4882565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2 222 670 г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7" name="Штриховая стрелка вправо 6">
            <a:hlinkClick r:id="" action="ppaction://hlinkshowjump?jump=nextslide"/>
          </p:cNvPr>
          <p:cNvSpPr/>
          <p:nvPr/>
        </p:nvSpPr>
        <p:spPr>
          <a:xfrm>
            <a:off x="8274112" y="6271659"/>
            <a:ext cx="762384" cy="484632"/>
          </a:xfrm>
          <a:prstGeom prst="stripedRightArrow">
            <a:avLst>
              <a:gd name="adj1" fmla="val 59434"/>
              <a:gd name="adj2" fmla="val 50000"/>
            </a:avLst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ible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851920" y="5707012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2 267 200 г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8" name="Рамка 7"/>
          <p:cNvSpPr/>
          <p:nvPr/>
        </p:nvSpPr>
        <p:spPr>
          <a:xfrm>
            <a:off x="215516" y="260648"/>
            <a:ext cx="8712968" cy="2808312"/>
          </a:xfrm>
          <a:prstGeom prst="frame">
            <a:avLst>
              <a:gd name="adj1" fmla="val 1511"/>
            </a:avLst>
          </a:prstGeom>
          <a:solidFill>
            <a:srgbClr val="663300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0" name="Picture 2" descr="C:\Users\Администратор\Desktop\яблочко\9d340d13c3fcd5fafd2d2b5185c5bae3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75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290116"/>
            <a:ext cx="2398617" cy="3486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732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5" grpId="1" animBg="1"/>
      <p:bldP spid="6" grpId="1" animBg="1"/>
      <p:bldP spid="6" grpId="2" animBg="1"/>
      <p:bldP spid="7" grpId="0" animBg="1"/>
      <p:bldP spid="9" grpId="1" animBg="1"/>
      <p:bldP spid="9" grpId="2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5516" y="260648"/>
            <a:ext cx="8712968" cy="28083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Переведи значение </a:t>
            </a:r>
            <a:r>
              <a:rPr lang="ru-RU" sz="4800" b="1" spc="50" dirty="0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выражения 54ц 97г </a:t>
            </a:r>
            <a:r>
              <a:rPr lang="ru-RU" sz="4800" b="1" spc="50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+ 23ц 54г </a:t>
            </a:r>
            <a:r>
              <a:rPr lang="ru-RU" sz="4800" b="1" spc="50" dirty="0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в граммы.</a:t>
            </a:r>
            <a:endParaRPr lang="ru-RU" sz="4800" b="1" spc="50" dirty="0">
              <a:ln w="11430"/>
              <a:solidFill>
                <a:srgbClr val="6633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51920" y="3233669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7 071 510 г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851920" y="4058117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7 007 151 г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51920" y="4882565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7 070 151 г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851920" y="5707012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7 700 151 г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8" name="Рамка 7"/>
          <p:cNvSpPr/>
          <p:nvPr/>
        </p:nvSpPr>
        <p:spPr>
          <a:xfrm>
            <a:off x="215516" y="260648"/>
            <a:ext cx="8712968" cy="2808312"/>
          </a:xfrm>
          <a:prstGeom prst="frame">
            <a:avLst>
              <a:gd name="adj1" fmla="val 1511"/>
            </a:avLst>
          </a:prstGeom>
          <a:solidFill>
            <a:srgbClr val="663300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Штриховая стрелка вправо 6">
            <a:hlinkClick r:id="" action="ppaction://hlinkshowjump?jump=nextslide"/>
          </p:cNvPr>
          <p:cNvSpPr/>
          <p:nvPr/>
        </p:nvSpPr>
        <p:spPr>
          <a:xfrm>
            <a:off x="8274112" y="6271659"/>
            <a:ext cx="762384" cy="484632"/>
          </a:xfrm>
          <a:prstGeom prst="stripedRightArrow">
            <a:avLst>
              <a:gd name="adj1" fmla="val 59434"/>
              <a:gd name="adj2" fmla="val 50000"/>
            </a:avLst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ible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2" descr="C:\Users\Администратор\Desktop\яблочко\9d340d13c3fcd5fafd2d2b5185c5bae3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75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290116"/>
            <a:ext cx="2398617" cy="3486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8442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9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5516" y="260648"/>
            <a:ext cx="8712968" cy="28083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Выполни действие:</a:t>
            </a:r>
          </a:p>
          <a:p>
            <a:pPr algn="ctr"/>
            <a:r>
              <a:rPr lang="ru-RU" sz="4800" b="1" spc="50" dirty="0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 4 т 8 ц 54 кг + 7 219 кг. Результат  представь в тоннах и килограммах.</a:t>
            </a:r>
            <a:endParaRPr lang="ru-RU" sz="4800" b="1" spc="50" dirty="0">
              <a:ln w="11430"/>
              <a:solidFill>
                <a:srgbClr val="6633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51920" y="3233669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12 т 73 кг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851920" y="4058117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1 т 273 кг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51920" y="4882565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12 т 703 кг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851920" y="5707012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12 т 307 кг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8" name="Рамка 7"/>
          <p:cNvSpPr/>
          <p:nvPr/>
        </p:nvSpPr>
        <p:spPr>
          <a:xfrm>
            <a:off x="215516" y="260648"/>
            <a:ext cx="8712968" cy="2808312"/>
          </a:xfrm>
          <a:prstGeom prst="frame">
            <a:avLst>
              <a:gd name="adj1" fmla="val 1511"/>
            </a:avLst>
          </a:prstGeom>
          <a:solidFill>
            <a:srgbClr val="663300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0" name="Picture 2" descr="C:\Users\Администратор\Desktop\яблочко\9d340d13c3fcd5fafd2d2b5185c5bae3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75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290116"/>
            <a:ext cx="2398617" cy="3486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Управляющая кнопка: домой 10">
            <a:hlinkClick r:id="" action="ppaction://hlinkshowjump?jump=endshow" highlightClick="1"/>
          </p:cNvPr>
          <p:cNvSpPr/>
          <p:nvPr/>
        </p:nvSpPr>
        <p:spPr>
          <a:xfrm>
            <a:off x="8532440" y="6237312"/>
            <a:ext cx="432000" cy="432000"/>
          </a:xfrm>
          <a:prstGeom prst="actionButtonHome">
            <a:avLst/>
          </a:prstGeom>
          <a:solidFill>
            <a:srgbClr val="FEF1E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254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5" grpId="1" animBg="1"/>
      <p:bldP spid="6" grpId="0" animBg="1"/>
      <p:bldP spid="6" grpId="1" animBg="1"/>
      <p:bldP spid="9" grpId="0" animBg="1"/>
      <p:bldP spid="9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" action="ppaction://hlinkshowjump?jump=endshow" highlightClick="1"/>
          </p:cNvPr>
          <p:cNvSpPr/>
          <p:nvPr/>
        </p:nvSpPr>
        <p:spPr>
          <a:xfrm>
            <a:off x="8532440" y="6237312"/>
            <a:ext cx="432000" cy="432000"/>
          </a:xfrm>
          <a:prstGeom prst="actionButtonHome">
            <a:avLst/>
          </a:prstGeom>
          <a:solidFill>
            <a:srgbClr val="FEF1E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Управляющая кнопка: возврат 2">
            <a:hlinkClick r:id="" action="ppaction://hlinkshowjump?jump=firstslide" highlightClick="1"/>
          </p:cNvPr>
          <p:cNvSpPr/>
          <p:nvPr/>
        </p:nvSpPr>
        <p:spPr>
          <a:xfrm>
            <a:off x="8100392" y="6237312"/>
            <a:ext cx="432000" cy="432000"/>
          </a:xfrm>
          <a:prstGeom prst="actionButtonReturn">
            <a:avLst/>
          </a:prstGeom>
          <a:solidFill>
            <a:srgbClr val="FEF1E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63977" y="539969"/>
            <a:ext cx="2416046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entury" pitchFamily="18" charset="0"/>
              </a:rPr>
              <a:t>Источники</a:t>
            </a:r>
            <a:endParaRPr lang="ru-RU" sz="3200" b="1" spc="50" dirty="0">
              <a:ln w="11430"/>
              <a:solidFill>
                <a:srgbClr val="6633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entury" pitchFamily="18" charset="0"/>
            </a:endParaRPr>
          </a:p>
        </p:txBody>
      </p:sp>
      <p:pic>
        <p:nvPicPr>
          <p:cNvPr id="6" name="Picture 2" descr="C:\Users\Администратор\Desktop\яблочко\9d340d13c3fcd5fafd2d2b5185c5bae3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75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290116"/>
            <a:ext cx="2398617" cy="3486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722144" y="1305342"/>
            <a:ext cx="6170335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Шаблон авторский</a:t>
            </a:r>
          </a:p>
          <a:p>
            <a:r>
              <a:rPr lang="ru-RU" sz="1600" u="sng" dirty="0">
                <a:hlinkClick r:id="rId4"/>
              </a:rPr>
              <a:t>https://e7.pngegg.com/pngimages/554/602/png-clipart-butterfly-butterfly-insects-color.png</a:t>
            </a:r>
            <a:r>
              <a:rPr lang="ru-RU" sz="1600" dirty="0"/>
              <a:t>  --бабочка</a:t>
            </a:r>
          </a:p>
          <a:p>
            <a:r>
              <a:rPr lang="ru-RU" sz="1600" u="sng" dirty="0">
                <a:hlinkClick r:id="rId5"/>
              </a:rPr>
              <a:t>https://img1.picmix.com/output/stamp/thumb/7/3/2/8/2168237_5ceab.png</a:t>
            </a:r>
            <a:r>
              <a:rPr lang="ru-RU" sz="1600" dirty="0"/>
              <a:t>  --бабочка</a:t>
            </a:r>
          </a:p>
          <a:p>
            <a:r>
              <a:rPr lang="ru-RU" sz="1600" dirty="0"/>
              <a:t> </a:t>
            </a:r>
            <a:r>
              <a:rPr lang="ru-RU" sz="1600" u="sng" dirty="0">
                <a:hlinkClick r:id="rId6"/>
              </a:rPr>
              <a:t>https://avatars.mds.yandex.net/get-marketpic/5466680/pica165ec5b3cbf5f7495ec35434e4d1c40/orig</a:t>
            </a:r>
            <a:r>
              <a:rPr lang="ru-RU" sz="1600" dirty="0"/>
              <a:t>  --фон</a:t>
            </a:r>
          </a:p>
          <a:p>
            <a:r>
              <a:rPr lang="ru-RU" sz="1600" u="sng" dirty="0">
                <a:hlinkClick r:id="rId7"/>
              </a:rPr>
              <a:t>https://cdn141.picsart.com/317849440210211.png</a:t>
            </a:r>
            <a:r>
              <a:rPr lang="ru-RU" sz="1600" dirty="0"/>
              <a:t>  --мишка</a:t>
            </a:r>
          </a:p>
          <a:p>
            <a:r>
              <a:rPr lang="ru-RU" sz="1600" u="sng" dirty="0">
                <a:hlinkClick r:id="rId8"/>
              </a:rPr>
              <a:t>https://png.pngtree.com/png-clipart/20211001/ourmid/pngtree-water-color-flower-and-leaf-blue-plant-of-lotus-png-image_3966980.png</a:t>
            </a:r>
            <a:r>
              <a:rPr lang="ru-RU" sz="1600" dirty="0"/>
              <a:t>  --клипарт цветов</a:t>
            </a:r>
          </a:p>
        </p:txBody>
      </p:sp>
    </p:spTree>
    <p:extLst>
      <p:ext uri="{BB962C8B-B14F-4D97-AF65-F5344CB8AC3E}">
        <p14:creationId xmlns:p14="http://schemas.microsoft.com/office/powerpoint/2010/main" val="2865695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5516" y="260648"/>
            <a:ext cx="8712968" cy="28083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 </a:t>
            </a:r>
            <a:r>
              <a:rPr lang="ru-RU" sz="4800" b="1" spc="50" dirty="0" err="1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Вырази</a:t>
            </a:r>
            <a:r>
              <a:rPr lang="ru-RU" sz="4800" b="1" spc="50" dirty="0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 32 700 кг в тоннах и центнерах.</a:t>
            </a:r>
            <a:endParaRPr lang="ru-RU" sz="4800" b="1" spc="50" dirty="0">
              <a:ln w="11430"/>
              <a:solidFill>
                <a:srgbClr val="6633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51920" y="3233669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3 т 2700ц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851920" y="4058117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32 т 70 ц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51920" y="4882565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3 т 27 ц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851920" y="5707012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32 т 7 ц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8" name="Рамка 7"/>
          <p:cNvSpPr/>
          <p:nvPr/>
        </p:nvSpPr>
        <p:spPr>
          <a:xfrm>
            <a:off x="215516" y="260648"/>
            <a:ext cx="8712968" cy="2808312"/>
          </a:xfrm>
          <a:prstGeom prst="frame">
            <a:avLst>
              <a:gd name="adj1" fmla="val 1511"/>
            </a:avLst>
          </a:prstGeom>
          <a:solidFill>
            <a:srgbClr val="663300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Штриховая стрелка вправо 6">
            <a:hlinkClick r:id="" action="ppaction://hlinkshowjump?jump=nextslide"/>
          </p:cNvPr>
          <p:cNvSpPr/>
          <p:nvPr/>
        </p:nvSpPr>
        <p:spPr>
          <a:xfrm>
            <a:off x="8274112" y="6271659"/>
            <a:ext cx="762384" cy="484632"/>
          </a:xfrm>
          <a:prstGeom prst="stripedRightArrow">
            <a:avLst>
              <a:gd name="adj1" fmla="val 59434"/>
              <a:gd name="adj2" fmla="val 50000"/>
            </a:avLst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ible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2" descr="C:\Users\Администратор\Desktop\яблочко\9d340d13c3fcd5fafd2d2b5185c5bae3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75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290116"/>
            <a:ext cx="2398617" cy="3486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3440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9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5516" y="260648"/>
            <a:ext cx="8712968" cy="28083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err="1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Вырази</a:t>
            </a:r>
            <a:r>
              <a:rPr lang="ru-RU" sz="4800" b="1" spc="50" dirty="0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  9 450 000 кг в тоннах.</a:t>
            </a:r>
            <a:endParaRPr lang="ru-RU" sz="4800" b="1" spc="50" dirty="0">
              <a:ln w="11430"/>
              <a:solidFill>
                <a:srgbClr val="6633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51920" y="3233669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9 405 т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851920" y="4058117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945 т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51920" y="4882565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9 450 т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7" name="Штриховая стрелка вправо 6">
            <a:hlinkClick r:id="" action="ppaction://hlinkshowjump?jump=nextslide"/>
          </p:cNvPr>
          <p:cNvSpPr/>
          <p:nvPr/>
        </p:nvSpPr>
        <p:spPr>
          <a:xfrm>
            <a:off x="8274112" y="6271659"/>
            <a:ext cx="762384" cy="484632"/>
          </a:xfrm>
          <a:prstGeom prst="stripedRightArrow">
            <a:avLst>
              <a:gd name="adj1" fmla="val 59434"/>
              <a:gd name="adj2" fmla="val 50000"/>
            </a:avLst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ible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851920" y="5707012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94 500 т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8" name="Рамка 7"/>
          <p:cNvSpPr/>
          <p:nvPr/>
        </p:nvSpPr>
        <p:spPr>
          <a:xfrm>
            <a:off x="215516" y="260648"/>
            <a:ext cx="8712968" cy="2808312"/>
          </a:xfrm>
          <a:prstGeom prst="frame">
            <a:avLst>
              <a:gd name="adj1" fmla="val 1511"/>
            </a:avLst>
          </a:prstGeom>
          <a:solidFill>
            <a:srgbClr val="663300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0" name="Picture 2" descr="C:\Users\Администратор\Desktop\яблочко\9d340d13c3fcd5fafd2d2b5185c5bae3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75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290116"/>
            <a:ext cx="2398617" cy="3486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2218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7" grpId="0" animBg="1"/>
      <p:bldP spid="9" grpId="0" animBg="1"/>
      <p:bldP spid="9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5516" y="260648"/>
            <a:ext cx="8712968" cy="28083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err="1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Вырази</a:t>
            </a:r>
            <a:r>
              <a:rPr lang="ru-RU" sz="4800" b="1" spc="50" dirty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  </a:t>
            </a:r>
            <a:r>
              <a:rPr lang="ru-RU" sz="4800" b="1" spc="50" dirty="0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247 ц 3 кг в килограммах.</a:t>
            </a:r>
            <a:endParaRPr lang="ru-RU" sz="4800" b="1" spc="50" dirty="0">
              <a:ln w="11430"/>
              <a:solidFill>
                <a:srgbClr val="6633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51920" y="3233669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24 730 кг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851920" y="4058117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2 473 кг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51920" y="4882565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247 003 кг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851920" y="5707012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24 703 кг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8" name="Рамка 7"/>
          <p:cNvSpPr/>
          <p:nvPr/>
        </p:nvSpPr>
        <p:spPr>
          <a:xfrm>
            <a:off x="215516" y="260648"/>
            <a:ext cx="8712968" cy="2808312"/>
          </a:xfrm>
          <a:prstGeom prst="frame">
            <a:avLst>
              <a:gd name="adj1" fmla="val 1511"/>
            </a:avLst>
          </a:prstGeom>
          <a:solidFill>
            <a:srgbClr val="663300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Штриховая стрелка вправо 6">
            <a:hlinkClick r:id="" action="ppaction://hlinkshowjump?jump=nextslide"/>
          </p:cNvPr>
          <p:cNvSpPr/>
          <p:nvPr/>
        </p:nvSpPr>
        <p:spPr>
          <a:xfrm>
            <a:off x="8274112" y="6271659"/>
            <a:ext cx="762384" cy="484632"/>
          </a:xfrm>
          <a:prstGeom prst="stripedRightArrow">
            <a:avLst>
              <a:gd name="adj1" fmla="val 59434"/>
              <a:gd name="adj2" fmla="val 50000"/>
            </a:avLst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ible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2" descr="C:\Users\Администратор\Desktop\яблочко\9d340d13c3fcd5fafd2d2b5185c5bae3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75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290116"/>
            <a:ext cx="2398617" cy="3486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4985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9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5516" y="260648"/>
            <a:ext cx="8712968" cy="28083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err="1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Вырази</a:t>
            </a:r>
            <a:r>
              <a:rPr lang="ru-RU" sz="4800" b="1" spc="50" dirty="0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 3 ц 54 кг в граммах.</a:t>
            </a:r>
            <a:endParaRPr lang="ru-RU" sz="4800" b="1" spc="50" dirty="0">
              <a:ln w="11430"/>
              <a:solidFill>
                <a:srgbClr val="6633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51920" y="3233669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354 000 г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851920" y="4058117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30 540 г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51920" y="4882565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305 400 г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7" name="Штриховая стрелка вправо 6">
            <a:hlinkClick r:id="" action="ppaction://hlinkshowjump?jump=nextslide"/>
          </p:cNvPr>
          <p:cNvSpPr/>
          <p:nvPr/>
        </p:nvSpPr>
        <p:spPr>
          <a:xfrm>
            <a:off x="8274112" y="6271659"/>
            <a:ext cx="762384" cy="484632"/>
          </a:xfrm>
          <a:prstGeom prst="stripedRightArrow">
            <a:avLst>
              <a:gd name="adj1" fmla="val 59434"/>
              <a:gd name="adj2" fmla="val 50000"/>
            </a:avLst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ible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851920" y="5707012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35 400 г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8" name="Рамка 7"/>
          <p:cNvSpPr/>
          <p:nvPr/>
        </p:nvSpPr>
        <p:spPr>
          <a:xfrm>
            <a:off x="215516" y="260648"/>
            <a:ext cx="8712968" cy="2808312"/>
          </a:xfrm>
          <a:prstGeom prst="frame">
            <a:avLst>
              <a:gd name="adj1" fmla="val 1511"/>
            </a:avLst>
          </a:prstGeom>
          <a:solidFill>
            <a:srgbClr val="663300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0" name="Picture 2" descr="C:\Users\Администратор\Desktop\яблочко\9d340d13c3fcd5fafd2d2b5185c5bae3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75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290116"/>
            <a:ext cx="2398617" cy="3486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0804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5" grpId="1" animBg="1"/>
      <p:bldP spid="6" grpId="0" animBg="1"/>
      <p:bldP spid="6" grpId="1" animBg="1"/>
      <p:bldP spid="7" grpId="0" animBg="1"/>
      <p:bldP spid="9" grpId="0" animBg="1"/>
      <p:bldP spid="9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5516" y="260648"/>
            <a:ext cx="8712968" cy="28083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err="1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Вырази</a:t>
            </a:r>
            <a:r>
              <a:rPr lang="ru-RU" sz="4800" b="1" spc="50" dirty="0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  1 ц 27 кг в граммах.</a:t>
            </a:r>
            <a:endParaRPr lang="ru-RU" sz="4800" b="1" spc="50" dirty="0">
              <a:ln w="11430"/>
              <a:solidFill>
                <a:srgbClr val="6633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51920" y="3233669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10 270 г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851920" y="4058117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1 027 г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51920" y="4882565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127 000 г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7" name="Штриховая стрелка вправо 6">
            <a:hlinkClick r:id="" action="ppaction://hlinkshowjump?jump=nextslide"/>
          </p:cNvPr>
          <p:cNvSpPr/>
          <p:nvPr/>
        </p:nvSpPr>
        <p:spPr>
          <a:xfrm>
            <a:off x="8274112" y="6271659"/>
            <a:ext cx="762384" cy="484632"/>
          </a:xfrm>
          <a:prstGeom prst="stripedRightArrow">
            <a:avLst>
              <a:gd name="adj1" fmla="val 59434"/>
              <a:gd name="adj2" fmla="val 50000"/>
            </a:avLst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ible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851920" y="5707012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12 700 г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8" name="Рамка 7"/>
          <p:cNvSpPr/>
          <p:nvPr/>
        </p:nvSpPr>
        <p:spPr>
          <a:xfrm>
            <a:off x="215516" y="260648"/>
            <a:ext cx="8712968" cy="2808312"/>
          </a:xfrm>
          <a:prstGeom prst="frame">
            <a:avLst>
              <a:gd name="adj1" fmla="val 1511"/>
            </a:avLst>
          </a:prstGeom>
          <a:solidFill>
            <a:srgbClr val="663300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1" name="Picture 2" descr="C:\Users\Администратор\Desktop\яблочко\9d340d13c3fcd5fafd2d2b5185c5bae3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75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290116"/>
            <a:ext cx="2398617" cy="3486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1403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7" grpId="0" animBg="1"/>
      <p:bldP spid="9" grpId="0" animBg="1"/>
      <p:bldP spid="9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5516" y="260648"/>
            <a:ext cx="8712968" cy="28083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Сколько килограмм в 10 центнерах</a:t>
            </a:r>
            <a:r>
              <a:rPr lang="ru-RU" sz="4800" b="1" spc="50" dirty="0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?</a:t>
            </a:r>
            <a:endParaRPr lang="ru-RU" sz="4800" b="1" spc="50" dirty="0">
              <a:ln w="11430"/>
              <a:solidFill>
                <a:srgbClr val="6633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51920" y="3233669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100 кг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851920" y="4058117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1 000 </a:t>
            </a:r>
            <a:r>
              <a:rPr lang="ru-RU" sz="4000" dirty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кг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851920" y="4882565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10 000 кг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7" name="Штриховая стрелка вправо 6">
            <a:hlinkClick r:id="" action="ppaction://hlinkshowjump?jump=nextslide"/>
          </p:cNvPr>
          <p:cNvSpPr/>
          <p:nvPr/>
        </p:nvSpPr>
        <p:spPr>
          <a:xfrm>
            <a:off x="8274112" y="6271659"/>
            <a:ext cx="762384" cy="484632"/>
          </a:xfrm>
          <a:prstGeom prst="stripedRightArrow">
            <a:avLst>
              <a:gd name="adj1" fmla="val 59434"/>
              <a:gd name="adj2" fmla="val 50000"/>
            </a:avLst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ible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851920" y="5707012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10 кг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8" name="Рамка 7"/>
          <p:cNvSpPr/>
          <p:nvPr/>
        </p:nvSpPr>
        <p:spPr>
          <a:xfrm>
            <a:off x="215516" y="260648"/>
            <a:ext cx="8712968" cy="2808312"/>
          </a:xfrm>
          <a:prstGeom prst="frame">
            <a:avLst>
              <a:gd name="adj1" fmla="val 1511"/>
            </a:avLst>
          </a:prstGeom>
          <a:solidFill>
            <a:srgbClr val="663300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0" name="Picture 2" descr="C:\Users\Администратор\Desktop\яблочко\9d340d13c3fcd5fafd2d2b5185c5bae3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75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290116"/>
            <a:ext cx="2398617" cy="3486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3395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6" grpId="0" animBg="1"/>
      <p:bldP spid="6" grpId="1" animBg="1"/>
      <p:bldP spid="7" grpId="0" animBg="1"/>
      <p:bldP spid="9" grpId="0" animBg="1"/>
      <p:bldP spid="9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5516" y="260648"/>
            <a:ext cx="8712968" cy="28083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err="1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Вырази</a:t>
            </a:r>
            <a:r>
              <a:rPr lang="ru-RU" sz="4800" b="1" spc="50" dirty="0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  348 ц 5 кг в килограммах.</a:t>
            </a:r>
            <a:endParaRPr lang="ru-RU" sz="4800" b="1" spc="50" dirty="0">
              <a:ln w="11430"/>
              <a:solidFill>
                <a:srgbClr val="6633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51920" y="3233669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348 005 кг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851920" y="4058117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3 485 кг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51920" y="4882565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34 805 кг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7" name="Штриховая стрелка вправо 6">
            <a:hlinkClick r:id="" action="ppaction://hlinkshowjump?jump=nextslide"/>
          </p:cNvPr>
          <p:cNvSpPr/>
          <p:nvPr/>
        </p:nvSpPr>
        <p:spPr>
          <a:xfrm>
            <a:off x="8274112" y="6271659"/>
            <a:ext cx="762384" cy="484632"/>
          </a:xfrm>
          <a:prstGeom prst="stripedRightArrow">
            <a:avLst>
              <a:gd name="adj1" fmla="val 59434"/>
              <a:gd name="adj2" fmla="val 50000"/>
            </a:avLst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ible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851920" y="5707012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34 850 кг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8" name="Рамка 7"/>
          <p:cNvSpPr/>
          <p:nvPr/>
        </p:nvSpPr>
        <p:spPr>
          <a:xfrm>
            <a:off x="215516" y="260648"/>
            <a:ext cx="8712968" cy="2808312"/>
          </a:xfrm>
          <a:prstGeom prst="frame">
            <a:avLst>
              <a:gd name="adj1" fmla="val 1511"/>
            </a:avLst>
          </a:prstGeom>
          <a:solidFill>
            <a:srgbClr val="663300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0" name="Picture 2" descr="C:\Users\Администратор\Desktop\яблочко\9d340d13c3fcd5fafd2d2b5185c5bae3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75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290116"/>
            <a:ext cx="2398617" cy="3486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3293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7" grpId="0" animBg="1"/>
      <p:bldP spid="9" grpId="0" animBg="1"/>
      <p:bldP spid="9" grpId="1" animBg="1"/>
    </p:bldLst>
  </p:timing>
</p:sld>
</file>

<file path=ppt/theme/theme1.xml><?xml version="1.0" encoding="utf-8"?>
<a:theme xmlns:a="http://schemas.openxmlformats.org/drawingml/2006/main" name="95147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95147</Template>
  <TotalTime>680</TotalTime>
  <Words>704</Words>
  <Application>Microsoft Office PowerPoint</Application>
  <PresentationFormat>Экран (4:3)</PresentationFormat>
  <Paragraphs>139</Paragraphs>
  <Slides>26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95147</vt:lpstr>
      <vt:lpstr>«Единицы массы»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99</cp:revision>
  <dcterms:created xsi:type="dcterms:W3CDTF">2021-08-17T11:14:38Z</dcterms:created>
  <dcterms:modified xsi:type="dcterms:W3CDTF">2022-10-15T09:48:27Z</dcterms:modified>
</cp:coreProperties>
</file>