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81" r:id="rId3"/>
    <p:sldId id="265" r:id="rId4"/>
    <p:sldId id="285" r:id="rId5"/>
    <p:sldId id="291" r:id="rId6"/>
    <p:sldId id="288" r:id="rId7"/>
    <p:sldId id="287" r:id="rId8"/>
    <p:sldId id="264" r:id="rId9"/>
    <p:sldId id="270" r:id="rId10"/>
    <p:sldId id="290" r:id="rId11"/>
    <p:sldId id="278" r:id="rId12"/>
  </p:sldIdLst>
  <p:sldSz cx="18288000" cy="10287000"/>
  <p:notesSz cx="6858000" cy="9144000"/>
  <p:embeddedFontLst>
    <p:embeddedFont>
      <p:font typeface="Bookman Old Style" panose="02050604050505020204" pitchFamily="18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51" Type="http://schemas.openxmlformats.org/officeDocument/2006/relationships/image" Target="../media/image101.svg"/><Relationship Id="rId3" Type="http://schemas.openxmlformats.org/officeDocument/2006/relationships/image" Target="../media/image20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9.png"/><Relationship Id="rId10" Type="http://schemas.openxmlformats.org/officeDocument/2006/relationships/image" Target="../media/image32.svg"/><Relationship Id="rId52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2.svg"/><Relationship Id="rId4" Type="http://schemas.openxmlformats.org/officeDocument/2006/relationships/image" Target="../media/image7.png"/><Relationship Id="rId14" Type="http://schemas.openxmlformats.org/officeDocument/2006/relationships/image" Target="../media/image66.sv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7.png"/><Relationship Id="rId4" Type="http://schemas.openxmlformats.org/officeDocument/2006/relationships/image" Target="../media/image2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9.png"/><Relationship Id="rId4" Type="http://schemas.openxmlformats.org/officeDocument/2006/relationships/image" Target="../media/image27.svg"/><Relationship Id="rId9" Type="http://schemas.openxmlformats.org/officeDocument/2006/relationships/image" Target="../media/image38.sv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7.png"/><Relationship Id="rId4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0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4.jpeg"/><Relationship Id="rId10" Type="http://schemas.openxmlformats.org/officeDocument/2006/relationships/image" Target="../media/image32.svg"/><Relationship Id="rId4" Type="http://schemas.openxmlformats.org/officeDocument/2006/relationships/image" Target="../media/image13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9.png"/><Relationship Id="rId4" Type="http://schemas.openxmlformats.org/officeDocument/2006/relationships/image" Target="../media/image27.sv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7.png"/><Relationship Id="rId4" Type="http://schemas.openxmlformats.org/officeDocument/2006/relationships/image" Target="../media/image2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0.svg"/><Relationship Id="rId12" Type="http://schemas.openxmlformats.org/officeDocument/2006/relationships/image" Target="../media/image4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7.png"/><Relationship Id="rId10" Type="http://schemas.openxmlformats.org/officeDocument/2006/relationships/image" Target="../media/image32.svg"/><Relationship Id="rId4" Type="http://schemas.openxmlformats.org/officeDocument/2006/relationships/image" Target="../media/image13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1" Type="http://schemas.openxmlformats.org/officeDocument/2006/relationships/image" Target="../media/image103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34099" r="2509" b="2646"/>
          <a:stretch>
            <a:fillRect/>
          </a:stretch>
        </p:blipFill>
        <p:spPr>
          <a:xfrm rot="10799604">
            <a:off x="-361029" y="5380448"/>
            <a:ext cx="18708976" cy="805705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16000"/>
          </a:blip>
          <a:srcRect t="42905" b="11367"/>
          <a:stretch>
            <a:fillRect/>
          </a:stretch>
        </p:blipFill>
        <p:spPr>
          <a:xfrm>
            <a:off x="0" y="-171181"/>
            <a:ext cx="18288000" cy="555055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-551714" y="2627987"/>
            <a:ext cx="12431457" cy="3046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Родной язык – «удивительный педагог» </a:t>
            </a:r>
            <a:br>
              <a:rPr lang="ru-RU" sz="66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</a:br>
            <a:r>
              <a:rPr lang="ru-RU" sz="66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и «народный наставник</a:t>
            </a:r>
            <a:r>
              <a:rPr lang="ru-RU" sz="6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»</a:t>
            </a:r>
            <a:endParaRPr lang="en-US" sz="60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4443272">
            <a:off x="12562856" y="5299942"/>
            <a:ext cx="8910325" cy="907138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528472">
            <a:off x="-3796231" y="-5084014"/>
            <a:ext cx="8910325" cy="907138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385471">
            <a:off x="13425732" y="-1845975"/>
            <a:ext cx="7184571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0524768">
            <a:off x="-2563586" y="8166036"/>
            <a:ext cx="7184571" cy="411480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658930" y="8173639"/>
            <a:ext cx="11380669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3600" dirty="0" err="1" smtClean="0">
                <a:solidFill>
                  <a:srgbClr val="2F1A0A"/>
                </a:solidFill>
                <a:latin typeface="Bookman Old Style" panose="02050604050505020204" pitchFamily="18" charset="0"/>
              </a:rPr>
              <a:t>Юнчик</a:t>
            </a:r>
            <a:r>
              <a:rPr lang="ru-RU" sz="3600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 Анна Ивановна, </a:t>
            </a:r>
            <a:br>
              <a:rPr lang="ru-RU" sz="3600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</a:br>
            <a:r>
              <a:rPr lang="ru-RU" sz="3600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учитель начальных классов МБОУ «ЯСШЛ № 9»</a:t>
            </a:r>
            <a:endParaRPr lang="en-US" sz="3600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5" t="-3376" r="1965" b="3376"/>
          <a:stretch/>
        </p:blipFill>
        <p:spPr>
          <a:xfrm>
            <a:off x="9014241" y="3164984"/>
            <a:ext cx="10736529" cy="730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52800" y="248238"/>
            <a:ext cx="12347173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66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Родной язык – «удивительный педагог»</a:t>
            </a:r>
            <a:endParaRPr lang="en-US" sz="66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462364">
            <a:off x="14391222" y="6895814"/>
            <a:ext cx="7793556" cy="573423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7528472">
            <a:off x="-4492961" y="-5153479"/>
            <a:ext cx="8910325" cy="907138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0524768">
            <a:off x="-2563586" y="8166036"/>
            <a:ext cx="7184571" cy="41148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385471">
            <a:off x="14010472" y="-2103536"/>
            <a:ext cx="7184571" cy="4114800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1447800" y="2701326"/>
            <a:ext cx="15428151" cy="27084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400" dirty="0" smtClean="0">
                <a:latin typeface="Bookman Old Style" panose="02050604050505020204" pitchFamily="18" charset="0"/>
              </a:rPr>
              <a:t>	Ушинский называл родной язык «удивительным педагогом», «народным наставником», который не</a:t>
            </a:r>
            <a:r>
              <a:rPr lang="en-US" sz="4400" dirty="0" smtClean="0">
                <a:latin typeface="Bookman Old Style" panose="02050604050505020204" pitchFamily="18" charset="0"/>
              </a:rPr>
              <a:t> </a:t>
            </a:r>
            <a:r>
              <a:rPr lang="ru-RU" sz="4400" dirty="0" smtClean="0">
                <a:latin typeface="Bookman Old Style" panose="02050604050505020204" pitchFamily="18" charset="0"/>
              </a:rPr>
              <a:t>только учит многому, но</a:t>
            </a:r>
            <a:r>
              <a:rPr lang="en-US" sz="4400" dirty="0" smtClean="0">
                <a:latin typeface="Bookman Old Style" panose="02050604050505020204" pitchFamily="18" charset="0"/>
              </a:rPr>
              <a:t> </a:t>
            </a:r>
            <a:r>
              <a:rPr lang="ru-RU" sz="4400" dirty="0" smtClean="0">
                <a:latin typeface="Bookman Old Style" panose="02050604050505020204" pitchFamily="18" charset="0"/>
              </a:rPr>
              <a:t>учит удивительно легко, по</a:t>
            </a:r>
            <a:r>
              <a:rPr lang="en-US" sz="4400" dirty="0" smtClean="0">
                <a:latin typeface="Bookman Old Style" panose="02050604050505020204" pitchFamily="18" charset="0"/>
              </a:rPr>
              <a:t> </a:t>
            </a:r>
            <a:r>
              <a:rPr lang="ru-RU" sz="4400" dirty="0" smtClean="0">
                <a:latin typeface="Bookman Old Style" panose="02050604050505020204" pitchFamily="18" charset="0"/>
              </a:rPr>
              <a:t>какому‑то</a:t>
            </a:r>
            <a:r>
              <a:rPr lang="en-US" sz="4400" dirty="0" smtClean="0">
                <a:latin typeface="Bookman Old Style" panose="02050604050505020204" pitchFamily="18" charset="0"/>
              </a:rPr>
              <a:t> </a:t>
            </a:r>
            <a:r>
              <a:rPr lang="ru-RU" sz="4400" dirty="0" smtClean="0">
                <a:latin typeface="Bookman Old Style" panose="02050604050505020204" pitchFamily="18" charset="0"/>
              </a:rPr>
              <a:t>«недосягаемо облегчающему методу». </a:t>
            </a:r>
          </a:p>
        </p:txBody>
      </p:sp>
      <p:pic>
        <p:nvPicPr>
          <p:cNvPr id="17" name="Picture 5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1"/>
              </a:ext>
            </a:extLst>
          </a:blip>
          <a:srcRect/>
          <a:stretch>
            <a:fillRect/>
          </a:stretch>
        </p:blipFill>
        <p:spPr>
          <a:xfrm>
            <a:off x="3657600" y="6033216"/>
            <a:ext cx="4499810" cy="3886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1732">
            <a:off x="9151758" y="6532262"/>
            <a:ext cx="4674837" cy="3177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060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D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21190636">
            <a:off x="10005573" y="2012718"/>
            <a:ext cx="6547322" cy="6547322"/>
            <a:chOff x="0" y="0"/>
            <a:chExt cx="12700000" cy="12700000"/>
          </a:xfrm>
        </p:grpSpPr>
        <p:sp>
          <p:nvSpPr>
            <p:cNvPr id="3" name="Freeform 3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l="l" t="t" r="r" b="b"/>
              <a:pathLst>
                <a:path w="13009880" h="1164463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solidFill>
              <a:srgbClr val="FEE5C1"/>
            </a:solidFill>
            <a:ln w="12700">
              <a:solidFill>
                <a:srgbClr val="000000"/>
              </a:solidFill>
            </a:ln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7528472">
            <a:off x="-4455162" y="-4903094"/>
            <a:ext cx="8910325" cy="907138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443272">
            <a:off x="14347552" y="5603140"/>
            <a:ext cx="8910325" cy="907138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85471">
            <a:off x="14010472" y="-2103536"/>
            <a:ext cx="7184571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524768">
            <a:off x="-3515942" y="8642490"/>
            <a:ext cx="7184571" cy="411480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682793" y="3701604"/>
            <a:ext cx="9812382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9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Спасибо за внимание!</a:t>
            </a:r>
            <a:endParaRPr lang="en-US" sz="90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5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0495175" y="3316266"/>
            <a:ext cx="5815198" cy="4853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D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99637" y="1474843"/>
            <a:ext cx="15348188" cy="4062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ru-RU" sz="4400" dirty="0" smtClean="0">
                <a:latin typeface="Bookman Old Style" panose="02050604050505020204" pitchFamily="18" charset="0"/>
              </a:rPr>
              <a:t>	В </a:t>
            </a:r>
            <a:r>
              <a:rPr lang="ru-RU" sz="4400" dirty="0">
                <a:latin typeface="Bookman Old Style" panose="02050604050505020204" pitchFamily="18" charset="0"/>
              </a:rPr>
              <a:t>век информационных технологий мы не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всегда задумываемся о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красоте речи, а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печемся о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скорости передачи информации и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краткости сообщений. </a:t>
            </a:r>
            <a:r>
              <a:rPr lang="ru-RU" sz="4400" dirty="0" smtClean="0">
                <a:latin typeface="Bookman Old Style" panose="02050604050505020204" pitchFamily="18" charset="0"/>
              </a:rPr>
              <a:t>	В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последнее время из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лексикона исчезает слово «рассказать». Оно все чаще заменяется словосочетанием «сделать сообщение». </a:t>
            </a:r>
            <a:endParaRPr lang="en-US" sz="4400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528472">
            <a:off x="-4455162" y="-4903094"/>
            <a:ext cx="8910325" cy="907138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4443272">
            <a:off x="14414227" y="5603140"/>
            <a:ext cx="8910325" cy="907138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85471">
            <a:off x="14010472" y="-2103536"/>
            <a:ext cx="7184571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0524768">
            <a:off x="-3515942" y="8642490"/>
            <a:ext cx="7184571" cy="41148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" t="3627" r="5656"/>
          <a:stretch/>
        </p:blipFill>
        <p:spPr>
          <a:xfrm>
            <a:off x="5638800" y="5807636"/>
            <a:ext cx="6629401" cy="4077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42905" b="11367"/>
          <a:stretch>
            <a:fillRect/>
          </a:stretch>
        </p:blipFill>
        <p:spPr>
          <a:xfrm>
            <a:off x="58610" y="-174645"/>
            <a:ext cx="18288000" cy="555055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16000"/>
          </a:blip>
          <a:srcRect t="34099" r="2509" b="2646"/>
          <a:stretch>
            <a:fillRect/>
          </a:stretch>
        </p:blipFill>
        <p:spPr>
          <a:xfrm rot="10799604">
            <a:off x="-468003" y="5376985"/>
            <a:ext cx="18708976" cy="80570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4443272">
            <a:off x="14347552" y="5603140"/>
            <a:ext cx="8910325" cy="907138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600200" y="2853220"/>
            <a:ext cx="15609617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200" dirty="0" smtClean="0">
                <a:latin typeface="Bookman Old Style" panose="02050604050505020204" pitchFamily="18" charset="0"/>
              </a:rPr>
              <a:t>Ушинский </a:t>
            </a:r>
            <a:r>
              <a:rPr lang="ru-RU" sz="4200" dirty="0">
                <a:latin typeface="Bookman Old Style" panose="02050604050505020204" pitchFamily="18" charset="0"/>
              </a:rPr>
              <a:t>называл язык «народной песнью», из</a:t>
            </a:r>
            <a:r>
              <a:rPr lang="en-US" sz="4200" dirty="0">
                <a:latin typeface="Bookman Old Style" panose="02050604050505020204" pitchFamily="18" charset="0"/>
              </a:rPr>
              <a:t> </a:t>
            </a:r>
            <a:r>
              <a:rPr lang="ru-RU" sz="4200" dirty="0">
                <a:latin typeface="Bookman Old Style" panose="02050604050505020204" pitchFamily="18" charset="0"/>
              </a:rPr>
              <a:t>которой поэты, художники, музыканты черпают свое вдохновение, а</a:t>
            </a:r>
            <a:r>
              <a:rPr lang="en-US" sz="4200" dirty="0">
                <a:latin typeface="Bookman Old Style" panose="02050604050505020204" pitchFamily="18" charset="0"/>
              </a:rPr>
              <a:t> </a:t>
            </a:r>
            <a:r>
              <a:rPr lang="ru-RU" sz="4200" dirty="0">
                <a:latin typeface="Bookman Old Style" panose="02050604050505020204" pitchFamily="18" charset="0"/>
              </a:rPr>
              <a:t>философы и филологи – материал для</a:t>
            </a:r>
            <a:r>
              <a:rPr lang="en-US" sz="4200" dirty="0">
                <a:latin typeface="Bookman Old Style" panose="02050604050505020204" pitchFamily="18" charset="0"/>
              </a:rPr>
              <a:t> </a:t>
            </a:r>
            <a:r>
              <a:rPr lang="ru-RU" sz="4200" dirty="0">
                <a:latin typeface="Bookman Old Style" panose="02050604050505020204" pitchFamily="18" charset="0"/>
              </a:rPr>
              <a:t>своих научных изысканий, потому что в</a:t>
            </a:r>
            <a:r>
              <a:rPr lang="en-US" sz="4200" dirty="0">
                <a:latin typeface="Bookman Old Style" panose="02050604050505020204" pitchFamily="18" charset="0"/>
              </a:rPr>
              <a:t> </a:t>
            </a:r>
            <a:r>
              <a:rPr lang="ru-RU" sz="4200" dirty="0">
                <a:latin typeface="Bookman Old Style" panose="02050604050505020204" pitchFamily="18" charset="0"/>
              </a:rPr>
              <a:t>языке народа отображается никогда не</a:t>
            </a:r>
            <a:r>
              <a:rPr lang="en-US" sz="4200" dirty="0">
                <a:latin typeface="Bookman Old Style" panose="02050604050505020204" pitchFamily="18" charset="0"/>
              </a:rPr>
              <a:t> </a:t>
            </a:r>
            <a:r>
              <a:rPr lang="ru-RU" sz="4200" dirty="0">
                <a:latin typeface="Bookman Old Style" panose="02050604050505020204" pitchFamily="18" charset="0"/>
              </a:rPr>
              <a:t>увядающий и</a:t>
            </a:r>
            <a:r>
              <a:rPr lang="en-US" sz="4200" dirty="0">
                <a:latin typeface="Bookman Old Style" panose="02050604050505020204" pitchFamily="18" charset="0"/>
              </a:rPr>
              <a:t> </a:t>
            </a:r>
            <a:r>
              <a:rPr lang="ru-RU" sz="4200" dirty="0">
                <a:latin typeface="Bookman Old Style" panose="02050604050505020204" pitchFamily="18" charset="0"/>
              </a:rPr>
              <a:t>вечно вновь распускающийся цвет всей его духовной жизни. </a:t>
            </a:r>
            <a:endParaRPr lang="en-US" sz="42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528472">
            <a:off x="-4877066" y="-4973744"/>
            <a:ext cx="8910325" cy="907138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85471">
            <a:off x="13425732" y="-1845975"/>
            <a:ext cx="7184571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0524768">
            <a:off x="-2563586" y="8166036"/>
            <a:ext cx="7184571" cy="4114800"/>
          </a:xfrm>
          <a:prstGeom prst="rect">
            <a:avLst/>
          </a:prstGeom>
        </p:spPr>
      </p:pic>
      <p:pic>
        <p:nvPicPr>
          <p:cNvPr id="10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989332" y="7184050"/>
            <a:ext cx="4018300" cy="2717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D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3797" y="2470696"/>
            <a:ext cx="7711478" cy="60939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4400" dirty="0" smtClean="0">
                <a:latin typeface="Bookman Old Style" panose="02050604050505020204" pitchFamily="18" charset="0"/>
              </a:rPr>
              <a:t>	На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начальном этапе обучения родному языку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 smtClean="0">
                <a:latin typeface="Bookman Old Style" panose="02050604050505020204" pitchFamily="18" charset="0"/>
              </a:rPr>
              <a:t/>
            </a:r>
            <a:br>
              <a:rPr lang="ru-RU" sz="4400" dirty="0" smtClean="0">
                <a:latin typeface="Bookman Old Style" panose="02050604050505020204" pitchFamily="18" charset="0"/>
              </a:rPr>
            </a:br>
            <a:r>
              <a:rPr lang="ru-RU" sz="4400" dirty="0" smtClean="0">
                <a:latin typeface="Bookman Old Style" panose="02050604050505020204" pitchFamily="18" charset="0"/>
              </a:rPr>
              <a:t>К.Д. Ушинский советовал обращаться к материалу, который сочинил сам народ. Это </a:t>
            </a:r>
            <a:r>
              <a:rPr lang="ru-RU" sz="4400" dirty="0">
                <a:latin typeface="Bookman Old Style" panose="02050604050505020204" pitchFamily="18" charset="0"/>
              </a:rPr>
              <a:t>русские пословицы, поговорки, </a:t>
            </a:r>
            <a:r>
              <a:rPr lang="ru-RU" sz="4400" dirty="0" smtClean="0">
                <a:latin typeface="Bookman Old Style" panose="02050604050505020204" pitchFamily="18" charset="0"/>
              </a:rPr>
              <a:t>прибаутки, загадки и русские </a:t>
            </a:r>
            <a:r>
              <a:rPr lang="ru-RU" sz="4400" dirty="0">
                <a:latin typeface="Bookman Old Style" panose="02050604050505020204" pitchFamily="18" charset="0"/>
              </a:rPr>
              <a:t>сказки. </a:t>
            </a:r>
            <a:endParaRPr lang="en-US" sz="4400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528472">
            <a:off x="-4455162" y="-4903094"/>
            <a:ext cx="8910325" cy="907138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4443272">
            <a:off x="14414227" y="5603140"/>
            <a:ext cx="8910325" cy="907138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85471">
            <a:off x="14010472" y="-2103536"/>
            <a:ext cx="7184571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0524768">
            <a:off x="-3515942" y="8642490"/>
            <a:ext cx="7184571" cy="4114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298" y="2400300"/>
            <a:ext cx="9067505" cy="6977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6"/>
          <p:cNvSpPr txBox="1"/>
          <p:nvPr/>
        </p:nvSpPr>
        <p:spPr>
          <a:xfrm>
            <a:off x="2819400" y="372605"/>
            <a:ext cx="14095263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Материал при обучении </a:t>
            </a:r>
            <a:br>
              <a:rPr lang="ru-RU" sz="6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</a:br>
            <a:r>
              <a:rPr lang="ru-RU" sz="6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детей грамоте</a:t>
            </a:r>
            <a:endParaRPr lang="en-US" sz="60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68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00200" y="806358"/>
            <a:ext cx="12347173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66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Пословицы и сказки</a:t>
            </a:r>
            <a:endParaRPr lang="en-US" sz="66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462364">
            <a:off x="14391222" y="6895814"/>
            <a:ext cx="7793556" cy="573423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7528472">
            <a:off x="-4492961" y="-5153479"/>
            <a:ext cx="8910325" cy="907138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0524768">
            <a:off x="-2563586" y="8166036"/>
            <a:ext cx="7184571" cy="41148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385471">
            <a:off x="14010472" y="-2103536"/>
            <a:ext cx="7184571" cy="4114800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1028699" y="2376055"/>
            <a:ext cx="10965259" cy="5416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/>
            <a:r>
              <a:rPr lang="ru-RU" sz="4400" dirty="0" smtClean="0">
                <a:latin typeface="Bookman Old Style" panose="02050604050505020204" pitchFamily="18" charset="0"/>
              </a:rPr>
              <a:t>	Педагог видел в пословицах </a:t>
            </a:r>
            <a:r>
              <a:rPr lang="ru-RU" sz="4400" dirty="0">
                <a:latin typeface="Bookman Old Style" panose="02050604050505020204" pitchFamily="18" charset="0"/>
              </a:rPr>
              <a:t>прекрасное средство помочь ребенку обрести понимание народной жизни</a:t>
            </a:r>
            <a:r>
              <a:rPr lang="ru-RU" sz="4400" dirty="0" smtClean="0">
                <a:latin typeface="Bookman Old Style" panose="02050604050505020204" pitchFamily="18" charset="0"/>
              </a:rPr>
              <a:t>.</a:t>
            </a:r>
          </a:p>
          <a:p>
            <a:pPr lvl="0" algn="just"/>
            <a:r>
              <a:rPr lang="ru-RU" sz="4400" dirty="0" smtClean="0">
                <a:latin typeface="Bookman Old Style" panose="02050604050505020204" pitchFamily="18" charset="0"/>
              </a:rPr>
              <a:t>	Что касается русских сказок, он советовал </a:t>
            </a:r>
            <a:r>
              <a:rPr lang="ru-RU" sz="4400" dirty="0">
                <a:latin typeface="Bookman Old Style" panose="02050604050505020204" pitchFamily="18" charset="0"/>
              </a:rPr>
              <a:t>не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только читать сказки, но и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возвращаться к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прочтению одних и тех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же, обязательно стимулировать ребенка рассказывать их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самому.</a:t>
            </a:r>
            <a:r>
              <a:rPr lang="ru-RU" sz="4400" dirty="0" smtClean="0">
                <a:latin typeface="Bookman Old Style" panose="02050604050505020204" pitchFamily="18" charset="0"/>
              </a:rPr>
              <a:t> </a:t>
            </a:r>
            <a:endParaRPr lang="ru-RU" sz="4400" dirty="0">
              <a:latin typeface="Bookman Old Style" panose="02050604050505020204" pitchFamily="18" charset="0"/>
            </a:endParaRPr>
          </a:p>
        </p:txBody>
      </p:sp>
      <p:pic>
        <p:nvPicPr>
          <p:cNvPr id="17" name="Picture 4" descr="Купить К. Д. Ушинский &quot;Рассказы и сказки&quot;, издательство Детская литература,  1988г. в интернет магазине GESBES. Характеристики, цена | 47157. Адрес  Московское ш., 137А, Орёл, Орловская обл., Россия, 302025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1" t="5720" r="21196" b="7553"/>
          <a:stretch/>
        </p:blipFill>
        <p:spPr bwMode="auto">
          <a:xfrm>
            <a:off x="12573000" y="2241336"/>
            <a:ext cx="4572000" cy="6324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11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6000"/>
          </a:blip>
          <a:srcRect t="42905" b="11367"/>
          <a:stretch>
            <a:fillRect/>
          </a:stretch>
        </p:blipFill>
        <p:spPr>
          <a:xfrm>
            <a:off x="58610" y="-174645"/>
            <a:ext cx="18288000" cy="555055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16000"/>
          </a:blip>
          <a:srcRect t="34099" r="2509" b="2646"/>
          <a:stretch>
            <a:fillRect/>
          </a:stretch>
        </p:blipFill>
        <p:spPr>
          <a:xfrm rot="10799604">
            <a:off x="-468003" y="5376985"/>
            <a:ext cx="18708976" cy="80570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4443272">
            <a:off x="14347552" y="5603140"/>
            <a:ext cx="8910325" cy="907138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-63953" y="2418692"/>
            <a:ext cx="9601200" cy="5416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400" dirty="0" smtClean="0">
                <a:latin typeface="Bookman Old Style" panose="02050604050505020204" pitchFamily="18" charset="0"/>
              </a:rPr>
              <a:t>Ушинский </a:t>
            </a:r>
            <a:r>
              <a:rPr lang="ru-RU" sz="4400" dirty="0">
                <a:latin typeface="Bookman Old Style" panose="02050604050505020204" pitchFamily="18" charset="0"/>
              </a:rPr>
              <a:t>был человеком образованным, закончил юридический факультет Московского </a:t>
            </a:r>
            <a:r>
              <a:rPr lang="ru-RU" sz="4400" dirty="0" smtClean="0">
                <a:latin typeface="Bookman Old Style" panose="02050604050505020204" pitchFamily="18" charset="0"/>
              </a:rPr>
              <a:t>университета. </a:t>
            </a:r>
            <a:br>
              <a:rPr lang="ru-RU" sz="4400" dirty="0" smtClean="0">
                <a:latin typeface="Bookman Old Style" panose="02050604050505020204" pitchFamily="18" charset="0"/>
              </a:rPr>
            </a:br>
            <a:r>
              <a:rPr lang="ru-RU" sz="4400" dirty="0" smtClean="0">
                <a:latin typeface="Bookman Old Style" panose="02050604050505020204" pitchFamily="18" charset="0"/>
              </a:rPr>
              <a:t>Он </a:t>
            </a:r>
            <a:r>
              <a:rPr lang="ru-RU" sz="4400" dirty="0">
                <a:latin typeface="Bookman Old Style" panose="02050604050505020204" pitchFamily="18" charset="0"/>
              </a:rPr>
              <a:t>прожил пять лет за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границей</a:t>
            </a:r>
            <a:r>
              <a:rPr lang="ru-RU" sz="4400" dirty="0" smtClean="0">
                <a:latin typeface="Bookman Old Style" panose="02050604050505020204" pitchFamily="18" charset="0"/>
              </a:rPr>
              <a:t>,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свободно владел иностранными языками, считал необходимым их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изучение. </a:t>
            </a:r>
            <a:endParaRPr lang="en-US" sz="42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528472">
            <a:off x="-4877066" y="-4973744"/>
            <a:ext cx="8910325" cy="907138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85471">
            <a:off x="13425732" y="-1845975"/>
            <a:ext cx="7184571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0524768">
            <a:off x="-2563586" y="8166036"/>
            <a:ext cx="7184571" cy="4114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008" y="2260763"/>
            <a:ext cx="8129852" cy="5525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1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D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528472">
            <a:off x="-4455162" y="-4903094"/>
            <a:ext cx="8910325" cy="907138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4443272">
            <a:off x="14414227" y="5603140"/>
            <a:ext cx="8910325" cy="907138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85471">
            <a:off x="14010472" y="-2103536"/>
            <a:ext cx="7184571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0524768">
            <a:off x="-3515942" y="8642490"/>
            <a:ext cx="7184571" cy="4114800"/>
          </a:xfrm>
          <a:prstGeom prst="rect">
            <a:avLst/>
          </a:prstGeom>
        </p:spPr>
      </p:pic>
      <p:sp>
        <p:nvSpPr>
          <p:cNvPr id="12" name="TextBox 6"/>
          <p:cNvSpPr txBox="1"/>
          <p:nvPr/>
        </p:nvSpPr>
        <p:spPr>
          <a:xfrm>
            <a:off x="2667000" y="530738"/>
            <a:ext cx="14095263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Рассуждения </a:t>
            </a:r>
            <a:br>
              <a:rPr lang="ru-RU" sz="6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</a:br>
            <a:r>
              <a:rPr lang="ru-RU" sz="60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об иностранных языках </a:t>
            </a:r>
            <a:endParaRPr lang="en-US" sz="60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3" name="Picture 2" descr="ВЕЛИКИЙ И МОГУЧИЙ!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t="26124" r="16314"/>
          <a:stretch/>
        </p:blipFill>
        <p:spPr bwMode="auto">
          <a:xfrm>
            <a:off x="10357841" y="3009900"/>
            <a:ext cx="7258771" cy="5008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5"/>
          <p:cNvSpPr txBox="1"/>
          <p:nvPr/>
        </p:nvSpPr>
        <p:spPr>
          <a:xfrm>
            <a:off x="304800" y="3238500"/>
            <a:ext cx="9906000" cy="47397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400" dirty="0" smtClean="0">
                <a:latin typeface="Bookman Old Style" panose="02050604050505020204" pitchFamily="18" charset="0"/>
              </a:rPr>
              <a:t>Еще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более значимым становится высказывание Ушинского о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том, что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«чем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ревностнее занимаются с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детьми изучением иностранного языка, тем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ревностнее должны заниматься с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ними в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то</a:t>
            </a:r>
            <a:r>
              <a:rPr lang="en-US" sz="4400" dirty="0">
                <a:latin typeface="Bookman Old Style" panose="02050604050505020204" pitchFamily="18" charset="0"/>
              </a:rPr>
              <a:t> </a:t>
            </a:r>
            <a:r>
              <a:rPr lang="ru-RU" sz="4400" dirty="0">
                <a:latin typeface="Bookman Old Style" panose="02050604050505020204" pitchFamily="18" charset="0"/>
              </a:rPr>
              <a:t>же время изучением родного». </a:t>
            </a:r>
            <a:endParaRPr lang="en-US" sz="42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72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82205" y="579094"/>
            <a:ext cx="12347173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66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Цели обучения детей родному языку</a:t>
            </a:r>
            <a:endParaRPr lang="en-US" sz="66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380510" y="3169418"/>
            <a:ext cx="592373" cy="592373"/>
            <a:chOff x="0" y="0"/>
            <a:chExt cx="12700000" cy="12700000"/>
          </a:xfrm>
        </p:grpSpPr>
        <p:sp>
          <p:nvSpPr>
            <p:cNvPr id="4" name="Freeform 4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l="l" t="t" r="r" b="b"/>
              <a:pathLst>
                <a:path w="13009880" h="1164463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solidFill>
              <a:srgbClr val="FC8586"/>
            </a:solidFill>
            <a:ln w="12700">
              <a:solidFill>
                <a:srgbClr val="000000"/>
              </a:solidFill>
            </a:ln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462364">
            <a:off x="14391222" y="6895814"/>
            <a:ext cx="7793556" cy="573423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7528472">
            <a:off x="-4492961" y="-5153479"/>
            <a:ext cx="8910325" cy="907138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0524768">
            <a:off x="-2563586" y="8166036"/>
            <a:ext cx="7184571" cy="41148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385471">
            <a:off x="14010472" y="-2103536"/>
            <a:ext cx="7184571" cy="411480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394964" y="2384709"/>
            <a:ext cx="3502196" cy="5487771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5164767" y="3053787"/>
            <a:ext cx="12382561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/>
            <a:r>
              <a:rPr lang="ru-RU" sz="4400" dirty="0">
                <a:latin typeface="Bookman Old Style" panose="02050604050505020204" pitchFamily="18" charset="0"/>
              </a:rPr>
              <a:t>Р</a:t>
            </a:r>
            <a:r>
              <a:rPr lang="en-US" sz="4400" dirty="0" err="1">
                <a:latin typeface="Bookman Old Style" panose="02050604050505020204" pitchFamily="18" charset="0"/>
              </a:rPr>
              <a:t>азвить</a:t>
            </a:r>
            <a:r>
              <a:rPr lang="en-US" sz="4400" dirty="0">
                <a:latin typeface="Bookman Old Style" panose="02050604050505020204" pitchFamily="18" charset="0"/>
              </a:rPr>
              <a:t> в </a:t>
            </a:r>
            <a:r>
              <a:rPr lang="en-US" sz="4400" dirty="0" err="1">
                <a:latin typeface="Bookman Old Style" panose="02050604050505020204" pitchFamily="18" charset="0"/>
              </a:rPr>
              <a:t>детях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ту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врожденную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душевную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способность</a:t>
            </a:r>
            <a:r>
              <a:rPr lang="en-US" sz="4400" dirty="0">
                <a:latin typeface="Bookman Old Style" panose="02050604050505020204" pitchFamily="18" charset="0"/>
              </a:rPr>
              <a:t>, </a:t>
            </a:r>
            <a:r>
              <a:rPr lang="en-US" sz="4400" dirty="0" err="1">
                <a:latin typeface="Bookman Old Style" panose="02050604050505020204" pitchFamily="18" charset="0"/>
              </a:rPr>
              <a:t>которую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называют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даром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 smtClean="0">
                <a:latin typeface="Bookman Old Style" panose="02050604050505020204" pitchFamily="18" charset="0"/>
              </a:rPr>
              <a:t>слова</a:t>
            </a:r>
            <a:r>
              <a:rPr lang="ru-RU" sz="4400" dirty="0" smtClean="0">
                <a:latin typeface="Bookman Old Style" panose="02050604050505020204" pitchFamily="18" charset="0"/>
              </a:rPr>
              <a:t>.</a:t>
            </a:r>
            <a:endParaRPr lang="ru-RU" sz="4400" dirty="0">
              <a:latin typeface="Bookman Old Style" panose="02050604050505020204" pitchFamily="18" charset="0"/>
            </a:endParaRPr>
          </a:p>
        </p:txBody>
      </p:sp>
      <p:grpSp>
        <p:nvGrpSpPr>
          <p:cNvPr id="20" name="Group 3"/>
          <p:cNvGrpSpPr>
            <a:grpSpLocks noChangeAspect="1"/>
          </p:cNvGrpSpPr>
          <p:nvPr/>
        </p:nvGrpSpPr>
        <p:grpSpPr>
          <a:xfrm>
            <a:off x="4265900" y="5359287"/>
            <a:ext cx="592373" cy="592373"/>
            <a:chOff x="0" y="0"/>
            <a:chExt cx="12700000" cy="12700000"/>
          </a:xfrm>
        </p:grpSpPr>
        <p:sp>
          <p:nvSpPr>
            <p:cNvPr id="21" name="Freeform 4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l="l" t="t" r="r" b="b"/>
              <a:pathLst>
                <a:path w="13009880" h="1164463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solidFill>
              <a:srgbClr val="FC8586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22" name="TextBox 4"/>
          <p:cNvSpPr txBox="1"/>
          <p:nvPr/>
        </p:nvSpPr>
        <p:spPr>
          <a:xfrm>
            <a:off x="5083396" y="6968444"/>
            <a:ext cx="12382561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ru-RU" sz="4400" dirty="0">
                <a:latin typeface="Bookman Old Style" panose="02050604050505020204" pitchFamily="18" charset="0"/>
              </a:rPr>
              <a:t>У</a:t>
            </a:r>
            <a:r>
              <a:rPr lang="en-US" sz="4400" dirty="0" err="1">
                <a:latin typeface="Bookman Old Style" panose="02050604050505020204" pitchFamily="18" charset="0"/>
              </a:rPr>
              <a:t>своить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детям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логику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этого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языка</a:t>
            </a:r>
            <a:r>
              <a:rPr lang="en-US" sz="4400" dirty="0">
                <a:latin typeface="Bookman Old Style" panose="02050604050505020204" pitchFamily="18" charset="0"/>
              </a:rPr>
              <a:t>, т. е. </a:t>
            </a:r>
            <a:r>
              <a:rPr lang="en-US" sz="4400" dirty="0" err="1">
                <a:latin typeface="Bookman Old Style" panose="02050604050505020204" pitchFamily="18" charset="0"/>
              </a:rPr>
              <a:t>грамматические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его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законы</a:t>
            </a:r>
            <a:r>
              <a:rPr lang="en-US" sz="4400" dirty="0">
                <a:latin typeface="Bookman Old Style" panose="02050604050505020204" pitchFamily="18" charset="0"/>
              </a:rPr>
              <a:t> в </a:t>
            </a:r>
            <a:r>
              <a:rPr lang="en-US" sz="4400" dirty="0" err="1">
                <a:latin typeface="Bookman Old Style" panose="02050604050505020204" pitchFamily="18" charset="0"/>
              </a:rPr>
              <a:t>их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логической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 smtClean="0">
                <a:latin typeface="Bookman Old Style" panose="02050604050505020204" pitchFamily="18" charset="0"/>
              </a:rPr>
              <a:t>системе</a:t>
            </a:r>
            <a:r>
              <a:rPr lang="ru-RU" sz="4400" dirty="0" smtClean="0">
                <a:latin typeface="Bookman Old Style" panose="02050604050505020204" pitchFamily="18" charset="0"/>
              </a:rPr>
              <a:t>.</a:t>
            </a:r>
            <a:endParaRPr lang="ru-RU" sz="4400" dirty="0">
              <a:latin typeface="Bookman Old Style" panose="02050604050505020204" pitchFamily="18" charset="0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5069755" y="5292261"/>
            <a:ext cx="12382561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ru-RU" sz="4400" dirty="0">
                <a:latin typeface="Bookman Old Style" panose="02050604050505020204" pitchFamily="18" charset="0"/>
              </a:rPr>
              <a:t>В</a:t>
            </a:r>
            <a:r>
              <a:rPr lang="en-US" sz="4400" dirty="0" err="1">
                <a:latin typeface="Bookman Old Style" panose="02050604050505020204" pitchFamily="18" charset="0"/>
              </a:rPr>
              <a:t>вести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детей</a:t>
            </a:r>
            <a:r>
              <a:rPr lang="en-US" sz="4400" dirty="0">
                <a:latin typeface="Bookman Old Style" panose="02050604050505020204" pitchFamily="18" charset="0"/>
              </a:rPr>
              <a:t> в </a:t>
            </a:r>
            <a:r>
              <a:rPr lang="en-US" sz="4400" dirty="0" err="1">
                <a:latin typeface="Bookman Old Style" panose="02050604050505020204" pitchFamily="18" charset="0"/>
              </a:rPr>
              <a:t>сознательное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обладание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сокровищами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>
                <a:latin typeface="Bookman Old Style" panose="02050604050505020204" pitchFamily="18" charset="0"/>
              </a:rPr>
              <a:t>родного</a:t>
            </a:r>
            <a:r>
              <a:rPr lang="en-US" sz="4400" dirty="0">
                <a:latin typeface="Bookman Old Style" panose="02050604050505020204" pitchFamily="18" charset="0"/>
              </a:rPr>
              <a:t> </a:t>
            </a:r>
            <a:r>
              <a:rPr lang="en-US" sz="4400" dirty="0" err="1" smtClean="0">
                <a:latin typeface="Bookman Old Style" panose="02050604050505020204" pitchFamily="18" charset="0"/>
              </a:rPr>
              <a:t>языка</a:t>
            </a:r>
            <a:r>
              <a:rPr lang="ru-RU" sz="4400" dirty="0" smtClean="0">
                <a:latin typeface="Bookman Old Style" panose="02050604050505020204" pitchFamily="18" charset="0"/>
              </a:rPr>
              <a:t>.</a:t>
            </a:r>
            <a:endParaRPr lang="ru-RU" sz="4400" dirty="0">
              <a:latin typeface="Bookman Old Style" panose="02050604050505020204" pitchFamily="18" charset="0"/>
            </a:endParaRPr>
          </a:p>
        </p:txBody>
      </p:sp>
      <p:grpSp>
        <p:nvGrpSpPr>
          <p:cNvPr id="24" name="Group 3"/>
          <p:cNvGrpSpPr>
            <a:grpSpLocks noChangeAspect="1"/>
          </p:cNvGrpSpPr>
          <p:nvPr/>
        </p:nvGrpSpPr>
        <p:grpSpPr>
          <a:xfrm>
            <a:off x="4275709" y="6990345"/>
            <a:ext cx="592373" cy="592373"/>
            <a:chOff x="0" y="0"/>
            <a:chExt cx="12700000" cy="12700000"/>
          </a:xfrm>
        </p:grpSpPr>
        <p:sp>
          <p:nvSpPr>
            <p:cNvPr id="25" name="Freeform 4"/>
            <p:cNvSpPr/>
            <p:nvPr/>
          </p:nvSpPr>
          <p:spPr>
            <a:xfrm>
              <a:off x="-11430" y="857250"/>
              <a:ext cx="13009880" cy="11644630"/>
            </a:xfrm>
            <a:custGeom>
              <a:avLst/>
              <a:gdLst/>
              <a:ahLst/>
              <a:cxnLst/>
              <a:rect l="l" t="t" r="r" b="b"/>
              <a:pathLst>
                <a:path w="13009880" h="11644630">
                  <a:moveTo>
                    <a:pt x="10152380" y="938530"/>
                  </a:moveTo>
                  <a:cubicBezTo>
                    <a:pt x="8962390" y="189230"/>
                    <a:pt x="8643620" y="154940"/>
                    <a:pt x="7245350" y="0"/>
                  </a:cubicBezTo>
                  <a:cubicBezTo>
                    <a:pt x="4039870" y="38100"/>
                    <a:pt x="1441450" y="1889760"/>
                    <a:pt x="435610" y="4933950"/>
                  </a:cubicBezTo>
                  <a:cubicBezTo>
                    <a:pt x="91440" y="5975350"/>
                    <a:pt x="0" y="7139940"/>
                    <a:pt x="403860" y="8159750"/>
                  </a:cubicBezTo>
                  <a:cubicBezTo>
                    <a:pt x="934720" y="9499600"/>
                    <a:pt x="2254250" y="10407650"/>
                    <a:pt x="3648710" y="10773410"/>
                  </a:cubicBezTo>
                  <a:cubicBezTo>
                    <a:pt x="5043170" y="11140440"/>
                    <a:pt x="6578600" y="11644630"/>
                    <a:pt x="8008619" y="11470640"/>
                  </a:cubicBezTo>
                  <a:cubicBezTo>
                    <a:pt x="9123679" y="11334750"/>
                    <a:pt x="10237469" y="10519410"/>
                    <a:pt x="11071860" y="9767570"/>
                  </a:cubicBezTo>
                  <a:cubicBezTo>
                    <a:pt x="11625579" y="9268460"/>
                    <a:pt x="11971019" y="8576310"/>
                    <a:pt x="12202160" y="7867650"/>
                  </a:cubicBezTo>
                  <a:cubicBezTo>
                    <a:pt x="13009880" y="5401310"/>
                    <a:pt x="12348210" y="2322830"/>
                    <a:pt x="10152380" y="938530"/>
                  </a:cubicBezTo>
                  <a:close/>
                </a:path>
              </a:pathLst>
            </a:custGeom>
            <a:solidFill>
              <a:srgbClr val="FC8586"/>
            </a:solidFill>
            <a:ln w="12700">
              <a:solidFill>
                <a:srgbClr val="000000"/>
              </a:solidFill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D7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528472">
            <a:off x="-4455162" y="-4903094"/>
            <a:ext cx="8910325" cy="907138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4443272">
            <a:off x="15009459" y="5580771"/>
            <a:ext cx="8910325" cy="9071381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006114" y="284988"/>
            <a:ext cx="12146549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2F1A0A"/>
                </a:solidFill>
                <a:latin typeface="Bookman Old Style" panose="02050604050505020204" pitchFamily="18" charset="0"/>
              </a:rPr>
              <a:t>Какие должны быть упражнения?</a:t>
            </a:r>
            <a:endParaRPr lang="en-US" sz="6600" b="1" dirty="0">
              <a:solidFill>
                <a:srgbClr val="2F1A0A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6" name="Picture 5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1"/>
              </a:ext>
            </a:extLst>
          </a:blip>
          <a:srcRect/>
          <a:stretch>
            <a:fillRect/>
          </a:stretch>
        </p:blipFill>
        <p:spPr>
          <a:xfrm>
            <a:off x="15163800" y="211686"/>
            <a:ext cx="2915387" cy="2841177"/>
          </a:xfrm>
          <a:prstGeom prst="rect">
            <a:avLst/>
          </a:prstGeom>
        </p:spPr>
      </p:pic>
      <p:sp>
        <p:nvSpPr>
          <p:cNvPr id="17" name="Freeform 28"/>
          <p:cNvSpPr/>
          <p:nvPr/>
        </p:nvSpPr>
        <p:spPr>
          <a:xfrm>
            <a:off x="518722" y="3304760"/>
            <a:ext cx="1944281" cy="1789301"/>
          </a:xfrm>
          <a:custGeom>
            <a:avLst/>
            <a:gdLst/>
            <a:ahLst/>
            <a:cxnLst/>
            <a:rect l="l" t="t" r="r" b="b"/>
            <a:pathLst>
              <a:path w="13009880" h="11644630">
                <a:moveTo>
                  <a:pt x="10152380" y="938530"/>
                </a:moveTo>
                <a:cubicBezTo>
                  <a:pt x="8962390" y="189230"/>
                  <a:pt x="8643620" y="154940"/>
                  <a:pt x="7245350" y="0"/>
                </a:cubicBezTo>
                <a:cubicBezTo>
                  <a:pt x="4039870" y="38100"/>
                  <a:pt x="1441450" y="1889760"/>
                  <a:pt x="435610" y="4933950"/>
                </a:cubicBezTo>
                <a:cubicBezTo>
                  <a:pt x="91440" y="5975350"/>
                  <a:pt x="0" y="7139940"/>
                  <a:pt x="403860" y="8159750"/>
                </a:cubicBezTo>
                <a:cubicBezTo>
                  <a:pt x="934720" y="9499600"/>
                  <a:pt x="2254250" y="10407650"/>
                  <a:pt x="3648710" y="10773410"/>
                </a:cubicBezTo>
                <a:cubicBezTo>
                  <a:pt x="5043170" y="11140440"/>
                  <a:pt x="6578600" y="11644630"/>
                  <a:pt x="8008619" y="11470640"/>
                </a:cubicBezTo>
                <a:cubicBezTo>
                  <a:pt x="9123679" y="11334750"/>
                  <a:pt x="10237469" y="10519410"/>
                  <a:pt x="11071860" y="9767570"/>
                </a:cubicBezTo>
                <a:cubicBezTo>
                  <a:pt x="11625579" y="9268460"/>
                  <a:pt x="11971019" y="8576310"/>
                  <a:pt x="12202160" y="7867650"/>
                </a:cubicBezTo>
                <a:cubicBezTo>
                  <a:pt x="13009880" y="5401310"/>
                  <a:pt x="12348210" y="2322830"/>
                  <a:pt x="10152380" y="938530"/>
                </a:cubicBezTo>
                <a:close/>
              </a:path>
            </a:pathLst>
          </a:custGeom>
          <a:solidFill>
            <a:srgbClr val="FC8586"/>
          </a:solidFill>
          <a:ln w="12700">
            <a:solidFill>
              <a:srgbClr val="000000"/>
            </a:solidFill>
          </a:ln>
        </p:spPr>
      </p:sp>
      <p:sp>
        <p:nvSpPr>
          <p:cNvPr id="18" name="TextBox 9"/>
          <p:cNvSpPr txBox="1"/>
          <p:nvPr/>
        </p:nvSpPr>
        <p:spPr>
          <a:xfrm>
            <a:off x="919362" y="3782629"/>
            <a:ext cx="1143000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6000" b="1" dirty="0" smtClean="0">
                <a:solidFill>
                  <a:srgbClr val="FFFFFF"/>
                </a:solidFill>
                <a:latin typeface="Bookman Old Style" panose="02050604050505020204" pitchFamily="18" charset="0"/>
              </a:rPr>
              <a:t>1</a:t>
            </a:r>
            <a:endParaRPr lang="en-US" sz="6000" b="1" dirty="0">
              <a:solidFill>
                <a:srgbClr val="FFFF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2656611" y="3485979"/>
            <a:ext cx="7609138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ru-RU" sz="60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Самостоятельные</a:t>
            </a:r>
            <a:endParaRPr lang="en-US" sz="6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Freeform 28"/>
          <p:cNvSpPr/>
          <p:nvPr/>
        </p:nvSpPr>
        <p:spPr>
          <a:xfrm>
            <a:off x="512317" y="6226645"/>
            <a:ext cx="1944281" cy="1789301"/>
          </a:xfrm>
          <a:custGeom>
            <a:avLst/>
            <a:gdLst/>
            <a:ahLst/>
            <a:cxnLst/>
            <a:rect l="l" t="t" r="r" b="b"/>
            <a:pathLst>
              <a:path w="13009880" h="11644630">
                <a:moveTo>
                  <a:pt x="10152380" y="938530"/>
                </a:moveTo>
                <a:cubicBezTo>
                  <a:pt x="8962390" y="189230"/>
                  <a:pt x="8643620" y="154940"/>
                  <a:pt x="7245350" y="0"/>
                </a:cubicBezTo>
                <a:cubicBezTo>
                  <a:pt x="4039870" y="38100"/>
                  <a:pt x="1441450" y="1889760"/>
                  <a:pt x="435610" y="4933950"/>
                </a:cubicBezTo>
                <a:cubicBezTo>
                  <a:pt x="91440" y="5975350"/>
                  <a:pt x="0" y="7139940"/>
                  <a:pt x="403860" y="8159750"/>
                </a:cubicBezTo>
                <a:cubicBezTo>
                  <a:pt x="934720" y="9499600"/>
                  <a:pt x="2254250" y="10407650"/>
                  <a:pt x="3648710" y="10773410"/>
                </a:cubicBezTo>
                <a:cubicBezTo>
                  <a:pt x="5043170" y="11140440"/>
                  <a:pt x="6578600" y="11644630"/>
                  <a:pt x="8008619" y="11470640"/>
                </a:cubicBezTo>
                <a:cubicBezTo>
                  <a:pt x="9123679" y="11334750"/>
                  <a:pt x="10237469" y="10519410"/>
                  <a:pt x="11071860" y="9767570"/>
                </a:cubicBezTo>
                <a:cubicBezTo>
                  <a:pt x="11625579" y="9268460"/>
                  <a:pt x="11971019" y="8576310"/>
                  <a:pt x="12202160" y="7867650"/>
                </a:cubicBezTo>
                <a:cubicBezTo>
                  <a:pt x="13009880" y="5401310"/>
                  <a:pt x="12348210" y="2322830"/>
                  <a:pt x="10152380" y="938530"/>
                </a:cubicBezTo>
                <a:close/>
              </a:path>
            </a:pathLst>
          </a:custGeom>
          <a:solidFill>
            <a:srgbClr val="FC8586"/>
          </a:solidFill>
          <a:ln w="12700">
            <a:solidFill>
              <a:srgbClr val="000000"/>
            </a:solidFill>
          </a:ln>
        </p:spPr>
      </p:sp>
      <p:sp>
        <p:nvSpPr>
          <p:cNvPr id="21" name="TextBox 9"/>
          <p:cNvSpPr txBox="1"/>
          <p:nvPr/>
        </p:nvSpPr>
        <p:spPr>
          <a:xfrm>
            <a:off x="912957" y="6702512"/>
            <a:ext cx="1143000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solidFill>
                  <a:srgbClr val="FFFFFF"/>
                </a:solidFill>
                <a:latin typeface="Bookman Old Style" panose="02050604050505020204" pitchFamily="18" charset="0"/>
              </a:rPr>
              <a:t>2</a:t>
            </a:r>
            <a:endParaRPr lang="en-US" sz="6000" b="1" dirty="0">
              <a:solidFill>
                <a:srgbClr val="FFFF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2568369" y="6357101"/>
            <a:ext cx="7609138" cy="12282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ru-RU" sz="60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Систематические</a:t>
            </a:r>
            <a:endParaRPr lang="en-US" sz="6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3" name="Freeform 28"/>
          <p:cNvSpPr/>
          <p:nvPr/>
        </p:nvSpPr>
        <p:spPr>
          <a:xfrm>
            <a:off x="10865895" y="3357437"/>
            <a:ext cx="1944281" cy="1789301"/>
          </a:xfrm>
          <a:custGeom>
            <a:avLst/>
            <a:gdLst/>
            <a:ahLst/>
            <a:cxnLst/>
            <a:rect l="l" t="t" r="r" b="b"/>
            <a:pathLst>
              <a:path w="13009880" h="11644630">
                <a:moveTo>
                  <a:pt x="10152380" y="938530"/>
                </a:moveTo>
                <a:cubicBezTo>
                  <a:pt x="8962390" y="189230"/>
                  <a:pt x="8643620" y="154940"/>
                  <a:pt x="7245350" y="0"/>
                </a:cubicBezTo>
                <a:cubicBezTo>
                  <a:pt x="4039870" y="38100"/>
                  <a:pt x="1441450" y="1889760"/>
                  <a:pt x="435610" y="4933950"/>
                </a:cubicBezTo>
                <a:cubicBezTo>
                  <a:pt x="91440" y="5975350"/>
                  <a:pt x="0" y="7139940"/>
                  <a:pt x="403860" y="8159750"/>
                </a:cubicBezTo>
                <a:cubicBezTo>
                  <a:pt x="934720" y="9499600"/>
                  <a:pt x="2254250" y="10407650"/>
                  <a:pt x="3648710" y="10773410"/>
                </a:cubicBezTo>
                <a:cubicBezTo>
                  <a:pt x="5043170" y="11140440"/>
                  <a:pt x="6578600" y="11644630"/>
                  <a:pt x="8008619" y="11470640"/>
                </a:cubicBezTo>
                <a:cubicBezTo>
                  <a:pt x="9123679" y="11334750"/>
                  <a:pt x="10237469" y="10519410"/>
                  <a:pt x="11071860" y="9767570"/>
                </a:cubicBezTo>
                <a:cubicBezTo>
                  <a:pt x="11625579" y="9268460"/>
                  <a:pt x="11971019" y="8576310"/>
                  <a:pt x="12202160" y="7867650"/>
                </a:cubicBezTo>
                <a:cubicBezTo>
                  <a:pt x="13009880" y="5401310"/>
                  <a:pt x="12348210" y="2322830"/>
                  <a:pt x="10152380" y="938530"/>
                </a:cubicBezTo>
                <a:close/>
              </a:path>
            </a:pathLst>
          </a:custGeom>
          <a:solidFill>
            <a:srgbClr val="FC8586"/>
          </a:solidFill>
          <a:ln w="12700">
            <a:solidFill>
              <a:srgbClr val="000000"/>
            </a:solidFill>
          </a:ln>
        </p:spPr>
      </p:sp>
      <p:sp>
        <p:nvSpPr>
          <p:cNvPr id="24" name="TextBox 4"/>
          <p:cNvSpPr txBox="1"/>
          <p:nvPr/>
        </p:nvSpPr>
        <p:spPr>
          <a:xfrm>
            <a:off x="12967584" y="3334742"/>
            <a:ext cx="4916821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ru-RU" sz="60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Логические</a:t>
            </a:r>
            <a:endParaRPr lang="en-US" sz="6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11289915" y="3835306"/>
            <a:ext cx="1143000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solidFill>
                  <a:srgbClr val="FFFFFF"/>
                </a:solidFill>
                <a:latin typeface="Bookman Old Style" panose="02050604050505020204" pitchFamily="18" charset="0"/>
              </a:rPr>
              <a:t>3</a:t>
            </a:r>
            <a:endParaRPr lang="en-US" sz="6000" b="1" dirty="0">
              <a:solidFill>
                <a:srgbClr val="FFFF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6" name="Freeform 28"/>
          <p:cNvSpPr/>
          <p:nvPr/>
        </p:nvSpPr>
        <p:spPr>
          <a:xfrm>
            <a:off x="10762346" y="6226645"/>
            <a:ext cx="1944281" cy="1789301"/>
          </a:xfrm>
          <a:custGeom>
            <a:avLst/>
            <a:gdLst/>
            <a:ahLst/>
            <a:cxnLst/>
            <a:rect l="l" t="t" r="r" b="b"/>
            <a:pathLst>
              <a:path w="13009880" h="11644630">
                <a:moveTo>
                  <a:pt x="10152380" y="938530"/>
                </a:moveTo>
                <a:cubicBezTo>
                  <a:pt x="8962390" y="189230"/>
                  <a:pt x="8643620" y="154940"/>
                  <a:pt x="7245350" y="0"/>
                </a:cubicBezTo>
                <a:cubicBezTo>
                  <a:pt x="4039870" y="38100"/>
                  <a:pt x="1441450" y="1889760"/>
                  <a:pt x="435610" y="4933950"/>
                </a:cubicBezTo>
                <a:cubicBezTo>
                  <a:pt x="91440" y="5975350"/>
                  <a:pt x="0" y="7139940"/>
                  <a:pt x="403860" y="8159750"/>
                </a:cubicBezTo>
                <a:cubicBezTo>
                  <a:pt x="934720" y="9499600"/>
                  <a:pt x="2254250" y="10407650"/>
                  <a:pt x="3648710" y="10773410"/>
                </a:cubicBezTo>
                <a:cubicBezTo>
                  <a:pt x="5043170" y="11140440"/>
                  <a:pt x="6578600" y="11644630"/>
                  <a:pt x="8008619" y="11470640"/>
                </a:cubicBezTo>
                <a:cubicBezTo>
                  <a:pt x="9123679" y="11334750"/>
                  <a:pt x="10237469" y="10519410"/>
                  <a:pt x="11071860" y="9767570"/>
                </a:cubicBezTo>
                <a:cubicBezTo>
                  <a:pt x="11625579" y="9268460"/>
                  <a:pt x="11971019" y="8576310"/>
                  <a:pt x="12202160" y="7867650"/>
                </a:cubicBezTo>
                <a:cubicBezTo>
                  <a:pt x="13009880" y="5401310"/>
                  <a:pt x="12348210" y="2322830"/>
                  <a:pt x="10152380" y="938530"/>
                </a:cubicBezTo>
                <a:close/>
              </a:path>
            </a:pathLst>
          </a:custGeom>
          <a:solidFill>
            <a:srgbClr val="FC8586"/>
          </a:solidFill>
          <a:ln w="12700">
            <a:solidFill>
              <a:srgbClr val="000000"/>
            </a:solidFill>
          </a:ln>
        </p:spPr>
      </p:sp>
      <p:sp>
        <p:nvSpPr>
          <p:cNvPr id="27" name="TextBox 9"/>
          <p:cNvSpPr txBox="1"/>
          <p:nvPr/>
        </p:nvSpPr>
        <p:spPr>
          <a:xfrm>
            <a:off x="11158077" y="6763414"/>
            <a:ext cx="1143000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solidFill>
                  <a:srgbClr val="FFFFFF"/>
                </a:solidFill>
                <a:latin typeface="Bookman Old Style" panose="02050604050505020204" pitchFamily="18" charset="0"/>
              </a:rPr>
              <a:t>4</a:t>
            </a:r>
            <a:endParaRPr lang="en-US" sz="6000" b="1" dirty="0">
              <a:solidFill>
                <a:srgbClr val="FFFF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12860940" y="6283666"/>
            <a:ext cx="4916821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Изустные и письменные</a:t>
            </a:r>
            <a:endParaRPr lang="en-US" sz="6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112</Words>
  <Application>Microsoft Office PowerPoint</Application>
  <PresentationFormat>Произвольный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Bookman Old Style</vt:lpstr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Green, Peach and Pink Academia Newsletter Presentation</dc:title>
  <dc:creator>люба yalta</dc:creator>
  <cp:lastModifiedBy>Учетная запись Майкрософт</cp:lastModifiedBy>
  <cp:revision>41</cp:revision>
  <dcterms:created xsi:type="dcterms:W3CDTF">2006-08-16T00:00:00Z</dcterms:created>
  <dcterms:modified xsi:type="dcterms:W3CDTF">2023-06-12T16:20:56Z</dcterms:modified>
  <dc:identifier>DAFW6zB6Mqw</dc:identifier>
</cp:coreProperties>
</file>