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86" r:id="rId4"/>
    <p:sldId id="291" r:id="rId5"/>
    <p:sldId id="257" r:id="rId6"/>
    <p:sldId id="258" r:id="rId7"/>
    <p:sldId id="287" r:id="rId8"/>
    <p:sldId id="273" r:id="rId9"/>
    <p:sldId id="279" r:id="rId10"/>
    <p:sldId id="280" r:id="rId11"/>
    <p:sldId id="281" r:id="rId12"/>
    <p:sldId id="282" r:id="rId13"/>
    <p:sldId id="275" r:id="rId14"/>
    <p:sldId id="278" r:id="rId15"/>
    <p:sldId id="259" r:id="rId16"/>
    <p:sldId id="285" r:id="rId17"/>
    <p:sldId id="29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56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398" y="-102"/>
      </p:cViewPr>
      <p:guideLst>
        <p:guide orient="horz" pos="212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/>
          </p:cNvPicPr>
          <p:nvPr/>
        </p:nvPicPr>
        <p:blipFill>
          <a:blip r:embed="rId2"/>
          <a:srcRect b="3795"/>
          <a:stretch>
            <a:fillRect/>
          </a:stretch>
        </p:blipFill>
        <p:spPr>
          <a:xfrm>
            <a:off x="0" y="260350"/>
            <a:ext cx="9144000" cy="6597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68313" y="620713"/>
            <a:ext cx="8207375" cy="10826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zh-CN" noProof="0" smtClean="0"/>
              <a:t>Click to edit Master title style</a:t>
            </a:r>
            <a:endParaRPr lang="en-US" altLang="zh-CN" noProof="0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69900" y="1843088"/>
            <a:ext cx="8212138" cy="981075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  <a:endParaRPr lang="en-US" altLang="zh-CN" noProof="0" smtClean="0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A3762CB6-2391-4C19-8ACE-A2D28911163E}" type="datetimeFigureOut">
              <a:rPr lang="ru-RU" smtClean="0"/>
            </a:fld>
            <a:endParaRPr lang="ru-RU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52C36160-E612-47A6-A798-4B7659C92558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A3762CB6-2391-4C19-8ACE-A2D28911163E}" type="datetimeFigureOut">
              <a:rPr lang="ru-RU" smtClean="0"/>
            </a:fld>
            <a:endParaRPr lang="ru-RU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2C36160-E612-47A6-A798-4B7659C92558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5937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5937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A3762CB6-2391-4C19-8ACE-A2D28911163E}" type="datetimeFigureOut">
              <a:rPr lang="ru-RU" smtClean="0"/>
            </a:fld>
            <a:endParaRPr lang="ru-RU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2C36160-E612-47A6-A798-4B7659C92558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A3762CB6-2391-4C19-8ACE-A2D28911163E}" type="datetimeFigureOut">
              <a:rPr lang="ru-RU" smtClean="0"/>
            </a:fld>
            <a:endParaRPr lang="ru-RU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2C36160-E612-47A6-A798-4B7659C92558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A3762CB6-2391-4C19-8ACE-A2D28911163E}" type="datetimeFigureOut">
              <a:rPr lang="ru-RU" smtClean="0"/>
            </a:fld>
            <a:endParaRPr lang="ru-RU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2C36160-E612-47A6-A798-4B7659C92558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74750"/>
            <a:ext cx="40386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74750"/>
            <a:ext cx="40386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A3762CB6-2391-4C19-8ACE-A2D28911163E}" type="datetimeFigureOut">
              <a:rPr lang="ru-RU" smtClean="0"/>
            </a:fld>
            <a:endParaRPr lang="ru-RU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2C36160-E612-47A6-A798-4B7659C92558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A3762CB6-2391-4C19-8ACE-A2D28911163E}" type="datetimeFigureOut">
              <a:rPr lang="ru-RU" smtClean="0"/>
            </a:fld>
            <a:endParaRPr lang="ru-RU"/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2C36160-E612-47A6-A798-4B7659C92558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A3762CB6-2391-4C19-8ACE-A2D28911163E}" type="datetimeFigureOut">
              <a:rPr lang="ru-RU" smtClean="0"/>
            </a:fld>
            <a:endParaRPr lang="ru-RU"/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2C36160-E612-47A6-A798-4B7659C92558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A3762CB6-2391-4C19-8ACE-A2D28911163E}" type="datetimeFigureOut">
              <a:rPr lang="ru-RU" smtClean="0"/>
            </a:fld>
            <a:endParaRPr lang="ru-RU"/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2C36160-E612-47A6-A798-4B7659C92558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A3762CB6-2391-4C19-8ACE-A2D28911163E}" type="datetimeFigureOut">
              <a:rPr lang="ru-RU" smtClean="0"/>
            </a:fld>
            <a:endParaRPr lang="ru-RU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2C36160-E612-47A6-A798-4B7659C92558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A3762CB6-2391-4C19-8ACE-A2D28911163E}" type="datetimeFigureOut">
              <a:rPr lang="ru-RU" smtClean="0"/>
            </a:fld>
            <a:endParaRPr lang="ru-RU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2C36160-E612-47A6-A798-4B7659C92558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457200" y="190500"/>
            <a:ext cx="8229600" cy="5826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457200" y="1174750"/>
            <a:ext cx="82296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fld id="{A3762CB6-2391-4C19-8ACE-A2D28911163E}" type="datetimeFigureOut">
              <a:rPr lang="ru-RU" smtClean="0"/>
            </a:fld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52C36160-E612-47A6-A798-4B7659C92558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8.jpeg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jpeg"/><Relationship Id="rId1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20.jpeg"/><Relationship Id="rId7" Type="http://schemas.openxmlformats.org/officeDocument/2006/relationships/image" Target="../media/image19.png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8630" y="771525"/>
            <a:ext cx="8207375" cy="17106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Презентация к уроку </a:t>
            </a:r>
            <a:r>
              <a:rPr lang="ru-RU" altLang="en-US" dirty="0" smtClean="0"/>
              <a:t>английского языка </a:t>
            </a:r>
            <a:br>
              <a:rPr lang="ru-RU" altLang="en-US" dirty="0" smtClean="0"/>
            </a:br>
            <a:r>
              <a:rPr lang="ru-RU" altLang="en-US" dirty="0" smtClean="0"/>
              <a:t>в </a:t>
            </a:r>
            <a:r>
              <a:rPr lang="en-US" altLang="ru-RU" dirty="0" smtClean="0"/>
              <a:t>7 </a:t>
            </a:r>
            <a:r>
              <a:rPr lang="ru-RU" dirty="0" smtClean="0"/>
              <a:t>классе </a:t>
            </a:r>
            <a:r>
              <a:rPr lang="ru-RU" dirty="0" smtClean="0"/>
              <a:t>по теме «</a:t>
            </a:r>
            <a:r>
              <a:rPr lang="en-US" dirty="0" smtClean="0"/>
              <a:t>The Food Chain</a:t>
            </a:r>
            <a:r>
              <a:rPr lang="ru-RU" dirty="0" smtClean="0"/>
              <a:t>»</a:t>
            </a:r>
            <a:r>
              <a:rPr lang="en-US" dirty="0" smtClean="0"/>
              <a:t> </a:t>
            </a:r>
            <a:r>
              <a:rPr lang="en-US" altLang="ru-RU" dirty="0" smtClean="0"/>
              <a:t> </a:t>
            </a:r>
            <a:r>
              <a:rPr lang="ru-RU" dirty="0" smtClean="0"/>
              <a:t> УМК </a:t>
            </a:r>
            <a:r>
              <a:rPr lang="en-US" dirty="0" smtClean="0"/>
              <a:t>Spotlight 7. Module 8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63745" y="4406900"/>
            <a:ext cx="4143375" cy="1438275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5003800" y="4406900"/>
            <a:ext cx="38163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altLang="en-US"/>
              <a:t>Разработчик:  </a:t>
            </a:r>
            <a:endParaRPr lang="ru-RU" altLang="en-US"/>
          </a:p>
          <a:p>
            <a:r>
              <a:rPr lang="ru-RU" altLang="en-US"/>
              <a:t>Баязитова Мария Георгиевна,</a:t>
            </a:r>
            <a:endParaRPr lang="ru-RU" altLang="en-US"/>
          </a:p>
          <a:p>
            <a:r>
              <a:rPr lang="ru-RU" altLang="en-US"/>
              <a:t>Учитель английского языка</a:t>
            </a:r>
            <a:endParaRPr lang="ru-RU" altLang="en-US"/>
          </a:p>
          <a:p>
            <a:r>
              <a:rPr lang="ru-RU" altLang="en-US"/>
              <a:t>МОУ СОШ №25 г. Подольск</a:t>
            </a:r>
            <a:endParaRPr lang="ru-RU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35896" y="332656"/>
            <a:ext cx="5112568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400" dirty="0" smtClean="0"/>
              <a:t>Give something.</a:t>
            </a:r>
            <a:endParaRPr lang="en-US" sz="4400" dirty="0" smtClean="0"/>
          </a:p>
          <a:p>
            <a:pPr algn="just"/>
            <a:endParaRPr lang="en-US" sz="4400" dirty="0" smtClean="0"/>
          </a:p>
          <a:p>
            <a:pPr algn="just"/>
            <a:r>
              <a:rPr lang="en-US" sz="4400" dirty="0" smtClean="0"/>
              <a:t>To continue to live after dangerous situation.</a:t>
            </a:r>
            <a:endParaRPr lang="en-US" sz="4400" dirty="0" smtClean="0"/>
          </a:p>
          <a:p>
            <a:pPr algn="just"/>
            <a:endParaRPr lang="en-US" sz="4400" dirty="0"/>
          </a:p>
          <a:p>
            <a:pPr algn="just"/>
            <a:r>
              <a:rPr lang="en-US" sz="4400" dirty="0" smtClean="0"/>
              <a:t>Very small organisms.</a:t>
            </a:r>
            <a:endParaRPr lang="en-US" sz="4400" dirty="0" smtClean="0"/>
          </a:p>
          <a:p>
            <a:pPr algn="just"/>
            <a:endParaRPr lang="en-US" sz="4400" dirty="0"/>
          </a:p>
          <a:p>
            <a:pPr algn="just"/>
            <a:endParaRPr lang="en-US" sz="44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395605" y="332740"/>
            <a:ext cx="31121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u="sng" dirty="0" smtClean="0"/>
              <a:t>To provide</a:t>
            </a:r>
            <a:endParaRPr lang="ru-RU" sz="4400" b="1" u="sng" dirty="0"/>
          </a:p>
        </p:txBody>
      </p:sp>
      <p:sp>
        <p:nvSpPr>
          <p:cNvPr id="7" name="TextBox 6"/>
          <p:cNvSpPr txBox="1"/>
          <p:nvPr/>
        </p:nvSpPr>
        <p:spPr>
          <a:xfrm>
            <a:off x="395605" y="1628775"/>
            <a:ext cx="31711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u="sng" dirty="0" smtClean="0"/>
              <a:t>To survive</a:t>
            </a:r>
            <a:endParaRPr lang="ru-RU" sz="4400" b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396240" y="4302125"/>
            <a:ext cx="29337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u="sng" dirty="0" smtClean="0"/>
              <a:t>Bacteria</a:t>
            </a:r>
            <a:endParaRPr lang="ru-RU" sz="4400" b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21430" y="332740"/>
            <a:ext cx="4850130" cy="624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000" dirty="0" smtClean="0"/>
              <a:t>Plants that have no leaves and flowers.</a:t>
            </a:r>
            <a:endParaRPr lang="en-US" sz="4000" dirty="0" smtClean="0"/>
          </a:p>
          <a:p>
            <a:pPr algn="just"/>
            <a:endParaRPr lang="en-US" sz="4000" dirty="0"/>
          </a:p>
          <a:p>
            <a:pPr algn="just"/>
            <a:r>
              <a:rPr lang="en-US" sz="4000" dirty="0" smtClean="0"/>
              <a:t>The dying out of a species.</a:t>
            </a:r>
            <a:endParaRPr lang="en-US" sz="4000" dirty="0" smtClean="0"/>
          </a:p>
          <a:p>
            <a:pPr algn="just"/>
            <a:endParaRPr lang="en-US" sz="4000" dirty="0"/>
          </a:p>
          <a:p>
            <a:pPr algn="just"/>
            <a:r>
              <a:rPr lang="en-US" sz="4000" dirty="0" smtClean="0"/>
              <a:t>Destroy.</a:t>
            </a:r>
            <a:endParaRPr lang="en-US" sz="4000" dirty="0" smtClean="0"/>
          </a:p>
          <a:p>
            <a:pPr algn="just"/>
            <a:endParaRPr lang="en-US" sz="4000" dirty="0"/>
          </a:p>
          <a:p>
            <a:pPr algn="just"/>
            <a:r>
              <a:rPr lang="en-US" sz="4000" dirty="0" smtClean="0"/>
              <a:t>Components and substances</a:t>
            </a:r>
            <a:endParaRPr lang="en-US" sz="40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611505" y="260350"/>
            <a:ext cx="269113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u="sng" dirty="0" smtClean="0"/>
              <a:t>Fungi</a:t>
            </a:r>
            <a:endParaRPr lang="ru-RU" sz="4000" b="1" u="sng" dirty="0"/>
          </a:p>
        </p:txBody>
      </p:sp>
      <p:sp>
        <p:nvSpPr>
          <p:cNvPr id="7" name="TextBox 6"/>
          <p:cNvSpPr txBox="1"/>
          <p:nvPr/>
        </p:nvSpPr>
        <p:spPr>
          <a:xfrm>
            <a:off x="395605" y="2060575"/>
            <a:ext cx="32404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u="sng" dirty="0" smtClean="0"/>
              <a:t>Extinction</a:t>
            </a:r>
            <a:endParaRPr lang="ru-RU" sz="4000" b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395605" y="3959860"/>
            <a:ext cx="34264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u="sng" dirty="0" smtClean="0"/>
              <a:t>Break down</a:t>
            </a:r>
            <a:endParaRPr lang="ru-RU" sz="4000" b="1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539750" y="5229225"/>
            <a:ext cx="33483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u="sng" dirty="0" smtClean="0"/>
              <a:t>Compounds</a:t>
            </a:r>
            <a:endParaRPr lang="ru-RU" sz="4000" b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96752"/>
            <a:ext cx="8229600" cy="3514402"/>
          </a:xfrm>
        </p:spPr>
        <p:txBody>
          <a:bodyPr>
            <a:noAutofit/>
          </a:bodyPr>
          <a:lstStyle/>
          <a:p>
            <a:pPr algn="l"/>
            <a:r>
              <a:rPr lang="en-US" sz="5400" i="1" dirty="0" smtClean="0"/>
              <a:t>Food chain – a series of living things which are linked to each other because each thing feeds on the next one in the series.</a:t>
            </a:r>
            <a:endParaRPr lang="ru-RU" sz="5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3" name="Picture 5" descr="i?id=165301080-06-72&amp;n=21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2971800" y="2590800"/>
            <a:ext cx="1752600" cy="1314450"/>
          </a:xfrm>
          <a:prstGeom prst="rect">
            <a:avLst/>
          </a:prstGeom>
          <a:noFill/>
        </p:spPr>
      </p:pic>
      <p:pic>
        <p:nvPicPr>
          <p:cNvPr id="22535" name="Picture 7" descr="i?id=280737360-29-72&amp;n=2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572000" y="914400"/>
            <a:ext cx="1676400" cy="1316038"/>
          </a:xfrm>
          <a:prstGeom prst="rect">
            <a:avLst/>
          </a:prstGeom>
          <a:noFill/>
        </p:spPr>
      </p:pic>
      <p:pic>
        <p:nvPicPr>
          <p:cNvPr id="22541" name="Picture 13" descr="http://im8-tub-ru.yandex.net/i?id=9077489-68-72&amp;n=21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086600" y="914400"/>
            <a:ext cx="1752600" cy="1314450"/>
          </a:xfrm>
          <a:prstGeom prst="rect">
            <a:avLst/>
          </a:prstGeom>
          <a:noFill/>
        </p:spPr>
      </p:pic>
      <p:pic>
        <p:nvPicPr>
          <p:cNvPr id="22545" name="Picture 17" descr="Red_tailed_Hawk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934200" y="3048000"/>
            <a:ext cx="1905000" cy="1458913"/>
          </a:xfrm>
          <a:prstGeom prst="rect">
            <a:avLst/>
          </a:prstGeom>
          <a:noFill/>
        </p:spPr>
      </p:pic>
      <p:pic>
        <p:nvPicPr>
          <p:cNvPr id="22547" name="Picture 19" descr="http://im0-tub-ru.yandex.net/i?id=131727635-18-72&amp;n=21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724400" y="4495800"/>
            <a:ext cx="1676400" cy="1257300"/>
          </a:xfrm>
          <a:prstGeom prst="rect">
            <a:avLst/>
          </a:prstGeom>
          <a:noFill/>
        </p:spPr>
      </p:pic>
      <p:pic>
        <p:nvPicPr>
          <p:cNvPr id="22550" name="Picture 22" descr="5ca583e5c855876a85ebf23691d4b360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81000" y="990600"/>
            <a:ext cx="1828800" cy="1744663"/>
          </a:xfrm>
          <a:prstGeom prst="rect">
            <a:avLst/>
          </a:prstGeom>
          <a:noFill/>
        </p:spPr>
      </p:pic>
      <p:pic>
        <p:nvPicPr>
          <p:cNvPr id="22552" name="Picture 24" descr="http://im7-tub-ru.yandex.net/i?id=151089519-22-72&amp;n=21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304800" y="3657600"/>
            <a:ext cx="1981200" cy="1428750"/>
          </a:xfrm>
          <a:prstGeom prst="rect">
            <a:avLst/>
          </a:prstGeom>
          <a:noFill/>
        </p:spPr>
      </p:pic>
      <p:sp>
        <p:nvSpPr>
          <p:cNvPr id="22557" name="Line 29"/>
          <p:cNvSpPr>
            <a:spLocks noChangeShapeType="1"/>
          </p:cNvSpPr>
          <p:nvPr/>
        </p:nvSpPr>
        <p:spPr bwMode="auto">
          <a:xfrm>
            <a:off x="2286000" y="1828800"/>
            <a:ext cx="533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558" name="Line 30"/>
          <p:cNvSpPr>
            <a:spLocks noChangeShapeType="1"/>
          </p:cNvSpPr>
          <p:nvPr/>
        </p:nvSpPr>
        <p:spPr bwMode="auto">
          <a:xfrm flipV="1">
            <a:off x="2362200" y="4038600"/>
            <a:ext cx="5334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559" name="Line 31"/>
          <p:cNvSpPr>
            <a:spLocks noChangeShapeType="1"/>
          </p:cNvSpPr>
          <p:nvPr/>
        </p:nvSpPr>
        <p:spPr bwMode="auto">
          <a:xfrm flipH="1" flipV="1">
            <a:off x="3505200" y="4114800"/>
            <a:ext cx="106680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561" name="Line 33"/>
          <p:cNvSpPr>
            <a:spLocks noChangeShapeType="1"/>
          </p:cNvSpPr>
          <p:nvPr/>
        </p:nvSpPr>
        <p:spPr bwMode="auto">
          <a:xfrm>
            <a:off x="6324600" y="1524000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563" name="Line 35"/>
          <p:cNvSpPr>
            <a:spLocks noChangeShapeType="1"/>
          </p:cNvSpPr>
          <p:nvPr/>
        </p:nvSpPr>
        <p:spPr bwMode="auto">
          <a:xfrm>
            <a:off x="8077200" y="23622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564" name="Line 36"/>
          <p:cNvSpPr>
            <a:spLocks noChangeShapeType="1"/>
          </p:cNvSpPr>
          <p:nvPr/>
        </p:nvSpPr>
        <p:spPr bwMode="auto">
          <a:xfrm flipH="1">
            <a:off x="6553200" y="4724400"/>
            <a:ext cx="12192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565" name="Text Box 37"/>
          <p:cNvSpPr txBox="1">
            <a:spLocks noChangeArrowheads="1"/>
          </p:cNvSpPr>
          <p:nvPr/>
        </p:nvSpPr>
        <p:spPr bwMode="auto">
          <a:xfrm>
            <a:off x="609600" y="609600"/>
            <a:ext cx="12192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dirty="0">
                <a:solidFill>
                  <a:srgbClr val="000000"/>
                </a:solidFill>
              </a:rPr>
              <a:t>SUN</a:t>
            </a:r>
            <a:endParaRPr lang="ru-RU" sz="2400" dirty="0">
              <a:solidFill>
                <a:srgbClr val="000000"/>
              </a:solidFill>
            </a:endParaRPr>
          </a:p>
        </p:txBody>
      </p:sp>
      <p:sp>
        <p:nvSpPr>
          <p:cNvPr id="22566" name="Text Box 38"/>
          <p:cNvSpPr txBox="1">
            <a:spLocks noChangeArrowheads="1"/>
          </p:cNvSpPr>
          <p:nvPr/>
        </p:nvSpPr>
        <p:spPr bwMode="auto">
          <a:xfrm>
            <a:off x="685800" y="5257800"/>
            <a:ext cx="12954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dirty="0">
                <a:solidFill>
                  <a:srgbClr val="000000"/>
                </a:solidFill>
              </a:rPr>
              <a:t>WATER</a:t>
            </a:r>
            <a:endParaRPr lang="ru-RU" sz="2400" dirty="0">
              <a:solidFill>
                <a:srgbClr val="000000"/>
              </a:solidFill>
            </a:endParaRPr>
          </a:p>
        </p:txBody>
      </p:sp>
      <p:sp>
        <p:nvSpPr>
          <p:cNvPr id="22567" name="Line 39"/>
          <p:cNvSpPr>
            <a:spLocks noChangeShapeType="1"/>
          </p:cNvSpPr>
          <p:nvPr/>
        </p:nvSpPr>
        <p:spPr bwMode="auto">
          <a:xfrm>
            <a:off x="2362200" y="1447800"/>
            <a:ext cx="6096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568" name="Line 40"/>
          <p:cNvSpPr>
            <a:spLocks noChangeShapeType="1"/>
          </p:cNvSpPr>
          <p:nvPr/>
        </p:nvSpPr>
        <p:spPr bwMode="auto">
          <a:xfrm flipV="1">
            <a:off x="2362200" y="3733800"/>
            <a:ext cx="4572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570" name="Line 42"/>
          <p:cNvSpPr>
            <a:spLocks noChangeShapeType="1"/>
          </p:cNvSpPr>
          <p:nvPr/>
        </p:nvSpPr>
        <p:spPr bwMode="auto">
          <a:xfrm>
            <a:off x="2209800" y="2209800"/>
            <a:ext cx="533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571" name="Line 43"/>
          <p:cNvSpPr>
            <a:spLocks noChangeShapeType="1"/>
          </p:cNvSpPr>
          <p:nvPr/>
        </p:nvSpPr>
        <p:spPr bwMode="auto">
          <a:xfrm flipV="1">
            <a:off x="2438400" y="4191000"/>
            <a:ext cx="6096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572" name="Text Box 44"/>
          <p:cNvSpPr txBox="1">
            <a:spLocks noChangeArrowheads="1"/>
          </p:cNvSpPr>
          <p:nvPr/>
        </p:nvSpPr>
        <p:spPr bwMode="auto">
          <a:xfrm>
            <a:off x="3184525" y="476885"/>
            <a:ext cx="350012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dirty="0">
                <a:solidFill>
                  <a:srgbClr val="000000"/>
                </a:solidFill>
              </a:rPr>
              <a:t>Primary</a:t>
            </a:r>
            <a:r>
              <a:rPr lang="en-US" sz="2000" b="1" dirty="0">
                <a:solidFill>
                  <a:srgbClr val="000000"/>
                </a:solidFill>
              </a:rPr>
              <a:t> </a:t>
            </a:r>
            <a:r>
              <a:rPr lang="en-US" sz="2400" b="1" dirty="0">
                <a:solidFill>
                  <a:srgbClr val="000000"/>
                </a:solidFill>
              </a:rPr>
              <a:t>Consumer</a:t>
            </a:r>
            <a:endParaRPr lang="ru-RU" sz="2400" b="1" dirty="0">
              <a:solidFill>
                <a:srgbClr val="000000"/>
              </a:solidFill>
            </a:endParaRPr>
          </a:p>
        </p:txBody>
      </p:sp>
      <p:sp>
        <p:nvSpPr>
          <p:cNvPr id="22576" name="Text Box 48"/>
          <p:cNvSpPr txBox="1">
            <a:spLocks noChangeArrowheads="1"/>
          </p:cNvSpPr>
          <p:nvPr/>
        </p:nvSpPr>
        <p:spPr bwMode="auto">
          <a:xfrm>
            <a:off x="6588224" y="180000"/>
            <a:ext cx="2255168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dirty="0">
                <a:solidFill>
                  <a:srgbClr val="000000"/>
                </a:solidFill>
              </a:rPr>
              <a:t>Secondary Consumer</a:t>
            </a:r>
            <a:endParaRPr lang="ru-RU" sz="2400" b="1" dirty="0">
              <a:solidFill>
                <a:srgbClr val="000000"/>
              </a:solidFill>
            </a:endParaRPr>
          </a:p>
        </p:txBody>
      </p:sp>
      <p:sp>
        <p:nvSpPr>
          <p:cNvPr id="22577" name="Text Box 49"/>
          <p:cNvSpPr txBox="1">
            <a:spLocks noChangeArrowheads="1"/>
          </p:cNvSpPr>
          <p:nvPr/>
        </p:nvSpPr>
        <p:spPr bwMode="auto">
          <a:xfrm>
            <a:off x="5436235" y="2564765"/>
            <a:ext cx="3429635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000000"/>
                </a:solidFill>
              </a:rPr>
              <a:t>Tertiary Consumer</a:t>
            </a:r>
            <a:endParaRPr lang="ru-RU" sz="2400" b="1" dirty="0">
              <a:solidFill>
                <a:srgbClr val="000000"/>
              </a:solidFill>
            </a:endParaRPr>
          </a:p>
        </p:txBody>
      </p:sp>
      <p:sp>
        <p:nvSpPr>
          <p:cNvPr id="22578" name="Text Box 50"/>
          <p:cNvSpPr txBox="1">
            <a:spLocks noChangeArrowheads="1"/>
          </p:cNvSpPr>
          <p:nvPr/>
        </p:nvSpPr>
        <p:spPr bwMode="auto">
          <a:xfrm>
            <a:off x="4643755" y="4077335"/>
            <a:ext cx="2284095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000000"/>
                </a:solidFill>
              </a:rPr>
              <a:t>Decomposer</a:t>
            </a:r>
            <a:endParaRPr lang="ru-RU" sz="2400" b="1" dirty="0">
              <a:solidFill>
                <a:srgbClr val="000000"/>
              </a:solidFill>
            </a:endParaRPr>
          </a:p>
        </p:txBody>
      </p:sp>
      <p:sp>
        <p:nvSpPr>
          <p:cNvPr id="22580" name="Text Box 52"/>
          <p:cNvSpPr txBox="1">
            <a:spLocks noChangeArrowheads="1"/>
          </p:cNvSpPr>
          <p:nvPr/>
        </p:nvSpPr>
        <p:spPr bwMode="auto">
          <a:xfrm>
            <a:off x="3124200" y="5029200"/>
            <a:ext cx="458788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1400" b="1"/>
          </a:p>
        </p:txBody>
      </p:sp>
      <p:sp>
        <p:nvSpPr>
          <p:cNvPr id="22581" name="Text Box 53"/>
          <p:cNvSpPr txBox="1">
            <a:spLocks noChangeArrowheads="1"/>
          </p:cNvSpPr>
          <p:nvPr/>
        </p:nvSpPr>
        <p:spPr bwMode="auto">
          <a:xfrm>
            <a:off x="2457450" y="5085080"/>
            <a:ext cx="195834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000000"/>
                </a:solidFill>
              </a:rPr>
              <a:t>Nutrients</a:t>
            </a:r>
            <a:endParaRPr lang="ru-RU" sz="2400" b="1" dirty="0">
              <a:solidFill>
                <a:srgbClr val="000000"/>
              </a:solidFill>
            </a:endParaRPr>
          </a:p>
        </p:txBody>
      </p:sp>
      <p:sp>
        <p:nvSpPr>
          <p:cNvPr id="22584" name="Text Box 56"/>
          <p:cNvSpPr txBox="1">
            <a:spLocks noChangeArrowheads="1"/>
          </p:cNvSpPr>
          <p:nvPr/>
        </p:nvSpPr>
        <p:spPr bwMode="auto">
          <a:xfrm>
            <a:off x="2845435" y="2204720"/>
            <a:ext cx="171704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dirty="0">
                <a:solidFill>
                  <a:srgbClr val="000000"/>
                </a:solidFill>
              </a:rPr>
              <a:t>Producer</a:t>
            </a:r>
            <a:endParaRPr lang="ru-RU" sz="2400" b="1" dirty="0">
              <a:solidFill>
                <a:srgbClr val="000000"/>
              </a:solidFill>
            </a:endParaRPr>
          </a:p>
        </p:txBody>
      </p:sp>
      <p:sp>
        <p:nvSpPr>
          <p:cNvPr id="37" name="Line 30"/>
          <p:cNvSpPr>
            <a:spLocks noChangeShapeType="1"/>
          </p:cNvSpPr>
          <p:nvPr/>
        </p:nvSpPr>
        <p:spPr bwMode="auto">
          <a:xfrm flipV="1">
            <a:off x="3851920" y="1484784"/>
            <a:ext cx="5334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260" y="260985"/>
            <a:ext cx="7258685" cy="582930"/>
          </a:xfrm>
        </p:spPr>
        <p:txBody>
          <a:bodyPr/>
          <a:lstStyle/>
          <a:p>
            <a:pPr algn="ctr"/>
            <a:r>
              <a:rPr lang="en-US" dirty="0" smtClean="0"/>
              <a:t>Example of a Food Chain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>
            <p:ph sz="half" idx="2"/>
          </p:nvPr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64" t="7273"/>
          <a:stretch>
            <a:fillRect/>
          </a:stretch>
        </p:blipFill>
        <p:spPr>
          <a:xfrm>
            <a:off x="0" y="883920"/>
            <a:ext cx="9076690" cy="5636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ое поле 1"/>
          <p:cNvSpPr txBox="1"/>
          <p:nvPr/>
        </p:nvSpPr>
        <p:spPr>
          <a:xfrm>
            <a:off x="864870" y="771525"/>
            <a:ext cx="769493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ru-RU" altLang="en-US" b="1"/>
              <a:t>At home you will finish your Group Project about “Food chain” and present it at the next lesson.</a:t>
            </a:r>
            <a:endParaRPr lang="ru-RU" altLang="en-US" b="1"/>
          </a:p>
          <a:p>
            <a:endParaRPr lang="ru-RU" altLang="en-US"/>
          </a:p>
          <a:p>
            <a:r>
              <a:rPr lang="ru-RU" altLang="en-US"/>
              <a:t>Please write down your home task (slide 16).</a:t>
            </a:r>
            <a:endParaRPr lang="ru-RU" altLang="en-US"/>
          </a:p>
          <a:p>
            <a:endParaRPr lang="ru-RU" altLang="en-US"/>
          </a:p>
          <a:p>
            <a:r>
              <a:rPr lang="ru-RU" altLang="en-US"/>
              <a:t>1)	Complete the diagram with English words. </a:t>
            </a:r>
            <a:endParaRPr lang="ru-RU" altLang="en-US"/>
          </a:p>
          <a:p>
            <a:r>
              <a:rPr lang="ru-RU" altLang="en-US"/>
              <a:t>2)	Write notes about an ecosystem. </a:t>
            </a:r>
            <a:endParaRPr lang="ru-RU" altLang="en-US"/>
          </a:p>
          <a:p>
            <a:r>
              <a:rPr lang="ru-RU" altLang="en-US"/>
              <a:t>3)	Write about why and how people should protect it.  (text on p. 83.)</a:t>
            </a:r>
            <a:endParaRPr lang="ru-RU" altLang="en-US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32045" y="3213100"/>
            <a:ext cx="4097655" cy="3429000"/>
          </a:xfrm>
          <a:prstGeom prst="rect">
            <a:avLst/>
          </a:prstGeom>
        </p:spPr>
      </p:pic>
      <p:pic>
        <p:nvPicPr>
          <p:cNvPr id="5" name="Изображение 4" descr="slide_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" y="3171825"/>
            <a:ext cx="4681855" cy="351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Рисунок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ru-RU"/>
              <a:t>       Can you guess what is it? </a:t>
            </a:r>
            <a:endParaRPr lang="en-US" altLang="ru-RU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5363845" y="773430"/>
            <a:ext cx="3168650" cy="3168650"/>
          </a:xfrm>
          <a:prstGeom prst="rect">
            <a:avLst/>
          </a:prstGeom>
        </p:spPr>
      </p:pic>
      <p:pic>
        <p:nvPicPr>
          <p:cNvPr id="5" name="Замещающее содержимое 4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363845" y="4077335"/>
            <a:ext cx="3343910" cy="2233295"/>
          </a:xfrm>
          <a:prstGeom prst="rect">
            <a:avLst/>
          </a:prstGeom>
        </p:spPr>
      </p:pic>
      <p:pic>
        <p:nvPicPr>
          <p:cNvPr id="100" name="Изображение 99"/>
          <p:cNvPicPr/>
          <p:nvPr/>
        </p:nvPicPr>
        <p:blipFill>
          <a:blip r:embed="rId3"/>
          <a:stretch>
            <a:fillRect/>
          </a:stretch>
        </p:blipFill>
        <p:spPr>
          <a:xfrm>
            <a:off x="179070" y="1214120"/>
            <a:ext cx="4801870" cy="27279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Изображение 100"/>
          <p:cNvPicPr/>
          <p:nvPr/>
        </p:nvPicPr>
        <p:blipFill>
          <a:blip r:embed="rId4"/>
          <a:stretch>
            <a:fillRect/>
          </a:stretch>
        </p:blipFill>
        <p:spPr>
          <a:xfrm>
            <a:off x="1115695" y="4005580"/>
            <a:ext cx="3361690" cy="2457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ru-RU"/>
              <a:t>         </a:t>
            </a:r>
            <a:r>
              <a:rPr lang="en-US" altLang="ru-RU" b="1"/>
              <a:t>Biological Definitions</a:t>
            </a:r>
            <a:endParaRPr lang="en-US" altLang="ru-RU" b="1"/>
          </a:p>
        </p:txBody>
      </p:sp>
      <p:sp>
        <p:nvSpPr>
          <p:cNvPr id="4" name="Замещающее содержимое 3"/>
          <p:cNvSpPr>
            <a:spLocks noGrp="1"/>
          </p:cNvSpPr>
          <p:nvPr>
            <p:ph sz="half" idx="2"/>
          </p:nvPr>
        </p:nvSpPr>
        <p:spPr>
          <a:xfrm>
            <a:off x="683260" y="3213100"/>
            <a:ext cx="7553325" cy="2770505"/>
          </a:xfrm>
        </p:spPr>
        <p:txBody>
          <a:bodyPr/>
          <a:p>
            <a:r>
              <a:rPr lang="ru-RU" altLang="en-US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Food chain</a:t>
            </a:r>
            <a:r>
              <a:rPr lang="ru-RU" altLang="en-US"/>
              <a:t> – a series of living things which are linked to each other because each thing feeds on the next one in the series. </a:t>
            </a:r>
            <a:endParaRPr lang="ru-RU" altLang="en-US"/>
          </a:p>
        </p:txBody>
      </p:sp>
      <p:sp>
        <p:nvSpPr>
          <p:cNvPr id="6" name="Замещающее содержимое 5"/>
          <p:cNvSpPr/>
          <p:nvPr>
            <p:ph sz="half" idx="1"/>
          </p:nvPr>
        </p:nvSpPr>
        <p:spPr>
          <a:xfrm>
            <a:off x="688340" y="1174750"/>
            <a:ext cx="7545705" cy="1767840"/>
          </a:xfrm>
        </p:spPr>
        <p:txBody>
          <a:bodyPr/>
          <a:p>
            <a:r>
              <a:rPr lang="ru-RU" altLang="en-US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</a:rPr>
              <a:t>Ecosystem</a:t>
            </a:r>
            <a:r>
              <a:rPr lang="ru-RU" altLang="en-US"/>
              <a:t> is a place and all the things that live in it </a:t>
            </a:r>
            <a:endParaRPr lang="ru-RU" altLang="en-US"/>
          </a:p>
          <a:p>
            <a:endParaRPr lang="ru-RU" altLang="en-US"/>
          </a:p>
          <a:p>
            <a:endParaRPr lang="ru-RU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Some Ecosystems</a:t>
            </a:r>
            <a:r>
              <a:rPr lang="ru-RU" altLang="en-US" dirty="0" smtClean="0"/>
              <a:t> </a:t>
            </a:r>
            <a:r>
              <a:rPr lang="en-US" altLang="ru-RU" dirty="0" smtClean="0"/>
              <a:t>of the world</a:t>
            </a:r>
            <a:endParaRPr lang="en-US" altLang="ru-RU" dirty="0" smtClean="0"/>
          </a:p>
        </p:txBody>
      </p:sp>
      <p:pic>
        <p:nvPicPr>
          <p:cNvPr id="6" name="Содержимое 5" descr="Shishkin,_Ivan_-_Morning_in_a_Pine_Forest.jpg"/>
          <p:cNvPicPr>
            <a:picLocks noGrp="1" noChangeAspect="1"/>
          </p:cNvPicPr>
          <p:nvPr>
            <p:ph sz="half" idx="1"/>
          </p:nvPr>
        </p:nvPicPr>
        <p:blipFill>
          <a:blip r:embed="rId1" cstate="screen"/>
          <a:stretch>
            <a:fillRect/>
          </a:stretch>
        </p:blipFill>
        <p:spPr>
          <a:xfrm>
            <a:off x="179070" y="1125220"/>
            <a:ext cx="2871470" cy="1944370"/>
          </a:xfrm>
        </p:spPr>
      </p:pic>
      <p:pic>
        <p:nvPicPr>
          <p:cNvPr id="7" name="Рисунок 6" descr="life_under_the_ocean-1920x1200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131555" y="1065684"/>
            <a:ext cx="3110400" cy="1944000"/>
          </a:xfrm>
          <a:prstGeom prst="rect">
            <a:avLst/>
          </a:prstGeom>
        </p:spPr>
      </p:pic>
      <p:pic>
        <p:nvPicPr>
          <p:cNvPr id="8" name="Рисунок 7" descr="wallpaper_zmeja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371950" y="1065684"/>
            <a:ext cx="2592000" cy="1944000"/>
          </a:xfrm>
          <a:prstGeom prst="rect">
            <a:avLst/>
          </a:prstGeom>
        </p:spPr>
      </p:pic>
      <p:pic>
        <p:nvPicPr>
          <p:cNvPr id="4" name="Замещающее содержимое 3"/>
          <p:cNvPicPr>
            <a:picLocks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251460" y="3501390"/>
            <a:ext cx="2735580" cy="1989455"/>
          </a:xfrm>
          <a:prstGeom prst="rect">
            <a:avLst/>
          </a:prstGeom>
        </p:spPr>
      </p:pic>
      <p:pic>
        <p:nvPicPr>
          <p:cNvPr id="15" name="Изображение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1820" y="3501390"/>
            <a:ext cx="2943860" cy="1953895"/>
          </a:xfrm>
          <a:prstGeom prst="rect">
            <a:avLst/>
          </a:prstGeom>
        </p:spPr>
      </p:pic>
      <p:pic>
        <p:nvPicPr>
          <p:cNvPr id="103" name="Изображение 102"/>
          <p:cNvPicPr/>
          <p:nvPr/>
        </p:nvPicPr>
        <p:blipFill>
          <a:blip r:embed="rId6"/>
          <a:stretch>
            <a:fillRect/>
          </a:stretch>
        </p:blipFill>
        <p:spPr>
          <a:xfrm>
            <a:off x="6228080" y="3502025"/>
            <a:ext cx="2720340" cy="19888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Ecosystems consist of:</a:t>
            </a:r>
            <a:endParaRPr lang="ru-RU" dirty="0"/>
          </a:p>
        </p:txBody>
      </p:sp>
      <p:pic>
        <p:nvPicPr>
          <p:cNvPr id="6" name="Содержимое 5" descr="grass.jpg"/>
          <p:cNvPicPr>
            <a:picLocks noGrp="1" noChangeAspect="1"/>
          </p:cNvPicPr>
          <p:nvPr>
            <p:ph sz="half" idx="1"/>
          </p:nvPr>
        </p:nvPicPr>
        <p:blipFill>
          <a:blip r:embed="rId1" cstate="screen"/>
          <a:stretch>
            <a:fillRect/>
          </a:stretch>
        </p:blipFill>
        <p:spPr>
          <a:xfrm>
            <a:off x="1105535" y="5143500"/>
            <a:ext cx="1377950" cy="1359535"/>
          </a:xfrm>
        </p:spPr>
      </p:pic>
      <p:sp>
        <p:nvSpPr>
          <p:cNvPr id="9" name="Стрелка вниз 8"/>
          <p:cNvSpPr/>
          <p:nvPr/>
        </p:nvSpPr>
        <p:spPr>
          <a:xfrm>
            <a:off x="4428743" y="2690272"/>
            <a:ext cx="484632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187624" y="1916832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Plants</a:t>
            </a:r>
            <a:endParaRPr lang="en-US" sz="2800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3183890" y="3374390"/>
            <a:ext cx="260350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Animals</a:t>
            </a:r>
            <a:endParaRPr lang="en-US" sz="36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Стрелка вниз 11"/>
          <p:cNvSpPr/>
          <p:nvPr/>
        </p:nvSpPr>
        <p:spPr>
          <a:xfrm rot="3576508">
            <a:off x="1748614" y="3930120"/>
            <a:ext cx="484632" cy="85753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83434" y="4541778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Herbivore</a:t>
            </a:r>
            <a:endParaRPr lang="en-US" sz="2800" dirty="0" smtClean="0"/>
          </a:p>
        </p:txBody>
      </p:sp>
      <p:sp>
        <p:nvSpPr>
          <p:cNvPr id="14" name="Стрелка вниз 13"/>
          <p:cNvSpPr/>
          <p:nvPr/>
        </p:nvSpPr>
        <p:spPr>
          <a:xfrm rot="3576508">
            <a:off x="2445859" y="1121911"/>
            <a:ext cx="484632" cy="85753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4428108" y="4056013"/>
            <a:ext cx="484632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3779530" y="4581783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Carnivore</a:t>
            </a:r>
            <a:endParaRPr lang="en-US" sz="2800" dirty="0" smtClean="0"/>
          </a:p>
        </p:txBody>
      </p:sp>
      <p:pic>
        <p:nvPicPr>
          <p:cNvPr id="19" name="Рисунок 18" descr="meat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687445" y="5064760"/>
            <a:ext cx="1388745" cy="1388745"/>
          </a:xfrm>
          <a:prstGeom prst="rect">
            <a:avLst/>
          </a:prstGeom>
        </p:spPr>
      </p:pic>
      <p:sp>
        <p:nvSpPr>
          <p:cNvPr id="20" name="Стрелка вниз 19"/>
          <p:cNvSpPr/>
          <p:nvPr/>
        </p:nvSpPr>
        <p:spPr>
          <a:xfrm rot="18000000">
            <a:off x="6694130" y="4000811"/>
            <a:ext cx="484632" cy="85753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Содержимое 5" descr="grass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228184" y="5445631"/>
            <a:ext cx="912001" cy="900000"/>
          </a:xfrm>
          <a:prstGeom prst="rect">
            <a:avLst/>
          </a:prstGeom>
        </p:spPr>
      </p:pic>
      <p:pic>
        <p:nvPicPr>
          <p:cNvPr id="22" name="Рисунок 21" descr="meat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955870" y="5373241"/>
            <a:ext cx="900000" cy="900000"/>
          </a:xfrm>
          <a:prstGeom prst="rect">
            <a:avLst/>
          </a:prstGeom>
        </p:spPr>
      </p:pic>
      <p:sp>
        <p:nvSpPr>
          <p:cNvPr id="23" name="Крест 22"/>
          <p:cNvSpPr/>
          <p:nvPr/>
        </p:nvSpPr>
        <p:spPr>
          <a:xfrm>
            <a:off x="7379806" y="5733410"/>
            <a:ext cx="504056" cy="504056"/>
          </a:xfrm>
          <a:prstGeom prst="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6423129" y="4725928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Omnivore</a:t>
            </a:r>
            <a:endParaRPr lang="en-US" sz="2800" dirty="0" smtClean="0"/>
          </a:p>
        </p:txBody>
      </p:sp>
      <p:sp>
        <p:nvSpPr>
          <p:cNvPr id="4" name="Стрелка вниз 3"/>
          <p:cNvSpPr/>
          <p:nvPr/>
        </p:nvSpPr>
        <p:spPr>
          <a:xfrm rot="18960000">
            <a:off x="4692650" y="817880"/>
            <a:ext cx="448945" cy="737235"/>
          </a:xfrm>
          <a:prstGeom prst="downArrow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cxnSp>
        <p:nvCxnSpPr>
          <p:cNvPr id="5" name="Прямая со стрелкой 4"/>
          <p:cNvCxnSpPr>
            <a:stCxn id="4" idx="3"/>
            <a:endCxn id="4" idx="3"/>
          </p:cNvCxnSpPr>
          <p:nvPr/>
        </p:nvCxnSpPr>
        <p:spPr>
          <a:xfrm>
            <a:off x="5179060" y="1134745"/>
            <a:ext cx="0" cy="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pic>
        <p:nvPicPr>
          <p:cNvPr id="8" name="Замещающее содержимое 7"/>
          <p:cNvPicPr>
            <a:picLocks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827405" y="2348865"/>
            <a:ext cx="1882140" cy="1249680"/>
          </a:xfrm>
          <a:prstGeom prst="rect">
            <a:avLst/>
          </a:prstGeom>
        </p:spPr>
      </p:pic>
      <p:sp>
        <p:nvSpPr>
          <p:cNvPr id="24" name="Текстовое поле 23"/>
          <p:cNvSpPr txBox="1"/>
          <p:nvPr/>
        </p:nvSpPr>
        <p:spPr>
          <a:xfrm>
            <a:off x="3688080" y="1701165"/>
            <a:ext cx="26257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ru-RU" sz="2000" b="1"/>
              <a:t>Elements of Nature</a:t>
            </a:r>
            <a:endParaRPr lang="en-US" altLang="ru-RU" sz="2000" b="1"/>
          </a:p>
        </p:txBody>
      </p:sp>
      <p:pic>
        <p:nvPicPr>
          <p:cNvPr id="104" name="Изображение 103"/>
          <p:cNvPicPr/>
          <p:nvPr/>
        </p:nvPicPr>
        <p:blipFill>
          <a:blip r:embed="rId6"/>
          <a:stretch>
            <a:fillRect/>
          </a:stretch>
        </p:blipFill>
        <p:spPr>
          <a:xfrm>
            <a:off x="6588125" y="548640"/>
            <a:ext cx="1742440" cy="16402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" name="Изображение 2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63845" y="2099945"/>
            <a:ext cx="1397000" cy="1397000"/>
          </a:xfrm>
          <a:prstGeom prst="rect">
            <a:avLst/>
          </a:prstGeom>
        </p:spPr>
      </p:pic>
      <p:pic>
        <p:nvPicPr>
          <p:cNvPr id="107" name="Изображение 106"/>
          <p:cNvPicPr/>
          <p:nvPr/>
        </p:nvPicPr>
        <p:blipFill>
          <a:blip r:embed="rId8"/>
          <a:stretch>
            <a:fillRect/>
          </a:stretch>
        </p:blipFill>
        <p:spPr>
          <a:xfrm>
            <a:off x="7139940" y="2277110"/>
            <a:ext cx="1661160" cy="18694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3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9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  <p:bldP spid="11" grpId="0"/>
      <p:bldP spid="12" grpId="0" bldLvl="0" animBg="1"/>
      <p:bldP spid="13" grpId="0"/>
      <p:bldP spid="14" grpId="0" animBg="1"/>
      <p:bldP spid="15" grpId="0" bldLvl="0" animBg="1"/>
      <p:bldP spid="18" grpId="0"/>
      <p:bldP spid="20" grpId="0" bldLvl="0" animBg="1"/>
      <p:bldP spid="23" grpId="0" bldLvl="0" animBg="1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en-US" altLang="ru-RU"/>
              <a:t>Do you know all these animals?</a:t>
            </a:r>
            <a:endParaRPr lang="en-US" altLang="ru-RU"/>
          </a:p>
        </p:txBody>
      </p:sp>
      <p:pic>
        <p:nvPicPr>
          <p:cNvPr id="5" name="Замещающее содержимое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6035" y="826135"/>
            <a:ext cx="9099550" cy="596201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4294967295"/>
          </p:nvPr>
        </p:nvGraphicFramePr>
        <p:xfrm>
          <a:off x="539552" y="332656"/>
          <a:ext cx="8291265" cy="57480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3755"/>
                <a:gridCol w="2763755"/>
                <a:gridCol w="2763755"/>
              </a:tblGrid>
              <a:tr h="962651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HERBIVORE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CARNIVORE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OMNIVORE</a:t>
                      </a:r>
                      <a:endParaRPr lang="ru-RU" sz="2400" dirty="0"/>
                    </a:p>
                  </a:txBody>
                  <a:tcPr/>
                </a:tc>
              </a:tr>
              <a:tr h="4509957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Grasshopper</a:t>
                      </a:r>
                      <a:endParaRPr lang="en-US" sz="2800" dirty="0" smtClean="0"/>
                    </a:p>
                    <a:p>
                      <a:pPr algn="ctr"/>
                      <a:endParaRPr lang="en-US" sz="2800" dirty="0" smtClean="0"/>
                    </a:p>
                    <a:p>
                      <a:pPr algn="ctr"/>
                      <a:r>
                        <a:rPr lang="en-US" sz="2800" dirty="0" smtClean="0"/>
                        <a:t>Plankton</a:t>
                      </a:r>
                      <a:endParaRPr lang="en-US" sz="2800" dirty="0" smtClean="0"/>
                    </a:p>
                    <a:p>
                      <a:pPr algn="ctr"/>
                      <a:endParaRPr lang="en-US" sz="2800" dirty="0" smtClean="0"/>
                    </a:p>
                    <a:p>
                      <a:pPr algn="ctr"/>
                      <a:r>
                        <a:rPr lang="en-US" sz="2800" dirty="0" smtClean="0"/>
                        <a:t>Horse</a:t>
                      </a:r>
                      <a:endParaRPr lang="en-US" sz="2800" dirty="0" smtClean="0"/>
                    </a:p>
                    <a:p>
                      <a:pPr algn="ctr"/>
                      <a:endParaRPr lang="en-US" sz="2800" dirty="0" smtClean="0"/>
                    </a:p>
                    <a:p>
                      <a:pPr algn="ctr"/>
                      <a:r>
                        <a:rPr lang="en-US" sz="2800" dirty="0" smtClean="0"/>
                        <a:t>Greenfly</a:t>
                      </a:r>
                      <a:endParaRPr lang="en-US" sz="2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Owl</a:t>
                      </a:r>
                      <a:endParaRPr lang="en-US" sz="2800" dirty="0" smtClean="0"/>
                    </a:p>
                    <a:p>
                      <a:pPr algn="ctr"/>
                      <a:endParaRPr lang="en-US" sz="2800" dirty="0" smtClean="0"/>
                    </a:p>
                    <a:p>
                      <a:pPr algn="ctr"/>
                      <a:r>
                        <a:rPr lang="en-US" sz="2800" dirty="0" smtClean="0"/>
                        <a:t>Shark</a:t>
                      </a:r>
                      <a:endParaRPr lang="en-US" sz="2800" dirty="0" smtClean="0"/>
                    </a:p>
                    <a:p>
                      <a:pPr algn="ctr"/>
                      <a:endParaRPr lang="en-US" sz="2800" dirty="0" smtClean="0"/>
                    </a:p>
                    <a:p>
                      <a:pPr algn="ctr"/>
                      <a:r>
                        <a:rPr lang="en-US" sz="2800" dirty="0" smtClean="0"/>
                        <a:t>Hawk</a:t>
                      </a:r>
                      <a:endParaRPr lang="en-US" sz="2800" dirty="0" smtClean="0"/>
                    </a:p>
                    <a:p>
                      <a:pPr algn="ctr"/>
                      <a:endParaRPr lang="en-US" sz="2800" dirty="0" smtClean="0"/>
                    </a:p>
                    <a:p>
                      <a:pPr algn="ctr"/>
                      <a:r>
                        <a:rPr lang="en-US" sz="2800" dirty="0" smtClean="0"/>
                        <a:t>Ladybird</a:t>
                      </a:r>
                      <a:endParaRPr lang="en-US" sz="2800" dirty="0" smtClean="0"/>
                    </a:p>
                    <a:p>
                      <a:pPr algn="ctr"/>
                      <a:endParaRPr lang="en-US" sz="2800" dirty="0" smtClean="0"/>
                    </a:p>
                    <a:p>
                      <a:pPr algn="ctr"/>
                      <a:r>
                        <a:rPr lang="en-US" sz="2800" dirty="0" smtClean="0"/>
                        <a:t>Snake</a:t>
                      </a:r>
                      <a:endParaRPr lang="en-US" sz="2800" dirty="0" smtClean="0"/>
                    </a:p>
                    <a:p>
                      <a:pPr algn="ctr"/>
                      <a:endParaRPr lang="en-US" sz="2800" dirty="0" smtClean="0"/>
                    </a:p>
                    <a:p>
                      <a:pPr algn="ctr"/>
                      <a:r>
                        <a:rPr lang="en-US" sz="2800" dirty="0" smtClean="0"/>
                        <a:t>Fox</a:t>
                      </a:r>
                      <a:endParaRPr lang="en-US" sz="2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Raccoon</a:t>
                      </a:r>
                      <a:endParaRPr lang="en-US" sz="2800" dirty="0" smtClean="0"/>
                    </a:p>
                    <a:p>
                      <a:pPr algn="ctr"/>
                      <a:endParaRPr lang="en-US" sz="2800" dirty="0" smtClean="0"/>
                    </a:p>
                    <a:p>
                      <a:pPr algn="ctr"/>
                      <a:r>
                        <a:rPr lang="en-US" sz="2800" dirty="0" smtClean="0"/>
                        <a:t>Fly</a:t>
                      </a:r>
                      <a:endParaRPr lang="en-US" sz="2800" dirty="0" smtClean="0"/>
                    </a:p>
                    <a:p>
                      <a:pPr algn="ctr"/>
                      <a:endParaRPr lang="en-US" sz="2800" dirty="0" smtClean="0"/>
                    </a:p>
                    <a:p>
                      <a:pPr algn="ctr"/>
                      <a:r>
                        <a:rPr lang="en-US" sz="2800" dirty="0" smtClean="0"/>
                        <a:t>Bear</a:t>
                      </a:r>
                      <a:endParaRPr lang="en-US" sz="2800" dirty="0" smtClean="0"/>
                    </a:p>
                    <a:p>
                      <a:pPr algn="ctr"/>
                      <a:endParaRPr lang="en-US" sz="2800" dirty="0" smtClean="0"/>
                    </a:p>
                    <a:p>
                      <a:pPr algn="ctr"/>
                      <a:r>
                        <a:rPr lang="en-US" sz="2800" dirty="0" smtClean="0"/>
                        <a:t>Rat</a:t>
                      </a:r>
                      <a:endParaRPr lang="en-US" sz="2800" dirty="0" smtClean="0"/>
                    </a:p>
                    <a:p>
                      <a:pPr algn="ctr"/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1052736"/>
            <a:ext cx="9361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7200" dirty="0"/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539552" y="1628800"/>
          <a:ext cx="8280920" cy="12241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5115"/>
                <a:gridCol w="1035115"/>
                <a:gridCol w="1035115"/>
                <a:gridCol w="1035115"/>
                <a:gridCol w="1035115"/>
                <a:gridCol w="1035115"/>
                <a:gridCol w="1035115"/>
                <a:gridCol w="1035115"/>
              </a:tblGrid>
              <a:tr h="1224136">
                <a:tc>
                  <a:txBody>
                    <a:bodyPr/>
                    <a:lstStyle/>
                    <a:p>
                      <a:pPr algn="ctr"/>
                      <a:r>
                        <a:rPr lang="en-US" sz="7200" dirty="0" smtClean="0"/>
                        <a:t>1</a:t>
                      </a:r>
                      <a:endParaRPr lang="ru-RU" sz="7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200" dirty="0" smtClean="0"/>
                        <a:t>2</a:t>
                      </a:r>
                      <a:endParaRPr lang="ru-RU" sz="7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200" dirty="0" smtClean="0"/>
                        <a:t>3</a:t>
                      </a:r>
                      <a:endParaRPr lang="ru-RU" sz="7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200" dirty="0" smtClean="0"/>
                        <a:t>4</a:t>
                      </a:r>
                      <a:endParaRPr lang="ru-RU" sz="7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200" dirty="0" smtClean="0"/>
                        <a:t>5</a:t>
                      </a:r>
                      <a:endParaRPr lang="ru-RU" sz="7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200" dirty="0" smtClean="0"/>
                        <a:t>6</a:t>
                      </a:r>
                      <a:endParaRPr lang="ru-RU" sz="7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200" dirty="0" smtClean="0"/>
                        <a:t>7</a:t>
                      </a:r>
                      <a:endParaRPr lang="ru-RU" sz="7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200" dirty="0" smtClean="0"/>
                        <a:t>8</a:t>
                      </a:r>
                      <a:endParaRPr lang="ru-RU" sz="7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6804248" y="3150000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there</a:t>
            </a:r>
            <a:endParaRPr lang="ru-RU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1619672" y="3150000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are</a:t>
            </a:r>
            <a:endParaRPr lang="ru-RU" sz="2800" dirty="0"/>
          </a:p>
        </p:txBody>
      </p:sp>
      <p:sp>
        <p:nvSpPr>
          <p:cNvPr id="17" name="TextBox 16"/>
          <p:cNvSpPr txBox="1"/>
          <p:nvPr/>
        </p:nvSpPr>
        <p:spPr>
          <a:xfrm>
            <a:off x="2627784" y="3150000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as</a:t>
            </a:r>
            <a:endParaRPr lang="ru-RU" sz="2800" dirty="0"/>
          </a:p>
        </p:txBody>
      </p:sp>
      <p:sp>
        <p:nvSpPr>
          <p:cNvPr id="18" name="TextBox 17"/>
          <p:cNvSpPr txBox="1"/>
          <p:nvPr/>
        </p:nvSpPr>
        <p:spPr>
          <a:xfrm>
            <a:off x="3707904" y="3150000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they</a:t>
            </a:r>
            <a:endParaRPr lang="ru-RU" sz="2800" dirty="0"/>
          </a:p>
        </p:txBody>
      </p:sp>
      <p:sp>
        <p:nvSpPr>
          <p:cNvPr id="19" name="TextBox 18"/>
          <p:cNvSpPr txBox="1"/>
          <p:nvPr/>
        </p:nvSpPr>
        <p:spPr>
          <a:xfrm>
            <a:off x="4644008" y="3150000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 smtClean="0"/>
              <a:t>these</a:t>
            </a:r>
            <a:endParaRPr lang="ru-RU" sz="2800" dirty="0"/>
          </a:p>
        </p:txBody>
      </p:sp>
      <p:sp>
        <p:nvSpPr>
          <p:cNvPr id="20" name="TextBox 19"/>
          <p:cNvSpPr txBox="1"/>
          <p:nvPr/>
        </p:nvSpPr>
        <p:spPr>
          <a:xfrm>
            <a:off x="5724128" y="3150000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 smtClean="0"/>
              <a:t>them</a:t>
            </a:r>
            <a:endParaRPr lang="ru-RU" sz="2800" dirty="0"/>
          </a:p>
        </p:txBody>
      </p:sp>
      <p:sp>
        <p:nvSpPr>
          <p:cNvPr id="21" name="TextBox 20"/>
          <p:cNvSpPr txBox="1"/>
          <p:nvPr/>
        </p:nvSpPr>
        <p:spPr>
          <a:xfrm>
            <a:off x="763960" y="3149352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the</a:t>
            </a:r>
            <a:endParaRPr lang="ru-RU" sz="2800" dirty="0"/>
          </a:p>
        </p:txBody>
      </p:sp>
      <p:sp>
        <p:nvSpPr>
          <p:cNvPr id="22" name="TextBox 21"/>
          <p:cNvSpPr txBox="1"/>
          <p:nvPr/>
        </p:nvSpPr>
        <p:spPr>
          <a:xfrm>
            <a:off x="7812360" y="3150000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 smtClean="0"/>
              <a:t>the</a:t>
            </a:r>
            <a:endParaRPr lang="ru-RU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  <p:bldP spid="22" grpId="1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35896" y="332656"/>
            <a:ext cx="4896544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400" dirty="0" smtClean="0"/>
              <a:t>A living thing that only eats plants.</a:t>
            </a:r>
            <a:endParaRPr lang="en-US" sz="4400" dirty="0" smtClean="0"/>
          </a:p>
          <a:p>
            <a:pPr algn="just"/>
            <a:endParaRPr lang="en-US" sz="4400" dirty="0" smtClean="0"/>
          </a:p>
          <a:p>
            <a:pPr algn="just"/>
            <a:r>
              <a:rPr lang="en-US" sz="4400" dirty="0" smtClean="0"/>
              <a:t>A living thing that only eats meat.</a:t>
            </a:r>
            <a:endParaRPr lang="en-US" sz="4400" dirty="0" smtClean="0"/>
          </a:p>
          <a:p>
            <a:pPr algn="just"/>
            <a:endParaRPr lang="en-US" sz="4400" dirty="0" smtClean="0"/>
          </a:p>
          <a:p>
            <a:pPr algn="just"/>
            <a:r>
              <a:rPr lang="en-US" sz="4400" dirty="0" smtClean="0"/>
              <a:t>A living thing that eats both plants and meat.</a:t>
            </a:r>
            <a:endParaRPr lang="ru-RU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395605" y="332740"/>
            <a:ext cx="28314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u="sng" dirty="0" smtClean="0"/>
              <a:t>Herbivore</a:t>
            </a:r>
            <a:endParaRPr lang="ru-RU" sz="4400" b="1" u="sng" dirty="0"/>
          </a:p>
        </p:txBody>
      </p:sp>
      <p:sp>
        <p:nvSpPr>
          <p:cNvPr id="7" name="TextBox 6"/>
          <p:cNvSpPr txBox="1"/>
          <p:nvPr/>
        </p:nvSpPr>
        <p:spPr>
          <a:xfrm>
            <a:off x="396240" y="2348865"/>
            <a:ext cx="303720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u="sng" dirty="0" smtClean="0"/>
              <a:t>Carnivore</a:t>
            </a:r>
            <a:endParaRPr lang="ru-RU" sz="4400" b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396240" y="4293235"/>
            <a:ext cx="289433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u="sng" dirty="0" smtClean="0"/>
              <a:t>Omnivore</a:t>
            </a:r>
            <a:endParaRPr lang="ru-RU" sz="4400" b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range Waves">
  <a:themeElements>
    <a:clrScheme name="Orange Waves 13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C73109"/>
      </a:accent1>
      <a:accent2>
        <a:srgbClr val="FF5050"/>
      </a:accent2>
      <a:accent3>
        <a:srgbClr val="FFFFFF"/>
      </a:accent3>
      <a:accent4>
        <a:srgbClr val="000000"/>
      </a:accent4>
      <a:accent5>
        <a:srgbClr val="E0ADAA"/>
      </a:accent5>
      <a:accent6>
        <a:srgbClr val="E74848"/>
      </a:accent6>
      <a:hlink>
        <a:srgbClr val="4D4D4D"/>
      </a:hlink>
      <a:folHlink>
        <a:srgbClr val="777777"/>
      </a:folHlink>
    </a:clrScheme>
    <a:fontScheme name="Orange Waves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lnDef>
  </a:objectDefaults>
  <a:extraClrSchemeLst>
    <a:extraClrScheme>
      <a:clrScheme name="Orange Wav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range Wave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range Wave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range Wave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range Wave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range Wave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ange Wave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ange Wave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ange Wave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ange Wave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ange Wave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ange Wave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ange Waves 1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C73109"/>
        </a:accent1>
        <a:accent2>
          <a:srgbClr val="FF5050"/>
        </a:accent2>
        <a:accent3>
          <a:srgbClr val="FFFFFF"/>
        </a:accent3>
        <a:accent4>
          <a:srgbClr val="000000"/>
        </a:accent4>
        <a:accent5>
          <a:srgbClr val="E0ADAA"/>
        </a:accent5>
        <a:accent6>
          <a:srgbClr val="E74848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1635</Words>
  <Application>WPS Presentation</Application>
  <PresentationFormat>Экран (4:3)</PresentationFormat>
  <Paragraphs>174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SimSun</vt:lpstr>
      <vt:lpstr>Wingdings</vt:lpstr>
      <vt:lpstr>Calibri</vt:lpstr>
      <vt:lpstr>Microsoft YaHei</vt:lpstr>
      <vt:lpstr>Arial Unicode MS</vt:lpstr>
      <vt:lpstr>Orange Waves</vt:lpstr>
      <vt:lpstr>Презентация к уроку по теме «The Food Chain» к УМК Spotlight 7. Module 8</vt:lpstr>
      <vt:lpstr>PowerPoint 演示文稿</vt:lpstr>
      <vt:lpstr>PowerPoint 演示文稿</vt:lpstr>
      <vt:lpstr>Ecosystems</vt:lpstr>
      <vt:lpstr>Ecosystems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Food chain – a series of living things which are linked to each other because each thing feeds on the next one in the series.</vt:lpstr>
      <vt:lpstr>PowerPoint 演示文稿</vt:lpstr>
      <vt:lpstr>A raccoon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 уроку по теме «The Food Chain» к УМК Spotlight 7. Module 8</dc:title>
  <dc:creator>Хватова Анастасия</dc:creator>
  <cp:lastModifiedBy>Maryl</cp:lastModifiedBy>
  <cp:revision>29</cp:revision>
  <dcterms:created xsi:type="dcterms:W3CDTF">2014-04-07T21:30:00Z</dcterms:created>
  <dcterms:modified xsi:type="dcterms:W3CDTF">2023-03-14T21:51:11Z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019D7DFA01B7486CA72D916E5BFD82EC</vt:lpwstr>
  </property>
  <property fmtid="{D5CDD505-2E9C-101B-9397-08002B2CF9AE}" pid="3" name="KSOProductBuildVer">
    <vt:lpwstr>1049-11.2.0.11486</vt:lpwstr>
  </property>
</Properties>
</file>