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71" r:id="rId2"/>
    <p:sldId id="276" r:id="rId3"/>
    <p:sldId id="277" r:id="rId4"/>
    <p:sldId id="256" r:id="rId5"/>
    <p:sldId id="273" r:id="rId6"/>
    <p:sldId id="281" r:id="rId7"/>
    <p:sldId id="269" r:id="rId8"/>
    <p:sldId id="258" r:id="rId9"/>
    <p:sldId id="259" r:id="rId10"/>
    <p:sldId id="261" r:id="rId11"/>
    <p:sldId id="270" r:id="rId12"/>
    <p:sldId id="260" r:id="rId13"/>
    <p:sldId id="278" r:id="rId14"/>
    <p:sldId id="279" r:id="rId15"/>
    <p:sldId id="280" r:id="rId16"/>
    <p:sldId id="272" r:id="rId17"/>
    <p:sldId id="282" r:id="rId18"/>
    <p:sldId id="267" r:id="rId19"/>
    <p:sldId id="268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542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4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0235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02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159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247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87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831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80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57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65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80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84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36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613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02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63E33-3B81-4391-9BD1-E08811F0D6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96F6BD-ED73-4546-940A-4B82D646E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23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44;&#1086;&#1084;%20&#1086;&#1090;&#1082;&#1088;&#1099;&#1090;&#1099;&#1081;%20&#1091;&#1088;&#1086;&#1082;\Track52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old.prosv.ru/umk/spotlight/info.aspx?ob_no=16495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348880"/>
            <a:ext cx="8496944" cy="1828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Урок английского языка в 5 классе  по теме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dream room</a:t>
            </a: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4067944" y="5661248"/>
            <a:ext cx="4789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 учитель английского языка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Ганеева Лейсан 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Римовна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4868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СОШ №5 «Многопрофильная» города Нефтеюганска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C:\Documents and Settings\сестры\Мои документы\Мои рисунки\дома, мебель\rsmugKs75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14313"/>
            <a:ext cx="238918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 descr="C:\Documents and Settings\сестры\Мои документы\Мои рисунки\дома, мебель\PC170025[1].JPG"/>
          <p:cNvPicPr>
            <a:picLocks noChangeAspect="1" noChangeArrowheads="1"/>
          </p:cNvPicPr>
          <p:nvPr/>
        </p:nvPicPr>
        <p:blipFill>
          <a:blip r:embed="rId3" cstate="print"/>
          <a:srcRect l="26563" t="21249" r="33125" b="38750"/>
          <a:stretch>
            <a:fillRect/>
          </a:stretch>
        </p:blipFill>
        <p:spPr bwMode="auto">
          <a:xfrm>
            <a:off x="6429375" y="285750"/>
            <a:ext cx="2352675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" descr="C:\Documents and Settings\сестры\Мои документы\Мои рисунки\дома, мебель\519d694a166d[1].jpg"/>
          <p:cNvPicPr>
            <a:picLocks noChangeAspect="1" noChangeArrowheads="1"/>
          </p:cNvPicPr>
          <p:nvPr/>
        </p:nvPicPr>
        <p:blipFill>
          <a:blip r:embed="rId4" cstate="print"/>
          <a:srcRect l="8749" t="10194" r="8749" b="24860"/>
          <a:stretch>
            <a:fillRect/>
          </a:stretch>
        </p:blipFill>
        <p:spPr bwMode="auto">
          <a:xfrm>
            <a:off x="251520" y="3861048"/>
            <a:ext cx="242887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" descr="C:\Documents and Settings\сестры\Мои документы\Мои рисунки\дома, мебель\46780115_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6672"/>
            <a:ext cx="254793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6" descr="C:\Documents and Settings\сестры\Мои документы\Мои рисунки\дома, мебель\р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645024"/>
            <a:ext cx="2460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7" descr="C:\Documents and Settings\сестры\Мои документы\Мои рисунки\дома, мебель\IMG_0103.JPG"/>
          <p:cNvPicPr>
            <a:picLocks noChangeAspect="1" noChangeArrowheads="1"/>
          </p:cNvPicPr>
          <p:nvPr/>
        </p:nvPicPr>
        <p:blipFill>
          <a:blip r:embed="rId7" cstate="print"/>
          <a:srcRect t="12097" r="-2" b="5644"/>
          <a:stretch>
            <a:fillRect/>
          </a:stretch>
        </p:blipFill>
        <p:spPr bwMode="auto">
          <a:xfrm>
            <a:off x="6572250" y="3071813"/>
            <a:ext cx="22145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52"/>
          <p:cNvSpPr txBox="1"/>
          <p:nvPr/>
        </p:nvSpPr>
        <p:spPr>
          <a:xfrm>
            <a:off x="251520" y="5733256"/>
            <a:ext cx="27860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  the box</a:t>
            </a:r>
            <a:endParaRPr lang="ru-RU" sz="3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86125" y="2000250"/>
            <a:ext cx="250031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on  the sofa</a:t>
            </a:r>
            <a:endParaRPr lang="ru-RU" sz="3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57875" y="2071688"/>
            <a:ext cx="3429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Under  the table</a:t>
            </a:r>
            <a:endParaRPr lang="ru-RU" sz="3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0" y="2708920"/>
            <a:ext cx="31318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front of    TV</a:t>
            </a:r>
            <a:r>
              <a:rPr lang="ru-RU" sz="28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endParaRPr lang="ru-RU" sz="28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5816" y="5733256"/>
            <a:ext cx="32861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Behind  the table </a:t>
            </a:r>
            <a:endParaRPr lang="ru-RU" sz="3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251520" y="5733256"/>
            <a:ext cx="613271" cy="571500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Rectangle 5"/>
          <p:cNvSpPr>
            <a:spLocks noChangeArrowheads="1"/>
          </p:cNvSpPr>
          <p:nvPr/>
        </p:nvSpPr>
        <p:spPr bwMode="auto">
          <a:xfrm>
            <a:off x="6500813" y="5643563"/>
            <a:ext cx="663475" cy="642937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2987824" y="5805264"/>
            <a:ext cx="1368152" cy="503237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0" y="2780928"/>
            <a:ext cx="1763688" cy="571500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5929313" y="2143125"/>
            <a:ext cx="1234975" cy="503238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Rectangle 5"/>
          <p:cNvSpPr>
            <a:spLocks noChangeArrowheads="1"/>
          </p:cNvSpPr>
          <p:nvPr/>
        </p:nvSpPr>
        <p:spPr bwMode="auto">
          <a:xfrm>
            <a:off x="3286125" y="2071688"/>
            <a:ext cx="637803" cy="574675"/>
          </a:xfrm>
          <a:prstGeom prst="rect">
            <a:avLst/>
          </a:prstGeom>
          <a:noFill/>
          <a:ln w="508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6572250" y="5661248"/>
            <a:ext cx="25717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At  the table </a:t>
            </a:r>
            <a:endParaRPr lang="ru-RU" sz="3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4867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44208" y="1412776"/>
            <a:ext cx="23042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in front of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next to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on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under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behind </a:t>
            </a:r>
          </a:p>
          <a:p>
            <a:pPr marL="342900" indent="-342900">
              <a:buAutoNum type="arabicPeriod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on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2913"/>
            <a:ext cx="91440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847639-8AF5-02AB-0CD5-C7D241294E26}"/>
              </a:ext>
            </a:extLst>
          </p:cNvPr>
          <p:cNvSpPr txBox="1"/>
          <p:nvPr/>
        </p:nvSpPr>
        <p:spPr>
          <a:xfrm>
            <a:off x="1763688" y="1124744"/>
            <a:ext cx="4594860" cy="4282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lnSpc>
                <a:spcPct val="115000"/>
              </a:lnSpc>
            </a:pPr>
            <a:r>
              <a:rPr lang="ru-RU" sz="4000" dirty="0">
                <a:effectLst/>
                <a:latin typeface="Times New Roman" panose="02020603050405020304" pitchFamily="18" charset="0"/>
              </a:rPr>
              <a:t>One,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two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three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four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.</a:t>
            </a:r>
            <a:br>
              <a:rPr lang="ru-RU" sz="4000" dirty="0">
                <a:effectLst/>
                <a:latin typeface="Times New Roman" panose="02020603050405020304" pitchFamily="18" charset="0"/>
              </a:rPr>
            </a:br>
            <a:r>
              <a:rPr lang="ru-RU" sz="4000" dirty="0">
                <a:effectLst/>
                <a:latin typeface="Times New Roman" panose="02020603050405020304" pitchFamily="18" charset="0"/>
              </a:rPr>
              <a:t>Look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at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window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look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at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door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</a:t>
            </a:r>
            <a:br>
              <a:rPr lang="ru-RU" sz="4000" dirty="0">
                <a:effectLst/>
                <a:latin typeface="Times New Roman" panose="02020603050405020304" pitchFamily="18" charset="0"/>
              </a:rPr>
            </a:br>
            <a:r>
              <a:rPr lang="ru-RU" sz="4000" dirty="0">
                <a:effectLst/>
                <a:latin typeface="Times New Roman" panose="02020603050405020304" pitchFamily="18" charset="0"/>
              </a:rPr>
              <a:t>Look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at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ceiling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look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at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floor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.</a:t>
            </a:r>
            <a:br>
              <a:rPr lang="ru-RU" sz="4000" dirty="0">
                <a:effectLst/>
                <a:latin typeface="Times New Roman" panose="02020603050405020304" pitchFamily="18" charset="0"/>
              </a:rPr>
            </a:br>
            <a:r>
              <a:rPr lang="ru-RU" sz="4000" dirty="0">
                <a:effectLst/>
                <a:latin typeface="Times New Roman" panose="02020603050405020304" pitchFamily="18" charset="0"/>
              </a:rPr>
              <a:t>One,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two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three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, </a:t>
            </a:r>
            <a:r>
              <a:rPr lang="ru-RU" sz="4000" dirty="0" err="1">
                <a:effectLst/>
                <a:latin typeface="Times New Roman" panose="02020603050405020304" pitchFamily="18" charset="0"/>
              </a:rPr>
              <a:t>four</a:t>
            </a:r>
            <a:r>
              <a:rPr lang="ru-RU" sz="4000" dirty="0">
                <a:effectLst/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5101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57E194-9E28-B5AE-5C5E-35A09FEA7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87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C0BBC2-4234-2D17-6A2A-504348EE7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0"/>
            <a:ext cx="635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93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492896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 algn="ctr">
              <a:buClr>
                <a:schemeClr val="tx1">
                  <a:shade val="95000"/>
                </a:schemeClr>
              </a:buClr>
              <a:defRPr/>
            </a:pP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Home, sweet home</a:t>
            </a:r>
            <a:r>
              <a:rPr lang="en-US" sz="6000" b="1" i="1" dirty="0">
                <a:solidFill>
                  <a:srgbClr val="FF0000"/>
                </a:solidFill>
              </a:rPr>
              <a:t>!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3" name="Track5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" name="Рисунок 14" descr="62801663_spee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99611">
            <a:off x="288515" y="628361"/>
            <a:ext cx="2821515" cy="1869254"/>
          </a:xfrm>
          <a:prstGeom prst="rect">
            <a:avLst/>
          </a:prstGeom>
        </p:spPr>
      </p:pic>
      <p:pic>
        <p:nvPicPr>
          <p:cNvPr id="16" name="Рисунок 15" descr="7ecf1fefcc8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620688"/>
            <a:ext cx="1967880" cy="1814139"/>
          </a:xfrm>
          <a:prstGeom prst="rect">
            <a:avLst/>
          </a:prstGeom>
        </p:spPr>
      </p:pic>
      <p:pic>
        <p:nvPicPr>
          <p:cNvPr id="17" name="Рисунок 16" descr="kak-nauchit-rebenka-chitat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928269">
            <a:off x="5794553" y="546541"/>
            <a:ext cx="2886965" cy="1963136"/>
          </a:xfrm>
          <a:prstGeom prst="rect">
            <a:avLst/>
          </a:prstGeom>
        </p:spPr>
      </p:pic>
      <p:pic>
        <p:nvPicPr>
          <p:cNvPr id="18" name="Рисунок 17" descr="slide-show-gam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492443">
            <a:off x="315554" y="4068961"/>
            <a:ext cx="2675416" cy="2427940"/>
          </a:xfrm>
          <a:prstGeom prst="rect">
            <a:avLst/>
          </a:prstGeom>
        </p:spPr>
      </p:pic>
      <p:pic>
        <p:nvPicPr>
          <p:cNvPr id="19" name="Рисунок 18" descr="1351127606_1351098743_family-dinne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24520" y="3573016"/>
            <a:ext cx="2556760" cy="1872208"/>
          </a:xfrm>
          <a:prstGeom prst="rect">
            <a:avLst/>
          </a:prstGeom>
        </p:spPr>
      </p:pic>
      <p:pic>
        <p:nvPicPr>
          <p:cNvPr id="20" name="Рисунок 19" descr="1405695579_igry-dlya-rebenk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725101">
            <a:off x="5816278" y="4721779"/>
            <a:ext cx="2796245" cy="1864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A77AED-C1D9-B13E-A7BE-2FB60ED39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85875"/>
            <a:ext cx="7620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91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абинцевы\Мои документы\Мои рисунки\позитив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48" y="928670"/>
            <a:ext cx="2399126" cy="1857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1840" y="1340768"/>
            <a:ext cx="396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did all my best! Excellent!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Бабинцевы\Мои документы\Мои рисунки\позитив\00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3248"/>
            <a:ext cx="2600325" cy="14763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3848" y="3212976"/>
            <a:ext cx="4429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I tried as much as I could. </a:t>
            </a:r>
          </a:p>
          <a:p>
            <a:r>
              <a:rPr lang="en-US" sz="28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Rather good!</a:t>
            </a:r>
            <a:endParaRPr lang="ru-RU" sz="28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Documents and Settings\Бабинцевы\Мои документы\Мои рисунки\позитив\olvas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5000636"/>
            <a:ext cx="1714512" cy="14154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47864" y="5157192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300" dirty="0">
                <a:ln w="5080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 should learn English better! </a:t>
            </a:r>
          </a:p>
          <a:p>
            <a:r>
              <a:rPr lang="en-US" sz="2400" spc="300" dirty="0">
                <a:ln w="5080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Not very well…</a:t>
            </a:r>
            <a:endParaRPr lang="ru-RU" sz="2400" spc="300" dirty="0">
              <a:ln w="50800"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GOOD  JOB!</a:t>
            </a:r>
            <a:endParaRPr lang="en-US" sz="2400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Choose a smile for your own according to your work at the lesson.</a:t>
            </a:r>
          </a:p>
          <a:p>
            <a:pPr algn="ctr"/>
            <a:r>
              <a:rPr lang="en-US" sz="2400" b="1" dirty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Be objective!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692696"/>
            <a:ext cx="8229600" cy="2831976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</a:t>
            </a:r>
            <a:r>
              <a:rPr lang="en-US" sz="4800" dirty="0" err="1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omework</a:t>
            </a:r>
            <a:br>
              <a:rPr lang="en-US" sz="4800" dirty="0">
                <a:latin typeface="Times New Roman" pitchFamily="18" charset="0"/>
                <a:cs typeface="Times New Roman" pitchFamily="18" charset="0"/>
              </a:rPr>
            </a:b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Picture 2" descr="&amp;Vcy; &amp;Vcy;&amp;iecy;&amp;lcy;&amp;icy;&amp;kcy;&amp;ocy;&amp;bcy;&amp;rcy;&amp;icy;&amp;tcy;&amp;acy;&amp;ncy;&amp;icy;&amp;icy; &amp;ocy;&amp;tcy;&amp;mcy;&amp;iecy;&amp;ncy;&amp;icy;&amp;lcy;&amp;icy; &amp;dcy;&amp;ocy;&amp;mcy;&amp;acy;&amp;shcy;&amp;ncy;&amp;icy;&amp;iecy; &amp;zcy;&amp;acy;&amp;dcy;&amp;acy;&amp;ncy;&amp;icy;&amp;yacy; &amp;dcy;&amp;lcy;&amp;yacy; &amp;mcy;&amp;lcy;&amp;acy;&amp;dcy;&amp;shcy;&amp;iecy;&amp;kcy;&amp;lcy;&amp;acy;&amp;scy;&amp;scy;&amp;ncy;&amp;icy;&amp;kcy;&amp;ocy;&amp;vcy; &amp;icy;&amp;zcy;-&amp;zcy;&amp;acy; &amp;zhcy;&amp;acy;&amp;lcy;&amp;ocy;&amp;bcy; &amp;rcy;&amp;ocy;&amp;dcy;&amp;icy;&amp;tcy;&amp;iecy;&amp;lcy;&amp;iecy;&amp;jcy; - &amp;Pcy;&amp;Acy;&amp;Rcy;&amp;Acy;&amp;Gcy;&amp;Rcy;&amp;Acy;&amp;Fcy;-WWW - 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05263"/>
            <a:ext cx="33528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2">
            <a:extLst>
              <a:ext uri="{FF2B5EF4-FFF2-40B4-BE49-F238E27FC236}">
                <a16:creationId xmlns:a16="http://schemas.microsoft.com/office/drawing/2014/main" id="{742F1260-5424-232A-6B94-FC2908254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75" y="1214438"/>
            <a:ext cx="5929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“English Proverbs about Home’’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8FE59AB-C7B2-6126-A206-9F5A3416F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90723"/>
              </p:ext>
            </p:extLst>
          </p:nvPr>
        </p:nvGraphicFramePr>
        <p:xfrm>
          <a:off x="467543" y="1738314"/>
          <a:ext cx="8176396" cy="44624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088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8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86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East or West, home is best.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гостях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хорошо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дома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лучше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86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Every bird likes its own nest.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Каждый</a:t>
                      </a:r>
                      <a:r>
                        <a:rPr lang="ru-RU" sz="1800" b="1" baseline="0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кулик хвалит свое болото.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86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My house is my castle.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Мой дом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моя крепость.</a:t>
                      </a: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86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Every dog is a lion at home.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Всяк кулик на своем болоте велик. </a:t>
                      </a: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031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Dry bread at home is better than roast meat abroad.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Дома и солома съедобна.</a:t>
                      </a: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7031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 has no home whose home is everywhere.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того нет дома, у кого он везде. </a:t>
                      </a: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86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Charity begins at home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Милосердие начинается у себя дома.</a:t>
                      </a: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70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wider we roam, the </a:t>
                      </a:r>
                      <a:r>
                        <a:rPr lang="en-US" sz="1800" b="1" dirty="0" err="1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welcomer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home. 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Всякому мила своя сторона. </a:t>
                      </a:r>
                    </a:p>
                    <a:p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7031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Men make houses, women make homes.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Мужчины строят дома, а женщины</a:t>
                      </a:r>
                      <a:r>
                        <a:rPr lang="ru-RU" sz="1800" b="1" baseline="0" dirty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создают – очаг.</a:t>
                      </a:r>
                      <a:endParaRPr lang="ru-RU" sz="1800" b="1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3488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pPr marL="342900" indent="-342900"/>
            <a:endParaRPr lang="ru-RU" dirty="0"/>
          </a:p>
          <a:p>
            <a:pPr marL="342900" indent="-342900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54868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используемых материалов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73177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«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Spotlight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(Английский в фокусе)»  - 5 класс учебник, Ю. Е. Ваулина, Д. Дули, О. Е.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Подоляко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В. Эванс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«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Spotlight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(Английский в фокусе)»  - 5 класс книга для учителя, Ю. Е. Ваулина, Д. Дули, О. Е.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Подоляко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В. Эванс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«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Spotlight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(Английский в фокусе)»  - 5 класс рабочая тетрадь, Ю. Е. Ваулина, Д. Дули, О. Е.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Подоляко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В. Эванс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15944" y="272285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Песня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“Home, Sweet home”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http://old.prosv.ru/umk/spotlight/info.aspx?ob_no=16495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C84AAAE-F240-C058-7100-E646D7FEA0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99050"/>
              </p:ext>
            </p:extLst>
          </p:nvPr>
        </p:nvGraphicFramePr>
        <p:xfrm>
          <a:off x="1547664" y="1268760"/>
          <a:ext cx="5184575" cy="4544568"/>
        </p:xfrm>
        <a:graphic>
          <a:graphicData uri="http://schemas.openxmlformats.org/drawingml/2006/table">
            <a:tbl>
              <a:tblPr/>
              <a:tblGrid>
                <a:gridCol w="911029">
                  <a:extLst>
                    <a:ext uri="{9D8B030D-6E8A-4147-A177-3AD203B41FA5}">
                      <a16:colId xmlns:a16="http://schemas.microsoft.com/office/drawing/2014/main" val="2559939770"/>
                    </a:ext>
                  </a:extLst>
                </a:gridCol>
                <a:gridCol w="993848">
                  <a:extLst>
                    <a:ext uri="{9D8B030D-6E8A-4147-A177-3AD203B41FA5}">
                      <a16:colId xmlns:a16="http://schemas.microsoft.com/office/drawing/2014/main" val="1849466865"/>
                    </a:ext>
                  </a:extLst>
                </a:gridCol>
                <a:gridCol w="993848">
                  <a:extLst>
                    <a:ext uri="{9D8B030D-6E8A-4147-A177-3AD203B41FA5}">
                      <a16:colId xmlns:a16="http://schemas.microsoft.com/office/drawing/2014/main" val="2847235502"/>
                    </a:ext>
                  </a:extLst>
                </a:gridCol>
                <a:gridCol w="993848">
                  <a:extLst>
                    <a:ext uri="{9D8B030D-6E8A-4147-A177-3AD203B41FA5}">
                      <a16:colId xmlns:a16="http://schemas.microsoft.com/office/drawing/2014/main" val="2604238963"/>
                    </a:ext>
                  </a:extLst>
                </a:gridCol>
                <a:gridCol w="1292002">
                  <a:extLst>
                    <a:ext uri="{9D8B030D-6E8A-4147-A177-3AD203B41FA5}">
                      <a16:colId xmlns:a16="http://schemas.microsoft.com/office/drawing/2014/main" val="76509352"/>
                    </a:ext>
                  </a:extLst>
                </a:gridCol>
              </a:tblGrid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504750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o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e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341673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k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h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188928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l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191780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821852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s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g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68643"/>
                  </a:ext>
                </a:extLst>
              </a:tr>
              <a:tr h="57832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t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</a:rPr>
                        <a:t>w</a:t>
                      </a:r>
                      <a:endParaRPr lang="ru-RU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</a:rPr>
                        <a:t>e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60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977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88640"/>
            <a:ext cx="3168352" cy="172819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house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Let’s go to my house.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Let’s go today.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I’ll show you all the rooms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 we work and play.</a:t>
            </a:r>
          </a:p>
          <a:p>
            <a:pPr algn="l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91683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Here is the kitchen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Where Mother cooks for me.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140968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Here is the living room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Where we watch TV.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3933056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Here is  the dining room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We eat here every day.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5733256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And this room is my room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Where I sleep and play.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3798"/>
            <a:ext cx="2376264" cy="23783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ren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2636912"/>
            <a:ext cx="2923633" cy="1944216"/>
          </a:xfrm>
          <a:prstGeom prst="rect">
            <a:avLst/>
          </a:prstGeom>
        </p:spPr>
      </p:pic>
      <p:pic>
        <p:nvPicPr>
          <p:cNvPr id="10" name="Рисунок 9" descr="fotografii_intererov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780928"/>
            <a:ext cx="2699792" cy="201622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897677"/>
            <a:ext cx="2383753" cy="196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 DREAM  ROOM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573016"/>
            <a:ext cx="3503045" cy="288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49_m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88640"/>
            <a:ext cx="3294423" cy="2465314"/>
          </a:xfrm>
          <a:prstGeom prst="rect">
            <a:avLst/>
          </a:prstGeom>
        </p:spPr>
      </p:pic>
      <p:pic>
        <p:nvPicPr>
          <p:cNvPr id="8" name="Рисунок 7" descr="детские комнаты для двоих 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501008"/>
            <a:ext cx="3744416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0BF6CF-E38D-B216-90A8-FD09CB5BE7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74" y="1052736"/>
            <a:ext cx="5891606" cy="4989289"/>
          </a:xfrm>
        </p:spPr>
      </p:pic>
    </p:spTree>
    <p:extLst>
      <p:ext uri="{BB962C8B-B14F-4D97-AF65-F5344CB8AC3E}">
        <p14:creationId xmlns:p14="http://schemas.microsoft.com/office/powerpoint/2010/main" val="644632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143625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en-US" dirty="0">
                <a:solidFill>
                  <a:srgbClr val="FF0000"/>
                </a:solidFill>
              </a:rPr>
            </a:br>
            <a:r>
              <a:rPr lang="en-US" sz="4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are going to:</a:t>
            </a:r>
            <a:br>
              <a:rPr lang="en-US" sz="4900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-repeat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words and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gramm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r…</a:t>
            </a:r>
            <a:br>
              <a:rPr lang="en-US" sz="4900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-speak in dialogues…</a:t>
            </a:r>
            <a:br>
              <a:rPr lang="en-US" sz="4900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-talk about your rooms…</a:t>
            </a:r>
            <a:br>
              <a:rPr lang="en-US" sz="4900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-listen to the song…</a:t>
            </a:r>
            <a:br>
              <a:rPr lang="en-US" sz="4900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- make a project…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908720"/>
          <a:ext cx="8713788" cy="4267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296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Singular</a:t>
                      </a: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(единств. число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Plural(</a:t>
                      </a: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множеств. число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8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There is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 a sofa in</a:t>
                      </a:r>
                      <a:r>
                        <a:rPr lang="en-US" sz="3200" baseline="0" dirty="0">
                          <a:latin typeface="Times New Roman" pitchFamily="18" charset="0"/>
                          <a:cs typeface="Times New Roman" pitchFamily="18" charset="0"/>
                        </a:rPr>
                        <a:t> the living room.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There are 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armchairs in the living room.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There isn’t 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a TV in the kitchen.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There aren’t 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any chairs in the bathroom.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47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Is there 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a table in the bathroom?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imes New Roman" pitchFamily="18" charset="0"/>
                          <a:cs typeface="Times New Roman" pitchFamily="18" charset="0"/>
                        </a:rPr>
                        <a:t>Are there </a:t>
                      </a:r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any chairs in the bathroom</a:t>
                      </a: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91449" marR="91449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76672"/>
            <a:ext cx="7848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ru-RU" sz="36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CHOOSE THE RIGHT  VERB: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There </a:t>
            </a:r>
            <a:r>
              <a:rPr lang="en-US" alt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is/are</a:t>
            </a:r>
            <a:r>
              <a:rPr lang="en-US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bookcase in the room.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There </a:t>
            </a:r>
            <a:r>
              <a:rPr lang="en-US" alt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is/are</a:t>
            </a:r>
            <a:r>
              <a:rPr lang="en-US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two tables in the room.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There </a:t>
            </a:r>
            <a:r>
              <a:rPr lang="en-US" alt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is/are</a:t>
            </a: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ten books on the desk.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There </a:t>
            </a:r>
            <a:r>
              <a:rPr lang="en-US" alt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is/are</a:t>
            </a: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 bag under the desk.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There </a:t>
            </a:r>
            <a:r>
              <a:rPr lang="en-US" alt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is/are</a:t>
            </a:r>
            <a:r>
              <a:rPr lang="en-US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 clock near the sofa.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619</TotalTime>
  <Words>703</Words>
  <Application>Microsoft Office PowerPoint</Application>
  <PresentationFormat>Экран (4:3)</PresentationFormat>
  <Paragraphs>123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MY  DREAM  ROOM</vt:lpstr>
      <vt:lpstr>Презентация PowerPoint</vt:lpstr>
      <vt:lpstr> We are going to: -repeat words and grammаr… -speak in dialogues… -talk about your rooms… -listen to the song… - make a project…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Лейсан</cp:lastModifiedBy>
  <cp:revision>43</cp:revision>
  <dcterms:created xsi:type="dcterms:W3CDTF">2016-11-12T11:26:46Z</dcterms:created>
  <dcterms:modified xsi:type="dcterms:W3CDTF">2023-06-12T17:09:56Z</dcterms:modified>
</cp:coreProperties>
</file>