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63" r:id="rId7"/>
    <p:sldId id="270" r:id="rId8"/>
    <p:sldId id="272" r:id="rId9"/>
    <p:sldId id="271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6/12/2023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6/12/2023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457201"/>
            <a:ext cx="7766936" cy="3438143"/>
          </a:xfrm>
        </p:spPr>
        <p:txBody>
          <a:bodyPr/>
          <a:lstStyle/>
          <a:p>
            <a:r>
              <a:rPr lang="ru-RU" sz="4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ПЕДАГОГИЧЕСКИХ ПРИЁМОВ И МЕТОДИК ДЛЯ МОТИВАЦИИ ДЕТЕЙ ДОШКОЛЬНОГО ВОЗРАСТА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59168" y="5166360"/>
            <a:ext cx="4187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Выполнила: воспитатель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Когтева М.А.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408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457201"/>
            <a:ext cx="8596668" cy="5584162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Технология </a:t>
            </a:r>
            <a:r>
              <a:rPr lang="ru-RU" sz="3200" dirty="0" smtClean="0">
                <a:solidFill>
                  <a:srgbClr val="FF0000"/>
                </a:solidFill>
              </a:rPr>
              <a:t>интерактивного обучения </a:t>
            </a:r>
            <a:r>
              <a:rPr lang="ru-RU" sz="3200" dirty="0">
                <a:solidFill>
                  <a:srgbClr val="FF0000"/>
                </a:solidFill>
              </a:rPr>
              <a:t>«Корзина идей»</a:t>
            </a:r>
          </a:p>
          <a:p>
            <a:r>
              <a:rPr lang="ru-RU" dirty="0"/>
              <a:t>«Корзина идей» предполагает выяснить, какие знания уже есть у</a:t>
            </a:r>
          </a:p>
          <a:p>
            <a:r>
              <a:rPr lang="ru-RU" dirty="0"/>
              <a:t>детей по данной теме, и . Этот прием накапливает знания.</a:t>
            </a:r>
          </a:p>
          <a:p>
            <a:r>
              <a:rPr lang="ru-RU" dirty="0"/>
              <a:t>Корзину можно применять при календарно-тематическом</a:t>
            </a:r>
          </a:p>
          <a:p>
            <a:r>
              <a:rPr lang="ru-RU" dirty="0"/>
              <a:t>планировании. Например, вносим корзину в начале недели. </a:t>
            </a:r>
            <a:endParaRPr lang="ru-RU" dirty="0" smtClean="0"/>
          </a:p>
          <a:p>
            <a:r>
              <a:rPr lang="ru-RU" dirty="0" smtClean="0"/>
              <a:t>И предлагаем </a:t>
            </a:r>
            <a:r>
              <a:rPr lang="ru-RU" dirty="0"/>
              <a:t>детям положить в корзину то, что им уже известно по</a:t>
            </a:r>
          </a:p>
          <a:p>
            <a:r>
              <a:rPr lang="ru-RU" dirty="0"/>
              <a:t>данной теме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Ребята выбирают картинки, опорные </a:t>
            </a:r>
            <a:r>
              <a:rPr lang="ru-RU" dirty="0" smtClean="0"/>
              <a:t>схемы, предметы </a:t>
            </a:r>
            <a:r>
              <a:rPr lang="ru-RU" dirty="0"/>
              <a:t>и кладут в корзину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В течении недели узнаем </a:t>
            </a:r>
            <a:r>
              <a:rPr lang="ru-RU" dirty="0" smtClean="0"/>
              <a:t>что-то новое </a:t>
            </a:r>
            <a:r>
              <a:rPr lang="ru-RU" dirty="0"/>
              <a:t>и наша корзина пополняется.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обобщающей </a:t>
            </a:r>
            <a:r>
              <a:rPr lang="ru-RU" dirty="0" smtClean="0"/>
              <a:t>беседе перебираем </a:t>
            </a:r>
            <a:r>
              <a:rPr lang="ru-RU" dirty="0"/>
              <a:t>содержимое корзины и подводим итоги.</a:t>
            </a:r>
          </a:p>
        </p:txBody>
      </p:sp>
    </p:spTree>
    <p:extLst>
      <p:ext uri="{BB962C8B-B14F-4D97-AF65-F5344CB8AC3E}">
        <p14:creationId xmlns:p14="http://schemas.microsoft.com/office/powerpoint/2010/main" val="25628665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" y="457200"/>
            <a:ext cx="8302752" cy="6227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009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89999" y="1401220"/>
            <a:ext cx="6503978" cy="40255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20123" y="1314315"/>
            <a:ext cx="6503978" cy="4199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4953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5840" y="530352"/>
            <a:ext cx="786384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“Дерево предсказаний</a:t>
            </a:r>
            <a:r>
              <a:rPr lang="ru-RU" sz="2800" dirty="0" smtClean="0">
                <a:solidFill>
                  <a:srgbClr val="FF0000"/>
                </a:solidFill>
              </a:rPr>
              <a:t>”</a:t>
            </a:r>
          </a:p>
          <a:p>
            <a:pPr algn="ctr"/>
            <a:endParaRPr lang="ru-RU" sz="2800" dirty="0">
              <a:solidFill>
                <a:srgbClr val="FF0000"/>
              </a:solidFill>
            </a:endParaRPr>
          </a:p>
          <a:p>
            <a:r>
              <a:rPr lang="ru-RU" sz="2400" dirty="0"/>
              <a:t>Прием «Дерево предсказаний» заимствован у </a:t>
            </a:r>
            <a:r>
              <a:rPr lang="ru-RU" sz="2400" dirty="0" smtClean="0"/>
              <a:t>американского учителя </a:t>
            </a:r>
            <a:r>
              <a:rPr lang="ru-RU" sz="2400" dirty="0"/>
              <a:t>Дж. </a:t>
            </a:r>
            <a:r>
              <a:rPr lang="ru-RU" sz="2400" dirty="0" err="1"/>
              <a:t>Белланса</a:t>
            </a:r>
            <a:r>
              <a:rPr lang="ru-RU" sz="2400" dirty="0"/>
              <a:t>, работающего с </a:t>
            </a:r>
            <a:r>
              <a:rPr lang="ru-RU" sz="2400" dirty="0" smtClean="0"/>
              <a:t>художественным текстом.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Этот прием помогает строить предположения по</a:t>
            </a:r>
          </a:p>
          <a:p>
            <a:r>
              <a:rPr lang="ru-RU" sz="2400" dirty="0"/>
              <a:t>поводу развития сюжетной линии.</a:t>
            </a:r>
          </a:p>
          <a:p>
            <a:r>
              <a:rPr lang="ru-RU" sz="2400" dirty="0"/>
              <a:t>Правила работы с приемом : ствол дерева – тема, ветви –</a:t>
            </a:r>
          </a:p>
          <a:p>
            <a:r>
              <a:rPr lang="ru-RU" sz="2400" dirty="0"/>
              <a:t>предположения, которые ведутся по двум основным</a:t>
            </a:r>
          </a:p>
          <a:p>
            <a:r>
              <a:rPr lang="ru-RU" sz="2400" dirty="0"/>
              <a:t>направлениям – «возможно» и «вероятно» (количество</a:t>
            </a:r>
          </a:p>
          <a:p>
            <a:r>
              <a:rPr lang="ru-RU" sz="2400" dirty="0"/>
              <a:t>«ветвей» не ограничено), и, наконец, «листья» – </a:t>
            </a:r>
            <a:r>
              <a:rPr lang="ru-RU" sz="2400" dirty="0" smtClean="0"/>
              <a:t>обоснование этих </a:t>
            </a:r>
            <a:r>
              <a:rPr lang="ru-RU" sz="2400" dirty="0"/>
              <a:t>предположений, аргументы в пользу того или </a:t>
            </a:r>
            <a:r>
              <a:rPr lang="ru-RU" sz="2400" dirty="0" smtClean="0"/>
              <a:t>иного мнения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9837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08" y="0"/>
            <a:ext cx="9829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6036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199" y="283464"/>
            <a:ext cx="783278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Таким образом, использование активных методов</a:t>
            </a:r>
          </a:p>
          <a:p>
            <a:r>
              <a:rPr lang="ru-RU" sz="2400" dirty="0"/>
              <a:t>обучения в образовательном процессе дошкольного</a:t>
            </a:r>
          </a:p>
          <a:p>
            <a:r>
              <a:rPr lang="ru-RU" sz="2400" dirty="0"/>
              <a:t>образовательного учреждения способствует</a:t>
            </a:r>
          </a:p>
          <a:p>
            <a:r>
              <a:rPr lang="ru-RU" sz="2400" dirty="0"/>
              <a:t>успешному освоению образовательной программы, в</a:t>
            </a:r>
          </a:p>
          <a:p>
            <a:r>
              <a:rPr lang="ru-RU" sz="2400" dirty="0"/>
              <a:t>основе которой лежат требования ФГОС, созданию в</a:t>
            </a:r>
          </a:p>
          <a:p>
            <a:r>
              <a:rPr lang="ru-RU" sz="2400" dirty="0"/>
              <a:t>образовательной деятельности благоприятной</a:t>
            </a:r>
          </a:p>
          <a:p>
            <a:r>
              <a:rPr lang="ru-RU" sz="2400" dirty="0"/>
              <a:t>атмосферы для работы, развитию мотивации к</a:t>
            </a:r>
          </a:p>
          <a:p>
            <a:r>
              <a:rPr lang="ru-RU" sz="2400" dirty="0"/>
              <a:t>познавательной и исследовательской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006872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522515"/>
            <a:ext cx="8596668" cy="5264332"/>
          </a:xfrm>
        </p:spPr>
        <p:txBody>
          <a:bodyPr>
            <a:normAutofit fontScale="90000"/>
          </a:bodyPr>
          <a:lstStyle/>
          <a:p>
            <a:r>
              <a:rPr lang="ru-RU" b="1">
                <a:solidFill>
                  <a:srgbClr val="FF0000"/>
                </a:solidFill>
              </a:rPr>
              <a:t>АКТУАЛЬНОСТЬ</a:t>
            </a:r>
            <a:r>
              <a:rPr lang="ru-RU"/>
              <a:t> </a:t>
            </a:r>
            <a:br>
              <a:rPr lang="ru-RU"/>
            </a:br>
            <a:r>
              <a:rPr lang="ru-RU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МОТИВАЦИИ СО СТОРОНЫ ВЗРОСЛОГО  У ДОШКОЛЬНИКА НЕ БУДЕТ АКТИВНОСТИ,  НЕ ВОЗНИКНУТ МОТИВЫ,  РЕБЁНОК НЕ БУДЕТ ГОТОВ К ПОСТАНОВКЕ ЦЕЛЕЙ. </a:t>
            </a:r>
            <a:br>
              <a:rPr lang="ru-RU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/>
              <a:t> </a:t>
            </a:r>
            <a:br>
              <a:rPr lang="ru-RU"/>
            </a:b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616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546099" y="347471"/>
            <a:ext cx="8195565" cy="6379899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ВЗАИМОДЕЙСТВУЯ С РЕБЁНКОМ ПОМНИТЕ</a:t>
            </a:r>
            <a:r>
              <a:rPr lang="ru-RU" sz="2000" dirty="0"/>
              <a:t>: </a:t>
            </a:r>
          </a:p>
          <a:p>
            <a:r>
              <a:rPr lang="ru-RU" sz="2000" dirty="0"/>
              <a:t>1. Предоставляйте больше самостоятельности. Пусть ребенок делает  « открытия » сам, не спешите преподносить ему знания в готовом виде. </a:t>
            </a:r>
            <a:endParaRPr lang="ru-RU" sz="2000" dirty="0" smtClean="0"/>
          </a:p>
          <a:p>
            <a:r>
              <a:rPr lang="ru-RU" sz="2000" dirty="0" smtClean="0"/>
              <a:t> </a:t>
            </a:r>
            <a:r>
              <a:rPr lang="ru-RU" sz="2000" dirty="0"/>
              <a:t>2. Старайтесь показывать необходимость каждого знания, приводите примеры.  </a:t>
            </a:r>
            <a:endParaRPr lang="ru-RU" sz="2000" dirty="0" smtClean="0"/>
          </a:p>
          <a:p>
            <a:r>
              <a:rPr lang="ru-RU" sz="2000" dirty="0" smtClean="0"/>
              <a:t>3</a:t>
            </a:r>
            <a:r>
              <a:rPr lang="ru-RU" sz="2000" dirty="0"/>
              <a:t>. Связывайте новые знания с уже усвоенными, понятыми. </a:t>
            </a:r>
            <a:endParaRPr lang="ru-RU" sz="2000" dirty="0" smtClean="0"/>
          </a:p>
          <a:p>
            <a:r>
              <a:rPr lang="ru-RU" sz="2000" dirty="0" smtClean="0"/>
              <a:t> </a:t>
            </a:r>
            <a:r>
              <a:rPr lang="ru-RU" sz="2000" dirty="0"/>
              <a:t>4. Задание не должно быть ни слишком трудным, ни слишком легким. Оно должно быть посильным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  </a:t>
            </a:r>
            <a:r>
              <a:rPr lang="ru-RU" sz="2000" dirty="0"/>
              <a:t>5. Проявляйте сами интерес к занятиям, создавайте положительный эмоциональный фон. </a:t>
            </a:r>
            <a:endParaRPr lang="ru-RU" sz="2000" dirty="0" smtClean="0"/>
          </a:p>
          <a:p>
            <a:r>
              <a:rPr lang="ru-RU" sz="2000" dirty="0" smtClean="0"/>
              <a:t> </a:t>
            </a:r>
            <a:r>
              <a:rPr lang="ru-RU" sz="2000" dirty="0"/>
              <a:t>6. Пусть ребенок ощущает свои успехи, достижения. Отмечайте его « рост », терпение, старание. </a:t>
            </a:r>
            <a:endParaRPr lang="ru-RU" sz="2000" dirty="0" smtClean="0"/>
          </a:p>
          <a:p>
            <a:r>
              <a:rPr lang="ru-RU" sz="2000" dirty="0" smtClean="0"/>
              <a:t> </a:t>
            </a:r>
            <a:r>
              <a:rPr lang="ru-RU" sz="2000" dirty="0"/>
              <a:t>7. Оценивайте объективно возможности и способности каждого ребенка. Старайтесь не сравнивать его с другими детьми, только с самим собой. Такой подход ориентирует ребенка на собственное совершенствование. </a:t>
            </a:r>
          </a:p>
        </p:txBody>
      </p:sp>
    </p:spTree>
    <p:extLst>
      <p:ext uri="{BB962C8B-B14F-4D97-AF65-F5344CB8AC3E}">
        <p14:creationId xmlns:p14="http://schemas.microsoft.com/office/powerpoint/2010/main" val="1718681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0352" y="384048"/>
            <a:ext cx="9628632" cy="5943599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</a:rPr>
              <a:t>«</a:t>
            </a:r>
            <a:r>
              <a:rPr lang="ru-RU" sz="2000" dirty="0" err="1">
                <a:solidFill>
                  <a:srgbClr val="FF0000"/>
                </a:solidFill>
              </a:rPr>
              <a:t>Фишбоун</a:t>
            </a:r>
            <a:r>
              <a:rPr lang="ru-RU" sz="2000" dirty="0">
                <a:solidFill>
                  <a:srgbClr val="FF0000"/>
                </a:solidFill>
              </a:rPr>
              <a:t>»</a:t>
            </a:r>
          </a:p>
          <a:p>
            <a:r>
              <a:rPr lang="ru-RU" sz="2000" dirty="0"/>
              <a:t>• Одним из методических приемов, который можно использовать в работе ,</a:t>
            </a:r>
          </a:p>
          <a:p>
            <a:r>
              <a:rPr lang="ru-RU" sz="2000" dirty="0"/>
              <a:t>является прием </a:t>
            </a:r>
            <a:r>
              <a:rPr lang="ru-RU" sz="2000" b="1" dirty="0"/>
              <a:t>«</a:t>
            </a:r>
            <a:r>
              <a:rPr lang="ru-RU" sz="2000" b="1" dirty="0" err="1"/>
              <a:t>Фишбоун</a:t>
            </a:r>
            <a:r>
              <a:rPr lang="ru-RU" sz="2000" b="1" dirty="0"/>
              <a:t>». </a:t>
            </a:r>
            <a:r>
              <a:rPr lang="ru-RU" sz="2000" dirty="0"/>
              <a:t>В мире данная диаграмма широко известна</a:t>
            </a:r>
          </a:p>
          <a:p>
            <a:r>
              <a:rPr lang="ru-RU" sz="2000" dirty="0"/>
              <a:t>под именем Кауро </a:t>
            </a:r>
            <a:r>
              <a:rPr lang="ru-RU" sz="2000" dirty="0" err="1"/>
              <a:t>Ишикава</a:t>
            </a:r>
            <a:r>
              <a:rPr lang="ru-RU" sz="2000" dirty="0"/>
              <a:t> — японского профессора, который и изобрел</a:t>
            </a:r>
          </a:p>
          <a:p>
            <a:r>
              <a:rPr lang="ru-RU" sz="2000" dirty="0"/>
              <a:t>метод структурного анализа причинно-следственных связей. </a:t>
            </a:r>
            <a:r>
              <a:rPr lang="ru-RU" sz="2000" dirty="0" smtClean="0"/>
              <a:t>Схема </a:t>
            </a:r>
            <a:r>
              <a:rPr lang="ru-RU" sz="2000" dirty="0" err="1" smtClean="0"/>
              <a:t>Фишбоун</a:t>
            </a:r>
            <a:endParaRPr lang="ru-RU" sz="2000" dirty="0" smtClean="0"/>
          </a:p>
          <a:p>
            <a:r>
              <a:rPr lang="ru-RU" sz="2000" dirty="0"/>
              <a:t>представляет собой графическое изображение, позволяющее наглядно</a:t>
            </a:r>
          </a:p>
          <a:p>
            <a:r>
              <a:rPr lang="ru-RU" sz="2000" dirty="0" smtClean="0"/>
              <a:t>продемонстрировать </a:t>
            </a:r>
            <a:r>
              <a:rPr lang="ru-RU" sz="2000" dirty="0"/>
              <a:t>определенные в процессе анализа причины</a:t>
            </a:r>
          </a:p>
          <a:p>
            <a:r>
              <a:rPr lang="ru-RU" sz="2000" dirty="0"/>
              <a:t>конкретных событий, явлений, проблем и соответствующие выводы или</a:t>
            </a:r>
          </a:p>
          <a:p>
            <a:r>
              <a:rPr lang="ru-RU" sz="2000" dirty="0"/>
              <a:t>результаты обсуждения.</a:t>
            </a:r>
          </a:p>
          <a:p>
            <a:r>
              <a:rPr lang="ru-RU" sz="2000" dirty="0"/>
              <a:t>• </a:t>
            </a:r>
            <a:r>
              <a:rPr lang="ru-RU" sz="2000" u="sng" dirty="0">
                <a:solidFill>
                  <a:schemeClr val="accent2">
                    <a:lumMod val="75000"/>
                  </a:schemeClr>
                </a:solidFill>
              </a:rPr>
              <a:t>Схемы </a:t>
            </a:r>
            <a:r>
              <a:rPr lang="ru-RU" sz="2000" u="sng" dirty="0" err="1">
                <a:solidFill>
                  <a:schemeClr val="accent2">
                    <a:lumMod val="75000"/>
                  </a:schemeClr>
                </a:solidFill>
              </a:rPr>
              <a:t>Фишбоун</a:t>
            </a:r>
            <a:r>
              <a:rPr lang="ru-RU" sz="2000" u="sng" dirty="0">
                <a:solidFill>
                  <a:schemeClr val="accent2">
                    <a:lumMod val="75000"/>
                  </a:schemeClr>
                </a:solidFill>
              </a:rPr>
              <a:t> дают возможность</a:t>
            </a:r>
            <a:r>
              <a:rPr lang="ru-RU" sz="2000" dirty="0"/>
              <a:t>:</a:t>
            </a:r>
          </a:p>
          <a:p>
            <a:r>
              <a:rPr lang="ru-RU" sz="2000" dirty="0"/>
              <a:t>-организовать работу участников в парах или группах;</a:t>
            </a:r>
          </a:p>
          <a:p>
            <a:r>
              <a:rPr lang="ru-RU" sz="2000" dirty="0"/>
              <a:t>-развивать критическое мышление;</a:t>
            </a:r>
          </a:p>
          <a:p>
            <a:r>
              <a:rPr lang="ru-RU" sz="2000" dirty="0"/>
              <a:t>-визуализировать взаимосвязи между причинами и </a:t>
            </a:r>
            <a:r>
              <a:rPr lang="ru-RU" sz="2000" dirty="0" smtClean="0"/>
              <a:t>следствиями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5292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466344"/>
            <a:ext cx="8777562" cy="6108191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Процедура составления схемы:</a:t>
            </a:r>
          </a:p>
          <a:p>
            <a:r>
              <a:rPr lang="ru-RU" dirty="0"/>
              <a:t>• Как известно любая проблема начинается с головы.</a:t>
            </a:r>
          </a:p>
          <a:p>
            <a:r>
              <a:rPr lang="ru-RU" dirty="0"/>
              <a:t> помещаем нашу проблему в голову рыбы.</a:t>
            </a:r>
          </a:p>
          <a:p>
            <a:r>
              <a:rPr lang="ru-RU" dirty="0"/>
              <a:t>• на листе бумаги необходимо провести горизонтальную стрелку через</a:t>
            </a:r>
          </a:p>
          <a:p>
            <a:r>
              <a:rPr lang="ru-RU" dirty="0"/>
              <a:t>середину листа;</a:t>
            </a:r>
          </a:p>
          <a:p>
            <a:r>
              <a:rPr lang="ru-RU" dirty="0"/>
              <a:t>• дать название главной стрелке. Это главная (хребтовая) кость схемы;</a:t>
            </a:r>
          </a:p>
          <a:p>
            <a:r>
              <a:rPr lang="ru-RU" dirty="0"/>
              <a:t>• от главной кости нарисовать дополнительные «косточки», каждая из них</a:t>
            </a:r>
          </a:p>
          <a:p>
            <a:r>
              <a:rPr lang="ru-RU" dirty="0"/>
              <a:t>посвящена одной проблеме или группе проблем, подписать каждую из</a:t>
            </a:r>
          </a:p>
          <a:p>
            <a:r>
              <a:rPr lang="ru-RU" dirty="0"/>
              <a:t>«косточек»;</a:t>
            </a:r>
          </a:p>
          <a:p>
            <a:r>
              <a:rPr lang="ru-RU" dirty="0"/>
              <a:t>• добавить дополнительные «косточки»; идеально, если разные части</a:t>
            </a:r>
          </a:p>
          <a:p>
            <a:r>
              <a:rPr lang="ru-RU" dirty="0"/>
              <a:t>проблемы расположены так, что наиболее важная находится в голове</a:t>
            </a:r>
          </a:p>
          <a:p>
            <a:r>
              <a:rPr lang="ru-RU" dirty="0"/>
              <a:t>рыбы.</a:t>
            </a:r>
          </a:p>
        </p:txBody>
      </p:sp>
    </p:spTree>
    <p:extLst>
      <p:ext uri="{BB962C8B-B14F-4D97-AF65-F5344CB8AC3E}">
        <p14:creationId xmlns:p14="http://schemas.microsoft.com/office/powerpoint/2010/main" val="2401288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12" y="0"/>
            <a:ext cx="95280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67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56" y="508635"/>
            <a:ext cx="8906256" cy="576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701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16" y="228600"/>
            <a:ext cx="8692896" cy="651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864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16" y="146304"/>
            <a:ext cx="8802624" cy="660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165655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169</TotalTime>
  <Words>579</Words>
  <Application>Microsoft Office PowerPoint</Application>
  <PresentationFormat>Широкоэкранный</PresentationFormat>
  <Paragraphs>64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Times New Roman</vt:lpstr>
      <vt:lpstr>Trebuchet MS</vt:lpstr>
      <vt:lpstr>Wingdings 3</vt:lpstr>
      <vt:lpstr>Аспект</vt:lpstr>
      <vt:lpstr>ПРИМЕНЕНИЕ ПЕДАГОГИЧЕСКИХ ПРИЁМОВ И МЕТОДИК ДЛЯ МОТИВАЦИИ ДЕТЕЙ ДОШКОЛЬНОГО ВОЗРАСТА </vt:lpstr>
      <vt:lpstr>АКТУАЛЬНОСТЬ  БЕЗ МОТИВАЦИИ СО СТОРОНЫ ВЗРОСЛОГО  У ДОШКОЛЬНИКА НЕ БУДЕТ АКТИВНОСТИ,  НЕ ВОЗНИКНУТ МОТИВЫ,  РЕБЁНОК НЕ БУДЕТ ГОТОВ К ПОСТАНОВКЕ ЦЕЛЕЙ.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ПЕДАГОГИЧЕСКИХ ПРИЁМОВ И МЕТОДИК ДЛЯ МОТИВАЦИИ ДЕТЕЙ ДОШКОЛЬНОГО ВОЗРАСТА </dc:title>
  <dc:creator>zvoruginqwer@outlook.com</dc:creator>
  <cp:lastModifiedBy>Mariya Kogteva</cp:lastModifiedBy>
  <cp:revision>30</cp:revision>
  <dcterms:created xsi:type="dcterms:W3CDTF">2020-12-09T10:36:06Z</dcterms:created>
  <dcterms:modified xsi:type="dcterms:W3CDTF">2023-06-12T17:10:26Z</dcterms:modified>
</cp:coreProperties>
</file>