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13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96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69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05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577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294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50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7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8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261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327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4AB03-FAE1-406E-9B16-153ED1A10C61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8B216-B7C4-4694-B01C-BCA7960AE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52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hyperlink" Target="https://www.medkv.ru/ph-metr-kellymeter-ph-107.html" TargetMode="Externa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.png"/><Relationship Id="rId5" Type="http://schemas.openxmlformats.org/officeDocument/2006/relationships/image" Target="../media/image11.JPG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5142" y="1759879"/>
            <a:ext cx="98189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00B050"/>
                </a:solidFill>
                <a:latin typeface="Bahnschrift Condensed" panose="020B0502040204020203" pitchFamily="34" charset="0"/>
              </a:rPr>
              <a:t>Что такое </a:t>
            </a:r>
            <a:r>
              <a:rPr lang="en-US" sz="7200" dirty="0" smtClean="0">
                <a:solidFill>
                  <a:srgbClr val="00B050"/>
                </a:solidFill>
                <a:latin typeface="Bahnschrift Condensed" panose="020B0502040204020203" pitchFamily="34" charset="0"/>
              </a:rPr>
              <a:t>pH</a:t>
            </a:r>
            <a:r>
              <a:rPr lang="ru-RU" sz="7200" dirty="0" smtClean="0">
                <a:solidFill>
                  <a:srgbClr val="00B050"/>
                </a:solidFill>
                <a:latin typeface="Bahnschrift Condensed" panose="020B0502040204020203" pitchFamily="34" charset="0"/>
              </a:rPr>
              <a:t>-баланс???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324599" y="5878285"/>
            <a:ext cx="5442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Bahnschrift Condensed" panose="020B0502040204020203" pitchFamily="34" charset="0"/>
              </a:rPr>
              <a:t>Учитель химии: Толоконникова И.Л.</a:t>
            </a:r>
            <a:endParaRPr lang="ru-RU" sz="3200" dirty="0">
              <a:solidFill>
                <a:srgbClr val="00B050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172" y="1759879"/>
            <a:ext cx="4376057" cy="437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9" y="-526145"/>
            <a:ext cx="5129894" cy="8549823"/>
          </a:xfrm>
          <a:prstGeom prst="rect">
            <a:avLst/>
          </a:prstGeom>
        </p:spPr>
      </p:pic>
      <p:pic>
        <p:nvPicPr>
          <p:cNvPr id="3" name="voice-changer-2023-06-12-21-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31886" y="122282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880" y="1058484"/>
            <a:ext cx="4346122" cy="6036281"/>
          </a:xfrm>
          <a:prstGeom prst="rect">
            <a:avLst/>
          </a:prstGeom>
        </p:spPr>
      </p:pic>
      <p:sp>
        <p:nvSpPr>
          <p:cNvPr id="2" name="5-конечная звезда 1"/>
          <p:cNvSpPr/>
          <p:nvPr/>
        </p:nvSpPr>
        <p:spPr>
          <a:xfrm>
            <a:off x="7543804" y="5116286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5-конечная звезда 2"/>
          <p:cNvSpPr/>
          <p:nvPr/>
        </p:nvSpPr>
        <p:spPr>
          <a:xfrm>
            <a:off x="8371122" y="4283530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8771167" y="5965371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8771167" y="4936672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9525002" y="5491842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9840688" y="4435930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10352316" y="5970814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10608130" y="4936672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11272158" y="5491843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1527972" y="4452258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7543804" y="6047013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6700162" y="4729843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6726020" y="5491842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154520" y="5998027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5886455" y="5165270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5366669" y="4452258"/>
            <a:ext cx="511628" cy="5551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211790" y="3323199"/>
            <a:ext cx="5089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Bahnschrift Condensed" panose="020B0502040204020203" pitchFamily="34" charset="0"/>
              </a:rPr>
              <a:t>Спасибо за урок</a:t>
            </a:r>
            <a:r>
              <a:rPr lang="ru-RU" sz="3200" dirty="0" smtClean="0">
                <a:solidFill>
                  <a:srgbClr val="00B050"/>
                </a:solidFill>
                <a:latin typeface="Bahnschrift Condensed" panose="020B0502040204020203" pitchFamily="34" charset="0"/>
              </a:rPr>
              <a:t>!</a:t>
            </a:r>
            <a:endParaRPr lang="ru-RU" sz="3200" dirty="0">
              <a:solidFill>
                <a:srgbClr val="00B050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61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-0.01435 L 0.10065 -0.14768 C 0.12396 -0.17453 0.1539 -0.22291 0.18216 -0.27893 C 0.21393 -0.34143 0.23711 -0.39791 0.24974 -0.44189 L 0.3125 -0.64977 " pathEditMode="relative" rAng="18720000" ptsTypes="A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82" y="-2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-0.22253 -0.699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33" y="-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34154 -0.639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70" y="-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L -0.17448 -0.71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3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6 L -0.45118 -0.765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65" y="-3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1436 L -0.13698 -0.772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97" y="-3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22222E-6 L 0.31472 -0.7555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29" y="-3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-0.09948 -0.609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3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-0.62877 -0.5236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45" y="-2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06784 -0.7386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3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6 L 0.16433 -0.541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6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-0.26745 -0.5032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2" y="-2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-0.43295 -0.530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54" y="-2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11111E-6 L -0.1845 -0.7810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2" y="-3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01551 L -0.67773 -0.6300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23" y="-3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0.01389 L -0.56563 -0.3784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81" y="-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728" y="-73148"/>
            <a:ext cx="6003471" cy="83381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86600" y="2895600"/>
            <a:ext cx="3156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ahnschrift Condensed" panose="020B0502040204020203" pitchFamily="34" charset="0"/>
              </a:rPr>
              <a:t>Меня зовут </a:t>
            </a:r>
          </a:p>
          <a:p>
            <a:pPr algn="ctr"/>
            <a:r>
              <a:rPr lang="ru-RU" sz="3600" dirty="0" smtClean="0">
                <a:latin typeface="Bahnschrift Condensed" panose="020B0502040204020203" pitchFamily="34" charset="0"/>
              </a:rPr>
              <a:t>ХИМИЧ</a:t>
            </a:r>
            <a:endParaRPr lang="ru-RU" sz="3600" dirty="0">
              <a:latin typeface="Bahnschrift Condensed" panose="020B0502040204020203" pitchFamily="34" charset="0"/>
            </a:endParaRPr>
          </a:p>
        </p:txBody>
      </p:sp>
      <p:pic>
        <p:nvPicPr>
          <p:cNvPr id="4" name="voice-2023-06-12-19-5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3200" y="26488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8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34" y="-519889"/>
            <a:ext cx="9563780" cy="11522626"/>
          </a:xfrm>
          <a:prstGeom prst="rect">
            <a:avLst/>
          </a:prstGeom>
        </p:spPr>
      </p:pic>
      <p:pic>
        <p:nvPicPr>
          <p:cNvPr id="3" name="voice-2023-06-12-20-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19715" y="11684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4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006" y="840920"/>
            <a:ext cx="9358993" cy="7019245"/>
          </a:xfrm>
          <a:prstGeom prst="rect">
            <a:avLst/>
          </a:prstGeom>
        </p:spPr>
      </p:pic>
      <p:pic>
        <p:nvPicPr>
          <p:cNvPr id="3" name="voice-changer-2023-06-12-20-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63800" y="1244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1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2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203" y="195942"/>
            <a:ext cx="8085366" cy="67755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1367077">
            <a:off x="5475515" y="1875550"/>
            <a:ext cx="35378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2A2C30"/>
                </a:solidFill>
                <a:effectLst/>
                <a:latin typeface="Bahnschrift Condensed" panose="020B0502040204020203" pitchFamily="34" charset="0"/>
              </a:rPr>
              <a:t>Соотношение кислоты и щелочи в организме называется кислотно-щелочным равновесием (балансом), чтобы измерить это соотношение существует показатель «сила водорода», знакомый всем под названием </a:t>
            </a:r>
            <a:r>
              <a:rPr lang="ru-RU" sz="2400" b="0" i="0" dirty="0" err="1" smtClean="0">
                <a:solidFill>
                  <a:srgbClr val="2A2C30"/>
                </a:solidFill>
                <a:effectLst/>
                <a:latin typeface="Bahnschrift Condensed" panose="020B0502040204020203" pitchFamily="34" charset="0"/>
              </a:rPr>
              <a:t>pH</a:t>
            </a:r>
            <a:r>
              <a:rPr lang="ru-RU" sz="2400" b="0" i="0" dirty="0" smtClean="0">
                <a:solidFill>
                  <a:srgbClr val="2A2C30"/>
                </a:solidFill>
                <a:effectLst/>
                <a:latin typeface="Bahnschrift Condensed" panose="020B0502040204020203" pitchFamily="34" charset="0"/>
              </a:rPr>
              <a:t>. Измеряется уровень </a:t>
            </a:r>
            <a:r>
              <a:rPr lang="ru-RU" sz="2400" b="0" i="0" dirty="0" err="1" smtClean="0">
                <a:solidFill>
                  <a:srgbClr val="2A2C30"/>
                </a:solidFill>
                <a:effectLst/>
                <a:latin typeface="Bahnschrift Condensed" panose="020B0502040204020203" pitchFamily="34" charset="0"/>
              </a:rPr>
              <a:t>pH</a:t>
            </a:r>
            <a:r>
              <a:rPr lang="ru-RU" sz="2400" b="0" i="0" dirty="0" smtClean="0">
                <a:solidFill>
                  <a:srgbClr val="2A2C30"/>
                </a:solidFill>
                <a:effectLst/>
                <a:latin typeface="Bahnschrift Condensed" panose="020B0502040204020203" pitchFamily="34" charset="0"/>
              </a:rPr>
              <a:t> с помощью индикаторных полосок или </a:t>
            </a:r>
            <a:r>
              <a:rPr lang="ru-RU" sz="2400" b="0" i="0" u="none" strike="noStrike" dirty="0" err="1" smtClean="0">
                <a:solidFill>
                  <a:srgbClr val="009691"/>
                </a:solidFill>
                <a:effectLst/>
                <a:latin typeface="Bahnschrift Condensed" panose="020B0502040204020203" pitchFamily="34" charset="0"/>
                <a:hlinkClick r:id="rId5"/>
              </a:rPr>
              <a:t>pH</a:t>
            </a:r>
            <a:r>
              <a:rPr lang="ru-RU" sz="2400" b="0" i="0" u="none" strike="noStrike" dirty="0" smtClean="0">
                <a:solidFill>
                  <a:srgbClr val="009691"/>
                </a:solidFill>
                <a:effectLst/>
                <a:latin typeface="Bahnschrift Condensed" panose="020B0502040204020203" pitchFamily="34" charset="0"/>
                <a:hlinkClick r:id="rId5"/>
              </a:rPr>
              <a:t> метра</a:t>
            </a:r>
            <a:r>
              <a:rPr lang="ru-RU" sz="2400" b="0" i="0" dirty="0" smtClean="0">
                <a:solidFill>
                  <a:srgbClr val="2A2C30"/>
                </a:solidFill>
                <a:effectLst/>
                <a:latin typeface="Bahnschrift Condensed" panose="020B0502040204020203" pitchFamily="34" charset="0"/>
              </a:rPr>
              <a:t>.</a:t>
            </a:r>
            <a:endParaRPr lang="ru-RU" sz="2400" dirty="0">
              <a:latin typeface="Bahnschrift Condensed" panose="020B0502040204020203" pitchFamily="34" charset="0"/>
            </a:endParaRPr>
          </a:p>
        </p:txBody>
      </p:sp>
      <p:pic>
        <p:nvPicPr>
          <p:cNvPr id="4" name="voice-changer-2023-06-12-20-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40000" y="125548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8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2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252" y="957943"/>
            <a:ext cx="7636748" cy="4963886"/>
          </a:xfrm>
          <a:prstGeom prst="rect">
            <a:avLst/>
          </a:prstGeom>
        </p:spPr>
      </p:pic>
      <p:pic>
        <p:nvPicPr>
          <p:cNvPr id="3" name="voice-changer-2023-06-12-20-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40000" y="7547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3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5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293" y="1049791"/>
            <a:ext cx="7976507" cy="5982380"/>
          </a:xfrm>
          <a:prstGeom prst="rect">
            <a:avLst/>
          </a:prstGeom>
        </p:spPr>
      </p:pic>
      <p:pic>
        <p:nvPicPr>
          <p:cNvPr id="4" name="voice-changer-2023-06-12-20-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50886" y="104979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5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39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74170"/>
            <a:ext cx="5649686" cy="70621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53" y="2371725"/>
            <a:ext cx="6769146" cy="4486275"/>
          </a:xfrm>
          <a:prstGeom prst="rect">
            <a:avLst/>
          </a:prstGeom>
        </p:spPr>
      </p:pic>
      <p:pic>
        <p:nvPicPr>
          <p:cNvPr id="4" name="voice-changer-2023-06-12-20-5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97943" y="77651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94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535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54</Words>
  <Application>Microsoft Office PowerPoint</Application>
  <PresentationFormat>Широкоэкранный</PresentationFormat>
  <Paragraphs>6</Paragraphs>
  <Slides>11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Bahnschrift Condensed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2023-06-12T15:00:33Z</dcterms:created>
  <dcterms:modified xsi:type="dcterms:W3CDTF">2023-06-12T17:05:56Z</dcterms:modified>
</cp:coreProperties>
</file>