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20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hyperlink" Target="E30A668D-43EE-493B-83AA-580C13D25343.MO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62D138E6-7AEE-4AC7-A19F-F3929FCC9FBB.MOV" TargetMode="External"/><Relationship Id="rId5" Type="http://schemas.openxmlformats.org/officeDocument/2006/relationships/image" Target="../media/image8.gif"/><Relationship Id="rId4" Type="http://schemas.openxmlformats.org/officeDocument/2006/relationships/hyperlink" Target="AD112140-906D-4F70-ABEA-F21C80237B42.MO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852936"/>
            <a:ext cx="7772400" cy="1975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«РОЛЬ ПРОЕКТНОЙ ДЕЯТЕЛЬНОСТИ В ПОВЫШЕНИИ МОТИВАЦИИ ИЗУЧЕНИЯ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ИНОСТРАННОГО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ЯЗЫКА»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Автор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Аксенова В.Э.</a:t>
            </a:r>
            <a:br>
              <a:rPr lang="ru-RU" sz="2200" dirty="0" smtClean="0">
                <a:solidFill>
                  <a:schemeClr val="tx1"/>
                </a:solidFill>
                <a:latin typeface="+mn-lt"/>
              </a:rPr>
            </a:b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          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    учитель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английского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языка, МОУ СШ № 30</a:t>
            </a:r>
            <a:endParaRPr lang="ru-RU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836712"/>
            <a:ext cx="7772400" cy="504056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300" i="1" dirty="0"/>
              <a:t>Методический семинар «Современная образовательная среда и новые аспекты в обучении иностранным языкам. УМК по иностранным языкам корпорации «Российский учебник</a:t>
            </a:r>
            <a:r>
              <a:rPr lang="ru-RU" sz="4300" i="1" dirty="0" smtClean="0"/>
              <a:t>»</a:t>
            </a:r>
            <a:endParaRPr lang="ru-RU" sz="4300" i="1" dirty="0"/>
          </a:p>
          <a:p>
            <a:pPr algn="ctr"/>
            <a:endParaRPr lang="ru-RU" sz="43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Учебная деятельность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8313" y="1700213"/>
          <a:ext cx="818356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781"/>
                <a:gridCol w="409178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Урочная форма: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Внеурочная форма: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Дискуссии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Конкурсы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Ролевая и учебная</a:t>
                      </a:r>
                      <a:r>
                        <a:rPr lang="ru-RU" baseline="0" dirty="0" smtClean="0"/>
                        <a:t> игра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Викторины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Мини-проекты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Олимпиады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Карта памяти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Предметная декада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Дерево предложений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Проект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Круглый стол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D:\Users\user\Desktop\man-flying_1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8133" y="4204050"/>
            <a:ext cx="2882860" cy="2130574"/>
          </a:xfrm>
          <a:prstGeom prst="rect">
            <a:avLst/>
          </a:prstGeom>
          <a:noFill/>
        </p:spPr>
      </p:pic>
      <p:pic>
        <p:nvPicPr>
          <p:cNvPr id="6147" name="Picture 3" descr="D:\Users\user\Desktop\138_stick_figure_su.gif">
            <a:hlinkClick r:id="rId4" action="ppaction://hlinkfil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204050"/>
            <a:ext cx="2016224" cy="2688298"/>
          </a:xfrm>
          <a:prstGeom prst="rect">
            <a:avLst/>
          </a:prstGeom>
          <a:noFill/>
        </p:spPr>
      </p:pic>
      <p:pic>
        <p:nvPicPr>
          <p:cNvPr id="6148" name="Picture 4" descr="D:\Users\user\Desktop\s1200 (1).gif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077072"/>
            <a:ext cx="1515159" cy="2525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Результаты работы: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/>
          <a:lstStyle/>
          <a:p>
            <a:r>
              <a:rPr lang="ru-RU" dirty="0" smtClean="0"/>
              <a:t>Повышение интереса к предмету</a:t>
            </a:r>
          </a:p>
          <a:p>
            <a:r>
              <a:rPr lang="ru-RU" dirty="0" smtClean="0"/>
              <a:t>Повышение мотивации к обучению</a:t>
            </a:r>
          </a:p>
          <a:p>
            <a:r>
              <a:rPr lang="ru-RU" dirty="0" smtClean="0"/>
              <a:t>Улучшение качества знаний</a:t>
            </a:r>
          </a:p>
          <a:p>
            <a:r>
              <a:rPr lang="ru-RU" dirty="0" smtClean="0"/>
              <a:t>Формирование навыков самостоятельной работы</a:t>
            </a:r>
          </a:p>
          <a:p>
            <a:r>
              <a:rPr lang="ru-RU" dirty="0" smtClean="0"/>
              <a:t>Реализация творческого потенциала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D:\Users\user\Desktop\depositphotos_41309717-stock-photo-little-sketchy-man-with-r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437112"/>
            <a:ext cx="3879544" cy="2099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7519"/>
            <a:ext cx="8183880" cy="10515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Отзывы родителей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pp.userapi.com/c824204/v824204979/9145d/UCadi68vMB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557519"/>
            <a:ext cx="4092421" cy="531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48532/v848532453/d020c/ReVexp_cM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" y="1844824"/>
            <a:ext cx="3908699" cy="388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76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183880" cy="4187952"/>
          </a:xfrm>
        </p:spPr>
        <p:txBody>
          <a:bodyPr/>
          <a:lstStyle/>
          <a:p>
            <a:pPr algn="ctr"/>
            <a:r>
              <a:rPr lang="ru-RU" dirty="0" smtClean="0"/>
              <a:t>«Все наши замыслы, все поиски и построения превращаются в прах, если у ученика нет желания учиться»</a:t>
            </a:r>
          </a:p>
          <a:p>
            <a:pPr>
              <a:buNone/>
            </a:pPr>
            <a:r>
              <a:rPr lang="ru-RU" dirty="0" smtClean="0"/>
              <a:t>                                  В.А. Сухомлинский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ПРОБЛЕМА:</a:t>
            </a:r>
            <a:r>
              <a:rPr lang="ru-RU" dirty="0" smtClean="0"/>
              <a:t> недостаточный уровень мотивации к обучению у большинства учащихся.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ЦЕЛЬ: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183880" cy="4752528"/>
          </a:xfrm>
        </p:spPr>
        <p:txBody>
          <a:bodyPr/>
          <a:lstStyle/>
          <a:p>
            <a:r>
              <a:rPr lang="ru-RU" dirty="0" smtClean="0"/>
              <a:t>Создание условий для повышения мотивации к обучению посредством проектной деятельности.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D:\Users\user\Desktop\рисунок мотивац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888940"/>
            <a:ext cx="3799011" cy="2849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Задачи: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183880" cy="566124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Изучить мотивационную сферу учащихся,</a:t>
            </a:r>
          </a:p>
          <a:p>
            <a:r>
              <a:rPr lang="ru-RU" sz="2400" dirty="0" smtClean="0"/>
              <a:t>Найти пути и средства формирования и повышения учебной мотивации,</a:t>
            </a:r>
          </a:p>
          <a:p>
            <a:r>
              <a:rPr lang="ru-RU" sz="2400" dirty="0" smtClean="0"/>
              <a:t>Организация </a:t>
            </a:r>
            <a:r>
              <a:rPr lang="ru-RU" sz="2400" b="1" dirty="0" smtClean="0">
                <a:solidFill>
                  <a:srgbClr val="FF0000"/>
                </a:solidFill>
              </a:rPr>
              <a:t>учебной деятельности</a:t>
            </a:r>
            <a:r>
              <a:rPr lang="ru-RU" sz="2400" dirty="0" smtClean="0"/>
              <a:t>, которая максимально способствовала бы </a:t>
            </a:r>
            <a:r>
              <a:rPr lang="ru-RU" sz="2400" b="1" dirty="0" smtClean="0">
                <a:solidFill>
                  <a:srgbClr val="FF0000"/>
                </a:solidFill>
              </a:rPr>
              <a:t>раскрытию внутреннего мотивационного потенциала личности ученика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Проанализировать </a:t>
            </a:r>
          </a:p>
          <a:p>
            <a:pPr>
              <a:buNone/>
            </a:pPr>
            <a:r>
              <a:rPr lang="ru-RU" sz="2400" dirty="0" smtClean="0"/>
              <a:t>  достигнутые </a:t>
            </a:r>
          </a:p>
          <a:p>
            <a:pPr>
              <a:buNone/>
            </a:pPr>
            <a:r>
              <a:rPr lang="ru-RU" sz="2400" dirty="0" smtClean="0"/>
              <a:t>  результаты.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pic>
        <p:nvPicPr>
          <p:cNvPr id="6" name="Picture 2" descr="D:\Users\user\Desktop\2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645024"/>
            <a:ext cx="454442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МОТИВИРОВАТЬ НЕ ЗНАЧИТ ЗАСТАВЛЯТЬ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1879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u="sng" dirty="0" smtClean="0"/>
              <a:t>Мотивировать</a:t>
            </a:r>
            <a:r>
              <a:rPr lang="ru-RU" sz="2400" dirty="0" smtClean="0"/>
              <a:t>- помочь понять и принять необходимость тех или иных действий, объяснить, предложить необходимые доводы и причины.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/>
          </a:p>
        </p:txBody>
      </p:sp>
      <p:pic>
        <p:nvPicPr>
          <p:cNvPr id="6" name="Picture 2" descr="D:\Users\user\Desktop\Vidzhet-Blogger-padajuwij-sneg-dozhd'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068960"/>
            <a:ext cx="3356041" cy="2517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Виды мотиваций изучения иностранного языка: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Внешняя</a:t>
            </a:r>
            <a:r>
              <a:rPr lang="ru-RU" sz="2400" dirty="0" smtClean="0"/>
              <a:t> </a:t>
            </a:r>
            <a:r>
              <a:rPr lang="ru-RU" sz="2400" dirty="0" err="1" smtClean="0"/>
              <a:t>мотивация-широкая</a:t>
            </a:r>
            <a:r>
              <a:rPr lang="ru-RU" sz="2400" dirty="0" smtClean="0"/>
              <a:t> социальная мотивация,</a:t>
            </a:r>
          </a:p>
          <a:p>
            <a:r>
              <a:rPr lang="ru-RU" sz="2400" b="1" dirty="0" smtClean="0"/>
              <a:t>Внутренняя</a:t>
            </a:r>
            <a:r>
              <a:rPr lang="ru-RU" sz="2400" dirty="0" smtClean="0"/>
              <a:t> – мотивация связанная с перспективным развитием личности,</a:t>
            </a:r>
          </a:p>
          <a:p>
            <a:r>
              <a:rPr lang="ru-RU" sz="2400" dirty="0" smtClean="0"/>
              <a:t>Коммуникативная мотивация,</a:t>
            </a:r>
          </a:p>
          <a:p>
            <a:r>
              <a:rPr lang="ru-RU" sz="2400" dirty="0" smtClean="0"/>
              <a:t>Мотивация порождаемая самой учебной деятельностью.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pic>
        <p:nvPicPr>
          <p:cNvPr id="6" name="Picture 2" descr="D:\Users\user\Desktop\s120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077072"/>
            <a:ext cx="2084033" cy="2315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Способы повышения мотивации: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183880" cy="4187952"/>
          </a:xfrm>
        </p:spPr>
        <p:txBody>
          <a:bodyPr/>
          <a:lstStyle/>
          <a:p>
            <a:r>
              <a:rPr lang="ru-RU" dirty="0" smtClean="0"/>
              <a:t>Четко поставленная цель, </a:t>
            </a:r>
          </a:p>
          <a:p>
            <a:r>
              <a:rPr lang="ru-RU" dirty="0" smtClean="0"/>
              <a:t>Создание проблемной ситуации,</a:t>
            </a:r>
          </a:p>
          <a:p>
            <a:r>
              <a:rPr lang="ru-RU" dirty="0" smtClean="0"/>
              <a:t>Необычная форма обучения,</a:t>
            </a:r>
          </a:p>
          <a:p>
            <a:r>
              <a:rPr lang="ru-RU" dirty="0" smtClean="0"/>
              <a:t>Творческий характер учебно-познавательной деятельности,</a:t>
            </a:r>
          </a:p>
          <a:p>
            <a:r>
              <a:rPr lang="ru-RU" b="1" u="sng" dirty="0" smtClean="0"/>
              <a:t>Проектная деятельность</a:t>
            </a:r>
            <a:r>
              <a:rPr lang="ru-RU" dirty="0" smtClean="0"/>
              <a:t>,</a:t>
            </a:r>
          </a:p>
          <a:p>
            <a:r>
              <a:rPr lang="ru-RU" dirty="0" smtClean="0"/>
              <a:t>Эмоциональное воздействие.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Проектная деятельность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4187952"/>
          </a:xfrm>
        </p:spPr>
        <p:txBody>
          <a:bodyPr/>
          <a:lstStyle/>
          <a:p>
            <a:r>
              <a:rPr lang="ru-RU" dirty="0" smtClean="0"/>
              <a:t> Познавательная активность</a:t>
            </a:r>
          </a:p>
          <a:p>
            <a:endParaRPr lang="ru-RU" dirty="0" smtClean="0"/>
          </a:p>
          <a:p>
            <a:r>
              <a:rPr lang="ru-RU" dirty="0" smtClean="0"/>
              <a:t>Учебная мотивация</a:t>
            </a:r>
          </a:p>
          <a:p>
            <a:endParaRPr lang="ru-RU" dirty="0" smtClean="0"/>
          </a:p>
          <a:p>
            <a:r>
              <a:rPr lang="ru-RU" dirty="0" smtClean="0"/>
              <a:t>Уверенность</a:t>
            </a:r>
          </a:p>
          <a:p>
            <a:endParaRPr lang="ru-RU" dirty="0" smtClean="0"/>
          </a:p>
          <a:p>
            <a:r>
              <a:rPr lang="ru-RU" dirty="0" smtClean="0"/>
              <a:t>Раскрепощение </a:t>
            </a:r>
            <a:endParaRPr lang="ru-RU" dirty="0"/>
          </a:p>
        </p:txBody>
      </p:sp>
      <p:pic>
        <p:nvPicPr>
          <p:cNvPr id="6" name="Picture 2" descr="D:\Users\user\Desktop\trening-motivaciya-personala-agentstv-nedvizhimosti-ec42-1405572163467703-1-big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0020" y="2924944"/>
            <a:ext cx="3648406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183880" cy="10515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Метод проектов – система обучения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187952"/>
          </a:xfrm>
        </p:spPr>
        <p:txBody>
          <a:bodyPr/>
          <a:lstStyle/>
          <a:p>
            <a:r>
              <a:rPr lang="ru-RU" dirty="0" smtClean="0"/>
              <a:t>Развитие творческих способностей</a:t>
            </a:r>
          </a:p>
          <a:p>
            <a:r>
              <a:rPr lang="ru-RU" dirty="0" smtClean="0"/>
              <a:t>Получение навыков презентации себя и своей работы</a:t>
            </a:r>
          </a:p>
          <a:p>
            <a:r>
              <a:rPr lang="ru-RU" dirty="0" smtClean="0"/>
              <a:t>Способность работать с информацией </a:t>
            </a:r>
          </a:p>
          <a:p>
            <a:r>
              <a:rPr lang="ru-RU" b="1" u="sng" dirty="0" smtClean="0"/>
              <a:t>Повышении мотивации в учебе</a:t>
            </a:r>
          </a:p>
          <a:p>
            <a:r>
              <a:rPr lang="ru-RU" dirty="0" smtClean="0"/>
              <a:t>Развитие коммуникативных навыков</a:t>
            </a:r>
          </a:p>
          <a:p>
            <a:r>
              <a:rPr lang="ru-RU" dirty="0" smtClean="0"/>
              <a:t>Навыки самостоятельной работы</a:t>
            </a:r>
          </a:p>
          <a:p>
            <a:r>
              <a:rPr lang="ru-RU" dirty="0" smtClean="0"/>
              <a:t>Анализ результатов своей деятельности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75</TotalTime>
  <Words>291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Verdana</vt:lpstr>
      <vt:lpstr>Wingdings 2</vt:lpstr>
      <vt:lpstr>Аспект</vt:lpstr>
      <vt:lpstr>«РОЛЬ ПРОЕКТНОЙ ДЕЯТЕЛЬНОСТИ В ПОВЫШЕНИИ МОТИВАЦИИ ИЗУЧЕНИЯ ИНОСТРАННОГО ЯЗЫКА»  Автор: Аксенова В.Э.                учитель английского языка, МОУ СШ № 30</vt:lpstr>
      <vt:lpstr>Актуальность</vt:lpstr>
      <vt:lpstr>ЦЕЛЬ:</vt:lpstr>
      <vt:lpstr>Задачи:</vt:lpstr>
      <vt:lpstr>МОТИВИРОВАТЬ НЕ ЗНАЧИТ ЗАСТАВЛЯТЬ</vt:lpstr>
      <vt:lpstr>Виды мотиваций изучения иностранного языка:</vt:lpstr>
      <vt:lpstr>Способы повышения мотивации:</vt:lpstr>
      <vt:lpstr>Проектная деятельность</vt:lpstr>
      <vt:lpstr>Метод проектов – система обучения</vt:lpstr>
      <vt:lpstr>Учебная деятельность</vt:lpstr>
      <vt:lpstr>Результаты работы:</vt:lpstr>
      <vt:lpstr>Отзывы родителей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«РОЛЬ ПРОЕКТНОЙ ДЕЯТЕЛЬНОСТИ В ПОВЫШЕНИИ МОТИВАЦИИ ИЗУЧЕНИЯ ИНОСТРАННОГО ЯЗЫКА» Выполнил: Аксенова В.Э. учитель английского языка</dc:title>
  <dc:creator>viktoriya</dc:creator>
  <cp:lastModifiedBy>User</cp:lastModifiedBy>
  <cp:revision>12</cp:revision>
  <dcterms:created xsi:type="dcterms:W3CDTF">2018-11-28T09:04:59Z</dcterms:created>
  <dcterms:modified xsi:type="dcterms:W3CDTF">2019-08-02T08:29:57Z</dcterms:modified>
</cp:coreProperties>
</file>