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73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4" r:id="rId19"/>
    <p:sldId id="269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3CDDD-F069-4630-89FC-C8E81887BA3D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6C653-AFD4-4358-90F3-ABCCD7204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565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00"/>
          <a:stretch/>
        </p:blipFill>
        <p:spPr>
          <a:xfrm>
            <a:off x="285720" y="0"/>
            <a:ext cx="3131127" cy="1088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1714488"/>
            <a:ext cx="79624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Применение критического мышления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уроках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английского языка как 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способ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формирования универсальных интеллектуальных ценностей обучающихся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5420" y="493763"/>
            <a:ext cx="6068580" cy="63642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" y="5286388"/>
            <a:ext cx="52149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Попов Евгений Сергеевич, преподаватель ВКК Колледжа информатики и программирования</a:t>
            </a:r>
          </a:p>
          <a:p>
            <a:endParaRPr lang="ru-RU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206" y="285728"/>
            <a:ext cx="1693992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8071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Евгений\Pictures\sozdat-chat-viber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3758192" cy="20717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mic Sans MS" pitchFamily="66" charset="0"/>
              </a:rPr>
              <a:t>В процессе реализации стадии вызова важно: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2143092"/>
            <a:ext cx="5572132" cy="4714908"/>
          </a:xfrm>
        </p:spPr>
        <p:txBody>
          <a:bodyPr>
            <a:normAutofit fontScale="47500" lnSpcReduction="20000"/>
          </a:bodyPr>
          <a:lstStyle/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Давать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студентам возможность высказывать свою точку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зрения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по поводу изучаемой темы свободно, без боязни ошибиться и быть поправленными преподавателем;</a:t>
            </a:r>
          </a:p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Ф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иксировать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все высказывания: любое из них будет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важным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для дальнейшей работы (на данном этапе нет «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правильных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» или «неправильных» высказываний);</a:t>
            </a:r>
          </a:p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Сочетать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индивидуальную и групповую работу: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индивидуальная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позволит каждому ученику актуализировать свои знания и опыт; групповая - услышать другие мнения, изложить свою точку зрения без риска ошибиться. Обмен мнениями может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способствовать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выработке новых идей.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Этап 2</a:t>
            </a:r>
            <a:r>
              <a:rPr lang="en-US" sz="3200" b="1" dirty="0" smtClean="0">
                <a:latin typeface="Comic Sans MS" pitchFamily="66" charset="0"/>
              </a:rPr>
              <a:t>. </a:t>
            </a:r>
            <a:r>
              <a:rPr lang="ru-RU" sz="3200" dirty="0">
                <a:latin typeface="Comic Sans MS" pitchFamily="66" charset="0"/>
              </a:rPr>
              <a:t>Осмысление </a:t>
            </a:r>
            <a:r>
              <a:rPr lang="ru-RU" sz="3200" dirty="0" smtClean="0">
                <a:latin typeface="Comic Sans MS" pitchFamily="66" charset="0"/>
              </a:rPr>
              <a:t>содержания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(</a:t>
            </a:r>
            <a:r>
              <a:rPr lang="en-US" sz="3200" b="1" i="1" dirty="0">
                <a:latin typeface="Comic Sans MS" pitchFamily="66" charset="0"/>
              </a:rPr>
              <a:t>realization of </a:t>
            </a:r>
            <a:r>
              <a:rPr lang="en-US" sz="3200" b="1" i="1" dirty="0" smtClean="0">
                <a:latin typeface="Comic Sans MS" pitchFamily="66" charset="0"/>
              </a:rPr>
              <a:t>meaning</a:t>
            </a:r>
            <a:r>
              <a:rPr lang="en-US" sz="3200" b="1" i="1" dirty="0">
                <a:latin typeface="Comic Sans MS" pitchFamily="66" charset="0"/>
              </a:rPr>
              <a:t>)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714488"/>
            <a:ext cx="8572528" cy="2000264"/>
          </a:xfrm>
        </p:spPr>
        <p:txBody>
          <a:bodyPr>
            <a:normAutofit fontScale="475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3800" b="1" dirty="0">
                <a:solidFill>
                  <a:schemeClr val="tx1"/>
                </a:solidFill>
                <a:latin typeface="Comic Sans MS" pitchFamily="66" charset="0"/>
              </a:rPr>
              <a:t>Деятельность преподавателя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 направлена на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сохранение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интереса к теме при непосредственной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работе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с новой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информацией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, постепенное </a:t>
            </a:r>
            <a:r>
              <a:rPr lang="ru-RU" sz="3800" dirty="0" smtClean="0">
                <a:solidFill>
                  <a:schemeClr val="tx1"/>
                </a:solidFill>
                <a:latin typeface="Comic Sans MS" pitchFamily="66" charset="0"/>
              </a:rPr>
              <a:t>продвижение </a:t>
            </a:r>
            <a:r>
              <a:rPr lang="ru-RU" sz="3800" dirty="0">
                <a:solidFill>
                  <a:schemeClr val="tx1"/>
                </a:solidFill>
                <a:latin typeface="Comic Sans MS" pitchFamily="66" charset="0"/>
              </a:rPr>
              <a:t>от знания старого к новому. Осуществление непосредственного контакта с новой информацией в виде текста, фильма, лекции, материала параграфа и т.д.). Работа ведётся индивидуально, в группах или в парах.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00562" y="3429000"/>
            <a:ext cx="46434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Возможные приёмы и методы:</a:t>
            </a:r>
            <a:endParaRPr lang="ru-RU" dirty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методы активного чтения:</a:t>
            </a:r>
          </a:p>
          <a:p>
            <a:pPr lvl="0"/>
            <a:r>
              <a:rPr lang="ru-RU" dirty="0">
                <a:latin typeface="Comic Sans MS" pitchFamily="66" charset="0"/>
              </a:rPr>
              <a:t>маркировка с </a:t>
            </a:r>
            <a:r>
              <a:rPr lang="ru-RU" dirty="0" smtClean="0">
                <a:latin typeface="Comic Sans MS" pitchFamily="66" charset="0"/>
              </a:rPr>
              <a:t>использованием </a:t>
            </a:r>
            <a:r>
              <a:rPr lang="ru-RU" dirty="0">
                <a:latin typeface="Comic Sans MS" pitchFamily="66" charset="0"/>
              </a:rPr>
              <a:t>значков «V», «+», «-», «?» (по мере чтения их ставят на полях справа или заполняют таблицу "</a:t>
            </a:r>
            <a:r>
              <a:rPr lang="ru-RU" dirty="0" err="1">
                <a:latin typeface="Comic Sans MS" pitchFamily="66" charset="0"/>
              </a:rPr>
              <a:t>Инсерт</a:t>
            </a:r>
            <a:r>
              <a:rPr lang="ru-RU" dirty="0">
                <a:latin typeface="Comic Sans MS" pitchFamily="66" charset="0"/>
              </a:rPr>
              <a:t>");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ведение различных </a:t>
            </a:r>
            <a:r>
              <a:rPr lang="ru-RU" dirty="0" smtClean="0">
                <a:latin typeface="Comic Sans MS" pitchFamily="66" charset="0"/>
              </a:rPr>
              <a:t>записей </a:t>
            </a:r>
            <a:r>
              <a:rPr lang="ru-RU" dirty="0">
                <a:latin typeface="Comic Sans MS" pitchFamily="66" charset="0"/>
              </a:rPr>
              <a:t>типа двойных </a:t>
            </a:r>
            <a:r>
              <a:rPr lang="ru-RU" dirty="0" smtClean="0">
                <a:latin typeface="Comic Sans MS" pitchFamily="66" charset="0"/>
              </a:rPr>
              <a:t>дневников</a:t>
            </a:r>
            <a:r>
              <a:rPr lang="ru-RU" dirty="0">
                <a:latin typeface="Comic Sans MS" pitchFamily="66" charset="0"/>
              </a:rPr>
              <a:t>, бортовых журналов;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Таблица «тонких» и «толстых» </a:t>
            </a:r>
            <a:r>
              <a:rPr lang="ru-RU" dirty="0" smtClean="0">
                <a:latin typeface="Comic Sans MS" pitchFamily="66" charset="0"/>
              </a:rPr>
              <a:t>вопросов</a:t>
            </a:r>
            <a:endParaRPr lang="ru-RU" dirty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30721" name="Picture 1" descr="C:\Users\Евгений\Pictures\the-four-types-of-evidenc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586557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Users\Евгений\Pictures\vazhno_znat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1928802"/>
            <a:ext cx="4600574" cy="46005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В процессе реализации стадии осмысление </a:t>
            </a:r>
            <a:r>
              <a:rPr lang="ru-RU" sz="3200" dirty="0" smtClean="0">
                <a:latin typeface="Comic Sans MS" pitchFamily="66" charset="0"/>
              </a:rPr>
              <a:t>содержания </a:t>
            </a:r>
            <a:r>
              <a:rPr lang="ru-RU" sz="3200" dirty="0">
                <a:latin typeface="Comic Sans MS" pitchFamily="66" charset="0"/>
              </a:rPr>
              <a:t>важно:</a:t>
            </a:r>
            <a:br>
              <a:rPr lang="ru-RU" sz="3200" dirty="0">
                <a:latin typeface="Comic Sans MS" pitchFamily="66" charset="0"/>
              </a:rPr>
            </a:b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2000240"/>
            <a:ext cx="5272102" cy="4643470"/>
          </a:xfrm>
        </p:spPr>
        <p:txBody>
          <a:bodyPr>
            <a:normAutofit fontScale="40000" lnSpcReduction="20000"/>
          </a:bodyPr>
          <a:lstStyle/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500" dirty="0">
                <a:solidFill>
                  <a:schemeClr val="tx1"/>
                </a:solidFill>
                <a:latin typeface="Comic Sans MS" pitchFamily="66" charset="0"/>
              </a:rPr>
              <a:t>чтобы интерес и активность студентов не ослабевали, преподаватель должен  использовать все  возможные приёмы </a:t>
            </a:r>
            <a:r>
              <a:rPr lang="ru-RU" sz="4500" dirty="0" smtClean="0">
                <a:solidFill>
                  <a:schemeClr val="tx1"/>
                </a:solidFill>
                <a:latin typeface="Comic Sans MS" pitchFamily="66" charset="0"/>
              </a:rPr>
              <a:t>стимулирования </a:t>
            </a:r>
            <a:r>
              <a:rPr lang="ru-RU" sz="4500" dirty="0">
                <a:solidFill>
                  <a:schemeClr val="tx1"/>
                </a:solidFill>
                <a:latin typeface="Comic Sans MS" pitchFamily="66" charset="0"/>
              </a:rPr>
              <a:t>внимания и активности: проблемные вопросы по ходу объяснения или рассказа, графическое представление </a:t>
            </a:r>
            <a:r>
              <a:rPr lang="ru-RU" sz="4500" dirty="0" smtClean="0">
                <a:solidFill>
                  <a:schemeClr val="tx1"/>
                </a:solidFill>
                <a:latin typeface="Comic Sans MS" pitchFamily="66" charset="0"/>
              </a:rPr>
              <a:t>материала</a:t>
            </a:r>
            <a:r>
              <a:rPr lang="ru-RU" sz="4500" dirty="0">
                <a:solidFill>
                  <a:schemeClr val="tx1"/>
                </a:solidFill>
                <a:latin typeface="Comic Sans MS" pitchFamily="66" charset="0"/>
              </a:rPr>
              <a:t>, интересные факты и комментарии, приёмы вдумчивого чтения и т.д.;</a:t>
            </a:r>
          </a:p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500" dirty="0">
                <a:solidFill>
                  <a:schemeClr val="tx1"/>
                </a:solidFill>
                <a:latin typeface="Comic Sans MS" pitchFamily="66" charset="0"/>
              </a:rPr>
              <a:t>чтобы студенты самостоятельно продолжали активно конструировать цели своего учения;</a:t>
            </a:r>
          </a:p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500" dirty="0">
                <a:solidFill>
                  <a:schemeClr val="tx1"/>
                </a:solidFill>
                <a:latin typeface="Comic Sans MS" pitchFamily="66" charset="0"/>
              </a:rPr>
              <a:t>чтобы постановка целей в процессе знакомства с новой </a:t>
            </a:r>
            <a:r>
              <a:rPr lang="ru-RU" sz="4500" dirty="0" smtClean="0">
                <a:solidFill>
                  <a:schemeClr val="tx1"/>
                </a:solidFill>
                <a:latin typeface="Comic Sans MS" pitchFamily="66" charset="0"/>
              </a:rPr>
              <a:t>информацией </a:t>
            </a:r>
            <a:r>
              <a:rPr lang="ru-RU" sz="4500" dirty="0">
                <a:solidFill>
                  <a:schemeClr val="tx1"/>
                </a:solidFill>
                <a:latin typeface="Comic Sans MS" pitchFamily="66" charset="0"/>
              </a:rPr>
              <a:t>осуществлялась при её наложении на уже имеющиеся знания.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Евгений\Pictures\1648077227_59-kartinkin-net-p-kartinki-chelovechek-dlya-prezentatsii-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43248"/>
            <a:ext cx="2421086" cy="35004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Этап 3. </a:t>
            </a:r>
            <a:r>
              <a:rPr lang="ru-RU" sz="3200" dirty="0">
                <a:latin typeface="Comic Sans MS" pitchFamily="66" charset="0"/>
              </a:rPr>
              <a:t>Рефлексия (</a:t>
            </a:r>
            <a:r>
              <a:rPr lang="en-US" sz="3200" b="1" i="1" dirty="0">
                <a:latin typeface="Comic Sans MS" pitchFamily="66" charset="0"/>
              </a:rPr>
              <a:t>reflection)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9144000" cy="2071702"/>
          </a:xfrm>
        </p:spPr>
        <p:txBody>
          <a:bodyPr>
            <a:normAutofit fontScale="55000" lnSpcReduction="20000"/>
          </a:bodyPr>
          <a:lstStyle/>
          <a:p>
            <a:pPr lvl="0" algn="l">
              <a:lnSpc>
                <a:spcPct val="120000"/>
              </a:lnSpc>
            </a:pP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Деятельность преподавателя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направлена на то, чтобы вернуть студентов к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первоначальным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записям -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предположениям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, внести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изменения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, дополнения; дать творческие,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исследовательские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или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практические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задания на основе изученной информации.</a:t>
            </a:r>
          </a:p>
          <a:p>
            <a:pPr algn="l">
              <a:lnSpc>
                <a:spcPct val="120000"/>
              </a:lnSpc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На стадии рефлексии осуществляется творческая переработка, анализ, интерпретация изученной информации. Работа ведётся индивидуально, в парах или группах.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43306" y="3071810"/>
            <a:ext cx="528641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Возможные приёмы и методы:</a:t>
            </a:r>
            <a:endParaRPr lang="ru-RU" dirty="0">
              <a:latin typeface="Comic Sans MS" pitchFamily="66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заполнение кластеров, таблиц;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установление </a:t>
            </a:r>
            <a:r>
              <a:rPr lang="ru-RU" dirty="0" smtClean="0">
                <a:latin typeface="Comic Sans MS" pitchFamily="66" charset="0"/>
              </a:rPr>
              <a:t>причинно-следственных </a:t>
            </a:r>
            <a:r>
              <a:rPr lang="ru-RU" dirty="0">
                <a:latin typeface="Comic Sans MS" pitchFamily="66" charset="0"/>
              </a:rPr>
              <a:t>связей между блоками информации;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возврат к ключевым </a:t>
            </a:r>
            <a:r>
              <a:rPr lang="ru-RU" dirty="0" smtClean="0">
                <a:latin typeface="Comic Sans MS" pitchFamily="66" charset="0"/>
              </a:rPr>
              <a:t>словам</a:t>
            </a:r>
            <a:r>
              <a:rPr lang="ru-RU" dirty="0">
                <a:latin typeface="Comic Sans MS" pitchFamily="66" charset="0"/>
              </a:rPr>
              <a:t>, верным и неверным утверждениям;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ответы на поставленные вопросы;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организация устных и письменных круглых </a:t>
            </a:r>
            <a:r>
              <a:rPr lang="ru-RU" dirty="0" smtClean="0">
                <a:latin typeface="Comic Sans MS" pitchFamily="66" charset="0"/>
              </a:rPr>
              <a:t>столов</a:t>
            </a:r>
            <a:r>
              <a:rPr lang="ru-RU" dirty="0">
                <a:latin typeface="Comic Sans MS" pitchFamily="66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организация различных видов дискуссий;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написание творческих работ и аннотаций;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исследования по </a:t>
            </a:r>
            <a:r>
              <a:rPr lang="ru-RU" dirty="0" smtClean="0">
                <a:latin typeface="Comic Sans MS" pitchFamily="66" charset="0"/>
              </a:rPr>
              <a:t>отдельным </a:t>
            </a:r>
            <a:r>
              <a:rPr lang="ru-RU" dirty="0">
                <a:latin typeface="Comic Sans MS" pitchFamily="66" charset="0"/>
              </a:rPr>
              <a:t>вопросам темы и т. д.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mic Sans MS" pitchFamily="66" charset="0"/>
              </a:rPr>
              <a:t>В процессе реализации стадии рефлексии важно: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2571744"/>
            <a:ext cx="4357718" cy="3714776"/>
          </a:xfrm>
        </p:spPr>
        <p:txBody>
          <a:bodyPr>
            <a:normAutofit fontScale="77500" lnSpcReduction="20000"/>
          </a:bodyPr>
          <a:lstStyle/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отметить особое значение письменной рефлексии для развития критического мышления. </a:t>
            </a:r>
          </a:p>
          <a:p>
            <a:pPr lvl="0" algn="l"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применять виды проектной работы, где критическое, проблемное и творческое мышление максимально соединяются воедино.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pic>
        <p:nvPicPr>
          <p:cNvPr id="27649" name="Picture 1" descr="C:\Users\Евгений\Pictures\uVd5Fe3D5kXal9kxxc7xcvZQc911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285992"/>
            <a:ext cx="3553469" cy="3924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71564"/>
          <a:ext cx="9144000" cy="5286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04"/>
                <a:gridCol w="2428892"/>
                <a:gridCol w="2786082"/>
                <a:gridCol w="2357422"/>
              </a:tblGrid>
              <a:tr h="93246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Стадия (фаза)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Деятельность преподавателя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Деятельность обучающихся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Возможные приемы и методы данной фазы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35397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Стадия вызова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Вызов уже имеющихся знаний; задает вопросы, на которые хотел бы получить ответ.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Информация, полученная на первой стадии, выслушивается, записывается, обсуждается.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Работа ведется индивидуально - парами - группами.</a:t>
                      </a:r>
                      <a:endParaRPr lang="ru-RU" sz="1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Вспоминают и анализируют имеющиеся знания по данной теме;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систематизируют информацию до ее изучения;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задают вопросы, на которые хотят получить ответы;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строят предположения о содержании текста, исходя из заголовка, выделенных слов и т.д.;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публично демонстрируют свои знания с помощью устной и письменной речи.</a:t>
                      </a:r>
                      <a:endParaRPr lang="ru-RU" sz="16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Составление списка известной информации по вопросу.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Рассказ-активизация по ключевым словам.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Систематизация материала (графическая): кластеры, таблицы.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Верные и неверные утверждения; перепутанные логические цепочки и т.д.</a:t>
                      </a:r>
                      <a:endParaRPr lang="ru-RU" sz="16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28794" y="785794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omic Sans MS" pitchFamily="66" charset="0"/>
              </a:rPr>
              <a:t>Описание техник </a:t>
            </a:r>
            <a:r>
              <a:rPr lang="ru-RU" sz="3200" dirty="0" smtClean="0">
                <a:latin typeface="Comic Sans MS" pitchFamily="66" charset="0"/>
              </a:rPr>
              <a:t>ТРКМ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t"/>
            <a:endParaRPr lang="ru-RU" b="1" dirty="0"/>
          </a:p>
          <a:p>
            <a:pPr fontAlgn="t"/>
            <a:endParaRPr lang="ru-RU" b="1" dirty="0"/>
          </a:p>
          <a:p>
            <a:pPr fontAlgn="t"/>
            <a:endParaRPr lang="ru-RU" b="1" dirty="0"/>
          </a:p>
          <a:p>
            <a:pPr fontAlgn="t"/>
            <a:endParaRPr lang="ru-RU" b="1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928670"/>
          <a:ext cx="9144000" cy="5929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04"/>
                <a:gridCol w="2286016"/>
                <a:gridCol w="2143140"/>
                <a:gridCol w="3143240"/>
              </a:tblGrid>
              <a:tr h="9563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Стадия (фаза)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Деятельность преподавателя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Деятельность обучающихся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Возможные приемы и методы данной фазы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97298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Стадия осмысления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Сохранение интереса к теме при непосредственной работе с новой информацией.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Непосредственный контакт с новой информацией (текст, фильм, лекция, материал параграфа).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Работа ведется индивидуально – парами – группами.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Читают или слушают текст, используя предложенные педагогом активные методы чтения;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делают пометки на полях или ведут записи по мере осмысления новой информации.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Методы активного чтения: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Маркировка с использованием значков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», «+», «-», «?» (по мере чтения ставятся на полях, либо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заполняется «</a:t>
                      </a:r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инсерт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» таблица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).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Ведение различных записей типа двойных дневников, бортовых журналов.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Поиск ответов на поставленные в первой части урока вопросы.</a:t>
                      </a:r>
                      <a:endParaRPr lang="ru-RU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785794"/>
          <a:ext cx="9144000" cy="6072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55"/>
                <a:gridCol w="1928825"/>
                <a:gridCol w="2786080"/>
                <a:gridCol w="3143240"/>
              </a:tblGrid>
              <a:tr h="951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Стадия (фаза)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Деятельность преподавателя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Деятельность обучающихся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Возможные приемы и методы данной фазы</a:t>
                      </a:r>
                      <a:endParaRPr lang="ru-RU" dirty="0" smtClean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12082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Стадия рефлексии</a:t>
                      </a:r>
                      <a:endParaRPr lang="ru-RU" sz="1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Вернуть учащихся к первоначальным предположениям, установление причинно- следственных связей между блоками информации.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Творческая переработка, анализ, интерпретация изученной информации.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Работа ведется индивидуально – в парах – группах</a:t>
                      </a:r>
                      <a:endParaRPr lang="ru-RU" sz="1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Соотносят новую информацию со «старой», используя знания, полученные на стадии осмысления;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классифицируют и систематизируют, рождение новых целевых установок для дальнейшей самостоятельной работы;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своими словами выражают новые идеи и мысли;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обмениваются мнениями друг с другом, аргументируя свою точку зрения;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анализируют собственные мыслительные операции и чувства;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самооценка и самоопределение.</a:t>
                      </a:r>
                      <a:endParaRPr lang="ru-RU" sz="1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Заполнение таблиц, кластеров, внесение изменений, дополнений в сделанные на первой стадии.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Возврат к ключевым словам, верным и неверным утверждениям.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Ответы на поставленные вопросы.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Организация устных и письменных круглых столов.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Организация различных видов дискуссий.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Написание творческих работ: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синквейны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, эссе.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Исследования по отдельным вопросам темы.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Творческие, исследовательские или практические задания на основе осмысления изученной информации.</a:t>
                      </a:r>
                    </a:p>
                    <a:p>
                      <a:endParaRPr lang="ru-RU" sz="1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Users\Евгений\Pictures\1542978498_obmerkovan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4"/>
            <a:ext cx="3846917" cy="27146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71612"/>
            <a:ext cx="9144000" cy="1755777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700" dirty="0" smtClean="0">
                <a:latin typeface="Comic Sans MS" pitchFamily="66" charset="0"/>
              </a:rPr>
              <a:t>п</a:t>
            </a:r>
            <a:r>
              <a:rPr lang="ru-RU" sz="2700" dirty="0" smtClean="0">
                <a:latin typeface="Comic Sans MS" pitchFamily="66" charset="0"/>
              </a:rPr>
              <a:t>реподаватель</a:t>
            </a:r>
            <a:r>
              <a:rPr lang="ru-RU" sz="2700" dirty="0">
                <a:latin typeface="Comic Sans MS" pitchFamily="66" charset="0"/>
              </a:rPr>
              <a:t>, работающий в рамках технологии критического мышления, должен хорошо осознавать, что продуктивной его работа будет в случае, если:  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2428868"/>
            <a:ext cx="5429256" cy="4429132"/>
          </a:xfrm>
        </p:spPr>
        <p:txBody>
          <a:bodyPr>
            <a:noAutofit/>
          </a:bodyPr>
          <a:lstStyle/>
          <a:p>
            <a:pPr marL="514350" indent="-514350" algn="l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правильно выбран информативный материал, способствующий развитию критического мышления;</a:t>
            </a:r>
          </a:p>
          <a:p>
            <a:pPr marL="514350" indent="-514350" algn="l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правильно выбран метод (отдельный прием, стратегия) для урока.</a:t>
            </a:r>
          </a:p>
          <a:p>
            <a:pPr marL="514350" indent="-514350" algn="l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грамотно анализируется своя деятельность.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7554" y="428604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Заключение:</a:t>
            </a:r>
            <a:endParaRPr lang="ru-RU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1470025"/>
          </a:xfrm>
        </p:spPr>
        <p:txBody>
          <a:bodyPr>
            <a:normAutofit/>
          </a:bodyPr>
          <a:lstStyle/>
          <a:p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1500174"/>
            <a:ext cx="4714876" cy="40005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«Я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не знаю ничего более приятного и поучительного, чем сравнивать опыт с ожиданием или отмечать разницу между идеей и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реальностью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».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pic>
        <p:nvPicPr>
          <p:cNvPr id="26625" name="Picture 1" descr="C:\Users\Евгений\Pictures\aa0ad0a7-6584-4022-bbf3-3527ae587171_1560x19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500174"/>
            <a:ext cx="3286148" cy="40487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643578"/>
            <a:ext cx="4822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 smtClean="0">
                <a:latin typeface="Comic Sans MS" pitchFamily="66" charset="0"/>
              </a:rPr>
              <a:t>Сэмюэл</a:t>
            </a:r>
            <a:r>
              <a:rPr lang="ru-RU" i="1" dirty="0" smtClean="0">
                <a:latin typeface="Comic Sans MS" pitchFamily="66" charset="0"/>
              </a:rPr>
              <a:t> </a:t>
            </a:r>
            <a:r>
              <a:rPr lang="ru-RU" i="1" dirty="0" smtClean="0">
                <a:latin typeface="Comic Sans MS" pitchFamily="66" charset="0"/>
              </a:rPr>
              <a:t>Джонсон </a:t>
            </a:r>
            <a:r>
              <a:rPr lang="ru-RU" dirty="0" smtClean="0">
                <a:latin typeface="Comic Sans MS" pitchFamily="66" charset="0"/>
              </a:rPr>
              <a:t>английским писатель</a:t>
            </a:r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(</a:t>
            </a:r>
            <a:r>
              <a:rPr lang="ru-RU" dirty="0" smtClean="0">
                <a:latin typeface="Comic Sans MS" pitchFamily="66" charset="0"/>
              </a:rPr>
              <a:t>18 сентября 1709 </a:t>
            </a:r>
            <a:r>
              <a:rPr lang="ru-RU" dirty="0" smtClean="0">
                <a:latin typeface="Comic Sans MS" pitchFamily="66" charset="0"/>
              </a:rPr>
              <a:t>– </a:t>
            </a:r>
            <a:r>
              <a:rPr lang="ru-RU" dirty="0" smtClean="0">
                <a:latin typeface="Comic Sans MS" pitchFamily="66" charset="0"/>
              </a:rPr>
              <a:t>13 декабря 1784)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7166"/>
            <a:ext cx="2967813" cy="928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205" y="428604"/>
            <a:ext cx="2186796" cy="92867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40061"/>
            <a:ext cx="9144000" cy="501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pic>
        <p:nvPicPr>
          <p:cNvPr id="19457" name="Picture 1" descr="C:\Users\Евгений\Pictures\free-download-animated-clipart-for-powerpoint-presentation-transparent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00164" y="957065"/>
            <a:ext cx="10144164" cy="59009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Евгений\Pictures\1613545427_138-p-kartinki-na-belom-fone-dlya-prezentatsii-1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7572396" cy="42594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Основные интеллектуальные ценности человека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282" y="2143116"/>
            <a:ext cx="4357718" cy="4143404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Честность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Интеллект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Comic Sans MS" pitchFamily="66" charset="0"/>
              </a:rPr>
              <a:t>Творческий </a:t>
            </a: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подход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Правда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Мудрость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Самореализация</a:t>
            </a:r>
            <a:r>
              <a:rPr lang="ru-RU" sz="2400" dirty="0">
                <a:solidFill>
                  <a:schemeClr val="tx1"/>
                </a:solidFill>
                <a:latin typeface="Comic Sans MS" pitchFamily="66" charset="0"/>
              </a:rPr>
              <a:t> 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Comic Sans MS" pitchFamily="66" charset="0"/>
              </a:rPr>
              <a:t>Критическое </a:t>
            </a: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мышление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Коммуникация</a:t>
            </a:r>
            <a:endParaRPr lang="ru-RU" sz="2400" dirty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Рациональность</a:t>
            </a:r>
            <a:r>
              <a:rPr lang="ru-RU" sz="2400" dirty="0">
                <a:solidFill>
                  <a:schemeClr val="tx1"/>
                </a:solidFill>
                <a:latin typeface="Comic Sans MS" pitchFamily="66" charset="0"/>
              </a:rPr>
              <a:t>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Евгений\Pictures\lg_ed91a22fd3bb1d650614b05193038c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4717082" cy="39290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8572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Comic Sans MS" pitchFamily="66" charset="0"/>
              </a:rPr>
              <a:t>К</a:t>
            </a:r>
            <a:r>
              <a:rPr lang="ru-RU" sz="4000" dirty="0" smtClean="0">
                <a:latin typeface="Comic Sans MS" pitchFamily="66" charset="0"/>
              </a:rPr>
              <a:t>ак </a:t>
            </a:r>
            <a:r>
              <a:rPr lang="ru-RU" sz="4000" dirty="0">
                <a:latin typeface="Comic Sans MS" pitchFamily="66" charset="0"/>
              </a:rPr>
              <a:t>помочь студенту стать </a:t>
            </a:r>
            <a:r>
              <a:rPr lang="ru-RU" sz="4000" dirty="0" smtClean="0">
                <a:latin typeface="Comic Sans MS" pitchFamily="66" charset="0"/>
              </a:rPr>
              <a:t>интеллектуальным  человеком?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30" y="2285992"/>
            <a:ext cx="4643470" cy="392909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Нужно научить его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самостоятельно 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мыслить, </a:t>
            </a: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находить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анализировать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систематизировать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структурировать 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и передавать информацию.</a:t>
            </a:r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Евгений\Pictures\inform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28858" y="2428868"/>
            <a:ext cx="6651545" cy="41576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85794"/>
            <a:ext cx="9144000" cy="147002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Comic Sans MS" pitchFamily="66" charset="0"/>
                <a:cs typeface="Times New Roman" pitchFamily="18" charset="0"/>
              </a:rPr>
              <a:t>Технология </a:t>
            </a:r>
            <a:r>
              <a:rPr lang="ru-RU" sz="2800" dirty="0">
                <a:latin typeface="Comic Sans MS" pitchFamily="66" charset="0"/>
                <a:cs typeface="Times New Roman" pitchFamily="18" charset="0"/>
              </a:rPr>
              <a:t>развития критического </a:t>
            </a:r>
            <a:r>
              <a:rPr lang="ru-RU" sz="2800" dirty="0" smtClean="0">
                <a:latin typeface="Comic Sans MS" pitchFamily="66" charset="0"/>
                <a:cs typeface="Times New Roman" pitchFamily="18" charset="0"/>
              </a:rPr>
              <a:t>мышления</a:t>
            </a:r>
            <a:br>
              <a:rPr lang="ru-RU" sz="2800" dirty="0" smtClean="0">
                <a:latin typeface="Comic Sans MS" pitchFamily="66" charset="0"/>
                <a:cs typeface="Times New Roman" pitchFamily="18" charset="0"/>
              </a:rPr>
            </a:br>
            <a:r>
              <a:rPr lang="ru-RU" sz="2800" dirty="0">
                <a:latin typeface="Comic Sans MS" pitchFamily="66" charset="0"/>
                <a:cs typeface="Times New Roman" pitchFamily="18" charset="0"/>
              </a:rPr>
              <a:t>РКМЧП (развитие критического мышления через чтение и письмо)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2285992"/>
            <a:ext cx="6286512" cy="4786322"/>
          </a:xfrm>
        </p:spPr>
        <p:txBody>
          <a:bodyPr>
            <a:normAutofit fontScale="62500" lnSpcReduction="20000"/>
          </a:bodyPr>
          <a:lstStyle/>
          <a:p>
            <a:pPr lvl="0" algn="l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Образовательные результаты:</a:t>
            </a:r>
          </a:p>
          <a:p>
            <a:pPr lvl="0"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умение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работать с увеличивающимся и постоянно обновляющимся информационным потоком в разных областях знаний; </a:t>
            </a:r>
          </a:p>
          <a:p>
            <a:pPr lvl="0" algn="l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умение выражать свои мысли (устно и письменно) ясно, уверенно и корректно по отношению к окружающим; </a:t>
            </a:r>
          </a:p>
          <a:p>
            <a:pPr lvl="0" algn="l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умение вырабатывать собственное мнение на основе осмысления различного опыта, идей и представлений; </a:t>
            </a:r>
          </a:p>
          <a:p>
            <a:pPr lvl="0" algn="l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умение решать проблемы; </a:t>
            </a:r>
          </a:p>
          <a:p>
            <a:pPr lvl="0" algn="l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способность самостоятельно заниматься своим обучением (академическая мобильность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);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умение сотрудничать и работать в группе; </a:t>
            </a:r>
          </a:p>
          <a:p>
            <a:pPr lvl="0" algn="l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способность выстраивать конструктивные взаимоотношения с другими людьми.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Евгений\Pictures\fotomelia-119-1560x156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785926"/>
            <a:ext cx="4484708" cy="44847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Ч</a:t>
            </a:r>
            <a:r>
              <a:rPr lang="ru-RU" dirty="0" smtClean="0"/>
              <a:t>то </a:t>
            </a:r>
            <a:r>
              <a:rPr lang="ru-RU" dirty="0"/>
              <a:t>такое критическое мышление?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64" y="2143092"/>
            <a:ext cx="5143536" cy="471490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Критическое 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мышление означает открытое, не принимающее догм, оценочное и рефлексивное мышление, которое развивается путём накладывания новой информации на личный жизненный 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опыт.</a:t>
            </a: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mic Sans MS" pitchFamily="66" charset="0"/>
              </a:rPr>
              <a:t>Как в процессе занятия формируется критическое мышление?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15304" cy="40719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14348" y="1785926"/>
          <a:ext cx="7786743" cy="4849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19"/>
                <a:gridCol w="3784212"/>
                <a:gridCol w="3784212"/>
              </a:tblGrid>
              <a:tr h="15527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Этапы занятия проблемного обучения</a:t>
                      </a:r>
                      <a:endParaRPr lang="ru-RU" sz="2400" dirty="0" smtClean="0">
                        <a:latin typeface="Comic Sans MS" pitchFamily="66" charset="0"/>
                      </a:endParaRPr>
                    </a:p>
                    <a:p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u="none" strike="noStrike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Этапы занятия критического мышления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19782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Актуализация прежних знаний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Вызов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1978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Создание проблемной ситуации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Осмысление и формулировка проблемы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7973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Выдвижение предположений и обоснование гипотезы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Размышление и рефлексия</a:t>
                      </a:r>
                      <a:endParaRPr lang="ru-RU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857231"/>
          <a:ext cx="9144000" cy="6000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322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Технологические этапы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36830" marT="36830" marB="368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7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1 стадия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ВЫЗОВ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9525" marT="9525" marB="368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2 стадия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ОСМЫСЛЕНИЕ СОДЕРЖАНИЯ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9525" marT="9525" marB="368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mic Sans MS" pitchFamily="66" charset="0"/>
                          <a:ea typeface="Times New Roman"/>
                          <a:cs typeface="Times New Roman"/>
                        </a:rPr>
                        <a:t>3 стадия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РЕФЛЕКСИЯ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36830" marT="9525" marB="36830"/>
                </a:tc>
              </a:tr>
              <a:tr h="17807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Цель: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актуализация имеющихся знаний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пробуждение интереса к получению новой информации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постановка учеником собственных целей обучения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9525" marT="9525" marB="3683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Цель: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получение новой информации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корректировка учеником поставленных целей обучения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9525" marT="9525" marB="3683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Цель: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размышление, рождение нового знания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- постановка учеником новых целей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36830" marT="9525" marB="36830"/>
                </a:tc>
              </a:tr>
              <a:tr h="32811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Функция :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Мотивационная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      (побуждение к работе с новой информацией, пробуждение интереса к теме) </a:t>
                      </a: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Информационная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(вызов «на поверхность» имеющихся знании по теме) 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Коммуникационная</a:t>
                      </a: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(бесконфликтный обмен мнениями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9525" marT="9525" marB="3683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Функция: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Информационная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(получение новой информации по теме) 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dirty="0" err="1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Систематизационная</a:t>
                      </a: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(классификация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полученной информации по категориям знания)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9525" marT="9525" marB="3683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Функция: 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Коммуникационная</a:t>
                      </a: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(обмен мнениями о новой информации) 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Информационная</a:t>
                      </a: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(приобретение нового знания) 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Мотивационная</a:t>
                      </a: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(побуждение к дальнейшему расширению информационного поля) 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Оценочная</a:t>
                      </a:r>
                      <a:r>
                        <a:rPr lang="ru-RU" sz="14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(соотнесение новой информации и имеющихся знаний, выработка собственной позиции,  </a:t>
                      </a:r>
                      <a:b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оценка процесса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36830" marR="36830" marT="9525" marB="3683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Евгений\Pictures\1667721370_3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0"/>
            <a:ext cx="4975857" cy="31099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latin typeface="Comic Sans MS" pitchFamily="66" charset="0"/>
              </a:rPr>
              <a:t>Этап 1. </a:t>
            </a:r>
            <a:r>
              <a:rPr lang="ru-RU" sz="3600" dirty="0">
                <a:latin typeface="Comic Sans MS" pitchFamily="66" charset="0"/>
              </a:rPr>
              <a:t>Вызов (</a:t>
            </a:r>
            <a:r>
              <a:rPr lang="en-US" sz="3600" b="1" i="1" dirty="0">
                <a:latin typeface="Comic Sans MS" pitchFamily="66" charset="0"/>
              </a:rPr>
              <a:t>evocation</a:t>
            </a:r>
            <a:r>
              <a:rPr lang="ru-RU" sz="3600" dirty="0" smtClean="0">
                <a:latin typeface="Comic Sans MS" pitchFamily="66" charset="0"/>
              </a:rPr>
              <a:t>).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/>
            </a:r>
            <a:br>
              <a:rPr lang="ru-RU" sz="3600" dirty="0">
                <a:latin typeface="Comic Sans MS" pitchFamily="66" charset="0"/>
              </a:rPr>
            </a:b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571612"/>
            <a:ext cx="8258188" cy="1857388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2900" b="1" dirty="0">
                <a:solidFill>
                  <a:schemeClr val="tx1"/>
                </a:solidFill>
                <a:latin typeface="Comic Sans MS" pitchFamily="66" charset="0"/>
              </a:rPr>
              <a:t>Деятельность преподавателя</a:t>
            </a: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 направлена на вызов у студентов уже </a:t>
            </a:r>
            <a:r>
              <a:rPr lang="ru-RU" sz="2900" dirty="0" smtClean="0">
                <a:solidFill>
                  <a:schemeClr val="tx1"/>
                </a:solidFill>
                <a:latin typeface="Comic Sans MS" pitchFamily="66" charset="0"/>
              </a:rPr>
              <a:t>имеющихся </a:t>
            </a: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знаний по </a:t>
            </a:r>
            <a:r>
              <a:rPr lang="ru-RU" sz="2900" dirty="0" smtClean="0">
                <a:solidFill>
                  <a:schemeClr val="tx1"/>
                </a:solidFill>
                <a:latin typeface="Comic Sans MS" pitchFamily="66" charset="0"/>
              </a:rPr>
              <a:t>изучаемому </a:t>
            </a: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вопросу, активизацию их деятельности, моти­вацию к дальнейшей </a:t>
            </a:r>
            <a:r>
              <a:rPr lang="ru-RU" sz="2900" dirty="0" smtClean="0">
                <a:solidFill>
                  <a:schemeClr val="tx1"/>
                </a:solidFill>
                <a:latin typeface="Comic Sans MS" pitchFamily="66" charset="0"/>
              </a:rPr>
              <a:t>работе</a:t>
            </a: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. Информация, полученная на стадии вызова, выслушивается, записывается, обсуждается. Работа ведётся </a:t>
            </a:r>
            <a:r>
              <a:rPr lang="ru-RU" sz="2900" dirty="0" smtClean="0">
                <a:solidFill>
                  <a:schemeClr val="tx1"/>
                </a:solidFill>
                <a:latin typeface="Comic Sans MS" pitchFamily="66" charset="0"/>
              </a:rPr>
              <a:t>индивидуально</a:t>
            </a:r>
            <a:r>
              <a:rPr lang="ru-RU" sz="2900" dirty="0">
                <a:solidFill>
                  <a:schemeClr val="tx1"/>
                </a:solidFill>
                <a:latin typeface="Comic Sans MS" pitchFamily="66" charset="0"/>
              </a:rPr>
              <a:t>, в парах и в группах.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57454" cy="737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862" y="0"/>
            <a:ext cx="1682138" cy="7143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628" y="3357562"/>
            <a:ext cx="42862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Возможные приёмы и методы:</a:t>
            </a:r>
            <a:endParaRPr lang="ru-RU" dirty="0">
              <a:latin typeface="Comic Sans MS" pitchFamily="66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составление списка </a:t>
            </a:r>
            <a:r>
              <a:rPr lang="ru-RU" dirty="0" smtClean="0">
                <a:latin typeface="Comic Sans MS" pitchFamily="66" charset="0"/>
              </a:rPr>
              <a:t>известной </a:t>
            </a:r>
            <a:r>
              <a:rPr lang="ru-RU" dirty="0">
                <a:latin typeface="Comic Sans MS" pitchFamily="66" charset="0"/>
              </a:rPr>
              <a:t>информации;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рассказ-предположение по ключевым словам;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систематизация </a:t>
            </a:r>
            <a:r>
              <a:rPr lang="ru-RU" dirty="0" smtClean="0">
                <a:latin typeface="Comic Sans MS" pitchFamily="66" charset="0"/>
              </a:rPr>
              <a:t>материала </a:t>
            </a:r>
            <a:r>
              <a:rPr lang="ru-RU" dirty="0">
                <a:latin typeface="Comic Sans MS" pitchFamily="66" charset="0"/>
              </a:rPr>
              <a:t>(графическая): </a:t>
            </a:r>
            <a:r>
              <a:rPr lang="ru-RU" dirty="0" smtClean="0">
                <a:latin typeface="Comic Sans MS" pitchFamily="66" charset="0"/>
              </a:rPr>
              <a:t>кластеры</a:t>
            </a:r>
            <a:r>
              <a:rPr lang="ru-RU" dirty="0">
                <a:latin typeface="Comic Sans MS" pitchFamily="66" charset="0"/>
              </a:rPr>
              <a:t>, таблицы;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верные и неверные </a:t>
            </a:r>
            <a:r>
              <a:rPr lang="ru-RU" dirty="0" smtClean="0">
                <a:latin typeface="Comic Sans MS" pitchFamily="66" charset="0"/>
              </a:rPr>
              <a:t>утверждения</a:t>
            </a:r>
            <a:r>
              <a:rPr lang="ru-RU" dirty="0">
                <a:latin typeface="Comic Sans MS" pitchFamily="66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Comic Sans MS" pitchFamily="66" charset="0"/>
              </a:rPr>
              <a:t>перепутанные логические цепочки и т. 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4469</TotalTime>
  <Words>1312</Words>
  <Application>Microsoft Office PowerPoint</Application>
  <PresentationFormat>Экран (4:3)</PresentationFormat>
  <Paragraphs>178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Основные интеллектуальные ценности человека</vt:lpstr>
      <vt:lpstr>Как помочь студенту стать интеллектуальным  человеком?  </vt:lpstr>
      <vt:lpstr>Технология развития критического мышления РКМЧП (развитие критического мышления через чтение и письмо) </vt:lpstr>
      <vt:lpstr>Что такое критическое мышление? </vt:lpstr>
      <vt:lpstr>Как в процессе занятия формируется критическое мышление? </vt:lpstr>
      <vt:lpstr>Слайд 8</vt:lpstr>
      <vt:lpstr>Этап 1. Вызов (evocation).  </vt:lpstr>
      <vt:lpstr>В процессе реализации стадии вызова важно: </vt:lpstr>
      <vt:lpstr>Этап 2. Осмысление содержания (realization of meaning)</vt:lpstr>
      <vt:lpstr>В процессе реализации стадии осмысление содержания важно: </vt:lpstr>
      <vt:lpstr>Этап 3. Рефлексия (reflection)</vt:lpstr>
      <vt:lpstr>В процессе реализации стадии рефлексии важно: </vt:lpstr>
      <vt:lpstr>Слайд 15</vt:lpstr>
      <vt:lpstr>Слайд 16</vt:lpstr>
      <vt:lpstr>Слайд 17</vt:lpstr>
      <vt:lpstr> преподаватель, работающий в рамках технологии критического мышления, должен хорошо осознавать, что продуктивной его работа будет в случае, если:     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Евгений</cp:lastModifiedBy>
  <cp:revision>91</cp:revision>
  <dcterms:created xsi:type="dcterms:W3CDTF">2023-02-24T08:26:33Z</dcterms:created>
  <dcterms:modified xsi:type="dcterms:W3CDTF">2023-06-12T17:15:03Z</dcterms:modified>
</cp:coreProperties>
</file>