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43" r:id="rId2"/>
    <p:sldId id="301" r:id="rId3"/>
    <p:sldId id="258" r:id="rId4"/>
    <p:sldId id="270" r:id="rId5"/>
    <p:sldId id="281" r:id="rId6"/>
    <p:sldId id="286" r:id="rId7"/>
    <p:sldId id="303" r:id="rId8"/>
    <p:sldId id="34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C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884" autoAdjust="0"/>
  </p:normalViewPr>
  <p:slideViewPr>
    <p:cSldViewPr>
      <p:cViewPr varScale="1">
        <p:scale>
          <a:sx n="56" d="100"/>
          <a:sy n="56" d="100"/>
        </p:scale>
        <p:origin x="1578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55CA07-9AFA-4D41-A484-5E9E5570B795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49CAA3-B63B-4722-925F-CCAA8D84BD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77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Появление текста и сопутствующие акценты появляются автоматически</a:t>
            </a:r>
          </a:p>
          <a:p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 Кнопка «___» используется при обращении к слайду со слайдов с определёнными задачами – первое нажатие</a:t>
            </a:r>
            <a:r>
              <a:rPr lang="ru-RU" sz="1200" b="0" baseline="0" dirty="0">
                <a:latin typeface="Times New Roman" pitchFamily="18" charset="0"/>
                <a:cs typeface="Times New Roman" pitchFamily="18" charset="0"/>
              </a:rPr>
              <a:t> – синяя линия; второе нажатие – красная линия</a:t>
            </a: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Для получения ответа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 таблице – нажимаем на название объекта в таблице.</a:t>
            </a:r>
          </a:p>
          <a:p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«Ответ» – анимированная </a:t>
            </a:r>
            <a:r>
              <a:rPr lang="ru-RU" sz="1200" b="0" dirty="0" err="1">
                <a:latin typeface="Times New Roman" pitchFamily="18" charset="0"/>
                <a:cs typeface="Times New Roman" pitchFamily="18" charset="0"/>
              </a:rPr>
              <a:t>сорбонка</a:t>
            </a:r>
            <a:endParaRPr lang="ru-RU" sz="1200" b="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Для решения</a:t>
            </a:r>
            <a:r>
              <a:rPr lang="ru-RU" baseline="0" dirty="0"/>
              <a:t> данного задания надо, конечно, вспомнить понятие геометрической прогрессии и формулу п-</a:t>
            </a:r>
            <a:r>
              <a:rPr lang="ru-RU" baseline="0" dirty="0" err="1"/>
              <a:t>го</a:t>
            </a:r>
            <a:r>
              <a:rPr lang="ru-RU" baseline="0" dirty="0"/>
              <a:t> члена геометрической прогрессии, но уровень подготовки и возможности детей разные, поэтому представляю решение данного задания на случай, если формула забыта! </a:t>
            </a:r>
            <a:r>
              <a:rPr lang="ru-RU" baseline="0"/>
              <a:t>Все действия </a:t>
            </a:r>
            <a:r>
              <a:rPr lang="ru-RU" baseline="0" dirty="0"/>
              <a:t>на слайде по кнопке  «Подсказки»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Для</a:t>
            </a:r>
            <a:r>
              <a:rPr lang="ru-RU" baseline="0" dirty="0"/>
              <a:t> визуализации решения необходимо нажимать на вторую прямоугольную выноску.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Для</a:t>
            </a:r>
            <a:r>
              <a:rPr lang="ru-RU" baseline="0" dirty="0"/>
              <a:t> визуализации действий на слайде необходимо нажимать на кнопку «Подсказки»</a:t>
            </a:r>
          </a:p>
          <a:p>
            <a:r>
              <a:rPr lang="ru-RU" baseline="0" dirty="0"/>
              <a:t>При необходимости можно воспользоваться кнопками «Условие» и «№1»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Для</a:t>
            </a:r>
            <a:r>
              <a:rPr lang="ru-RU" baseline="0" dirty="0"/>
              <a:t> визуализации действий на слайде необходимо нажимать на кнопку «Подсказки»</a:t>
            </a:r>
          </a:p>
          <a:p>
            <a:r>
              <a:rPr lang="ru-RU" baseline="0" dirty="0"/>
              <a:t>При необходимости можно воспользоваться кнопками «Условие» и «№1»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fnkaa.ru/wp-content/uploads/2018/02/empty12.jpg"/>
          <p:cNvPicPr>
            <a:picLocks noChangeAspect="1" noChangeArrowheads="1"/>
          </p:cNvPicPr>
          <p:nvPr userDrawn="1"/>
        </p:nvPicPr>
        <p:blipFill>
          <a:blip r:embed="rId2" cstate="print"/>
          <a:srcRect l="8897" r="9513"/>
          <a:stretch>
            <a:fillRect/>
          </a:stretch>
        </p:blipFill>
        <p:spPr bwMode="auto">
          <a:xfrm>
            <a:off x="-147272" y="0"/>
            <a:ext cx="9291272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0" y="5805264"/>
            <a:ext cx="4788024" cy="93610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Каратанова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Марина Николаевна</a:t>
            </a:r>
          </a:p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МКОУ СОШ №256</a:t>
            </a:r>
            <a:r>
              <a:rPr lang="ru-RU" b="1" baseline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 ЗАТО г.Фокино</a:t>
            </a:r>
          </a:p>
          <a:p>
            <a:pPr algn="ctr"/>
            <a:r>
              <a:rPr lang="ru-RU" b="1" baseline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Приморского края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4211960" y="188640"/>
            <a:ext cx="4788024" cy="936104"/>
          </a:xfrm>
          <a:prstGeom prst="rect">
            <a:avLst/>
          </a:prstGeom>
          <a:solidFill>
            <a:srgbClr val="FFCDCD"/>
          </a:solidFill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ОГЭ – 2020</a:t>
            </a:r>
            <a:r>
              <a:rPr lang="ru-RU" sz="6600" b="1" baseline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6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4211960" y="1268760"/>
            <a:ext cx="4788024" cy="93610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08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4211960" y="2348880"/>
            <a:ext cx="4788024" cy="20882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08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baseline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Задания</a:t>
            </a:r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№1 - №5</a:t>
            </a:r>
          </a:p>
          <a:p>
            <a:pPr algn="ctr"/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Лист бумаги</a:t>
            </a:r>
          </a:p>
          <a:p>
            <a:pPr algn="ctr"/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Продолжение-7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baskistan.com/blog/wp-content/uploads/2019/08/8227e25182f2a7d67579acc8d7f05144bd73a749.jpeg"/>
          <p:cNvPicPr>
            <a:picLocks noChangeAspect="1" noChangeArrowheads="1"/>
          </p:cNvPicPr>
          <p:nvPr userDrawn="1"/>
        </p:nvPicPr>
        <p:blipFill>
          <a:blip r:embed="rId2" cstate="print"/>
          <a:srcRect l="3563" t="556" r="21197" b="-102"/>
          <a:stretch>
            <a:fillRect/>
          </a:stretch>
        </p:blipFill>
        <p:spPr bwMode="auto">
          <a:xfrm>
            <a:off x="-1" y="0"/>
            <a:ext cx="9218045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179512" y="188640"/>
            <a:ext cx="8856984" cy="6480720"/>
          </a:xfrm>
          <a:prstGeom prst="rect">
            <a:avLst/>
          </a:prstGeom>
          <a:solidFill>
            <a:schemeClr val="bg1">
              <a:alpha val="73000"/>
            </a:schemeClr>
          </a:solidFill>
          <a:ln w="825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251520" y="260648"/>
            <a:ext cx="8712968" cy="6336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" r="2168" b="4345"/>
          <a:stretch/>
        </p:blipFill>
        <p:spPr bwMode="auto">
          <a:xfrm>
            <a:off x="251520" y="3222249"/>
            <a:ext cx="6495728" cy="3375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baskistan.com/blog/wp-content/uploads/2019/08/8227e25182f2a7d67579acc8d7f05144bd73a749.jpeg"/>
          <p:cNvPicPr>
            <a:picLocks noChangeAspect="1" noChangeArrowheads="1"/>
          </p:cNvPicPr>
          <p:nvPr userDrawn="1"/>
        </p:nvPicPr>
        <p:blipFill>
          <a:blip r:embed="rId2" cstate="print"/>
          <a:srcRect l="3563" t="556" r="21197" b="-102"/>
          <a:stretch>
            <a:fillRect/>
          </a:stretch>
        </p:blipFill>
        <p:spPr bwMode="auto">
          <a:xfrm>
            <a:off x="-1" y="0"/>
            <a:ext cx="9218045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179512" y="188640"/>
            <a:ext cx="8856984" cy="6480720"/>
          </a:xfrm>
          <a:prstGeom prst="rect">
            <a:avLst/>
          </a:prstGeom>
          <a:solidFill>
            <a:schemeClr val="bg1">
              <a:alpha val="73000"/>
            </a:schemeClr>
          </a:solidFill>
          <a:ln w="825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251520" y="260648"/>
            <a:ext cx="8712968" cy="6336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baskistan.com/blog/wp-content/uploads/2019/08/8227e25182f2a7d67579acc8d7f05144bd73a749.jpeg"/>
          <p:cNvPicPr>
            <a:picLocks noChangeAspect="1" noChangeArrowheads="1"/>
          </p:cNvPicPr>
          <p:nvPr userDrawn="1"/>
        </p:nvPicPr>
        <p:blipFill>
          <a:blip r:embed="rId2" cstate="print"/>
          <a:srcRect l="3563" t="556" r="21197" b="-102"/>
          <a:stretch>
            <a:fillRect/>
          </a:stretch>
        </p:blipFill>
        <p:spPr bwMode="auto">
          <a:xfrm>
            <a:off x="-1" y="0"/>
            <a:ext cx="9218045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179512" y="188640"/>
            <a:ext cx="8856984" cy="6480720"/>
          </a:xfrm>
          <a:prstGeom prst="rect">
            <a:avLst/>
          </a:prstGeom>
          <a:solidFill>
            <a:schemeClr val="bg1">
              <a:alpha val="73000"/>
            </a:schemeClr>
          </a:solidFill>
          <a:ln w="825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6516216" y="1484784"/>
            <a:ext cx="2448272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251520" y="260648"/>
            <a:ext cx="8712968" cy="6336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6588224" y="3429000"/>
            <a:ext cx="2376264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baskistan.com/blog/wp-content/uploads/2019/08/8227e25182f2a7d67579acc8d7f05144bd73a749.jpeg"/>
          <p:cNvPicPr>
            <a:picLocks noChangeAspect="1" noChangeArrowheads="1"/>
          </p:cNvPicPr>
          <p:nvPr userDrawn="1"/>
        </p:nvPicPr>
        <p:blipFill>
          <a:blip r:embed="rId2" cstate="print"/>
          <a:srcRect l="3563" t="556" r="21197" b="-102"/>
          <a:stretch>
            <a:fillRect/>
          </a:stretch>
        </p:blipFill>
        <p:spPr bwMode="auto">
          <a:xfrm>
            <a:off x="-1" y="0"/>
            <a:ext cx="9218045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179512" y="188640"/>
            <a:ext cx="8856984" cy="6480720"/>
          </a:xfrm>
          <a:prstGeom prst="rect">
            <a:avLst/>
          </a:prstGeom>
          <a:solidFill>
            <a:schemeClr val="bg1">
              <a:alpha val="73000"/>
            </a:schemeClr>
          </a:solidFill>
          <a:ln w="825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251520" y="260648"/>
            <a:ext cx="871296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baskistan.com/blog/wp-content/uploads/2019/08/8227e25182f2a7d67579acc8d7f05144bd73a749.jpeg"/>
          <p:cNvPicPr>
            <a:picLocks noChangeAspect="1" noChangeArrowheads="1"/>
          </p:cNvPicPr>
          <p:nvPr userDrawn="1"/>
        </p:nvPicPr>
        <p:blipFill>
          <a:blip r:embed="rId2" cstate="print"/>
          <a:srcRect l="3563" t="556" r="21197" b="-102"/>
          <a:stretch>
            <a:fillRect/>
          </a:stretch>
        </p:blipFill>
        <p:spPr bwMode="auto">
          <a:xfrm>
            <a:off x="-1" y="0"/>
            <a:ext cx="9218045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179512" y="188640"/>
            <a:ext cx="8856984" cy="6480720"/>
          </a:xfrm>
          <a:prstGeom prst="rect">
            <a:avLst/>
          </a:prstGeom>
          <a:solidFill>
            <a:schemeClr val="bg1">
              <a:alpha val="73000"/>
            </a:schemeClr>
          </a:solidFill>
          <a:ln w="825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251520" y="260648"/>
            <a:ext cx="8712968" cy="6336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baskistan.com/blog/wp-content/uploads/2019/08/8227e25182f2a7d67579acc8d7f05144bd73a749.jpeg"/>
          <p:cNvPicPr>
            <a:picLocks noChangeAspect="1" noChangeArrowheads="1"/>
          </p:cNvPicPr>
          <p:nvPr userDrawn="1"/>
        </p:nvPicPr>
        <p:blipFill>
          <a:blip r:embed="rId2" cstate="print"/>
          <a:srcRect l="3563" t="556" r="21197" b="-102"/>
          <a:stretch>
            <a:fillRect/>
          </a:stretch>
        </p:blipFill>
        <p:spPr bwMode="auto">
          <a:xfrm>
            <a:off x="-1" y="0"/>
            <a:ext cx="9218045" cy="6858000"/>
          </a:xfrm>
          <a:prstGeom prst="rect">
            <a:avLst/>
          </a:prstGeom>
          <a:noFill/>
        </p:spPr>
      </p:pic>
      <p:pic>
        <p:nvPicPr>
          <p:cNvPr id="9" name="Picture 4" descr="https://mtdata.ru/u21/photoDF3D/20528446672-0/original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79508" y="188640"/>
            <a:ext cx="8836329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 userDrawn="1"/>
        </p:nvSpPr>
        <p:spPr>
          <a:xfrm>
            <a:off x="179512" y="188640"/>
            <a:ext cx="8856984" cy="6480720"/>
          </a:xfrm>
          <a:prstGeom prst="rect">
            <a:avLst/>
          </a:prstGeom>
          <a:solidFill>
            <a:schemeClr val="bg1">
              <a:alpha val="44000"/>
            </a:schemeClr>
          </a:solidFill>
          <a:ln w="825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8" descr="https://2.bp.blogspot.com/-K8inRBpR_uk/WNUWav4-xzI/AAAAAAAAAIo/C8snBWtbYvwEb9lNzyU-C_lJUoOuwEduwCLcB/s1600/i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4" y="1401688"/>
            <a:ext cx="2952329" cy="3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0" name="Picture 2" descr="http://www.baskistan.com/blog/wp-content/uploads/2019/08/8227e25182f2a7d67579acc8d7f05144bd73a749.jpeg"/>
          <p:cNvPicPr>
            <a:picLocks noChangeAspect="1" noChangeArrowheads="1"/>
          </p:cNvPicPr>
          <p:nvPr userDrawn="1"/>
        </p:nvPicPr>
        <p:blipFill>
          <a:blip r:embed="rId2" cstate="print"/>
          <a:srcRect l="3563" t="556" r="21197" b="-102"/>
          <a:stretch>
            <a:fillRect/>
          </a:stretch>
        </p:blipFill>
        <p:spPr bwMode="auto">
          <a:xfrm>
            <a:off x="-1" y="0"/>
            <a:ext cx="9218045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179512" y="188640"/>
            <a:ext cx="8856984" cy="6480720"/>
          </a:xfrm>
          <a:prstGeom prst="rect">
            <a:avLst/>
          </a:prstGeom>
          <a:solidFill>
            <a:schemeClr val="bg1">
              <a:alpha val="73000"/>
            </a:schemeClr>
          </a:solidFill>
          <a:ln w="825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6DE92-BC64-4360-9651-63D1410B8D21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2" r:id="rId3"/>
    <p:sldLayoutId id="2147483663" r:id="rId4"/>
    <p:sldLayoutId id="2147483664" r:id="rId5"/>
    <p:sldLayoutId id="2147483665" r:id="rId6"/>
    <p:sldLayoutId id="2147483660" r:id="rId7"/>
    <p:sldLayoutId id="2147483661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57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5.xml"/><Relationship Id="rId7" Type="http://schemas.openxmlformats.org/officeDocument/2006/relationships/slide" Target="slide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1.bin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1">
            <a:extLst>
              <a:ext uri="{FF2B5EF4-FFF2-40B4-BE49-F238E27FC236}">
                <a16:creationId xmlns:a16="http://schemas.microsoft.com/office/drawing/2014/main" id="{9B8636A2-D3F3-E262-0B6C-02129EE42222}"/>
              </a:ext>
            </a:extLst>
          </p:cNvPr>
          <p:cNvSpPr>
            <a:spLocks noGrp="1"/>
          </p:cNvSpPr>
          <p:nvPr/>
        </p:nvSpPr>
        <p:spPr bwMode="auto">
          <a:xfrm>
            <a:off x="3203848" y="4797152"/>
            <a:ext cx="528251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sz="2400" b="1" i="1" dirty="0"/>
              <a:t>Учитель: Бондарева В.В. </a:t>
            </a:r>
          </a:p>
          <a:p>
            <a:pPr>
              <a:defRPr/>
            </a:pPr>
            <a:r>
              <a:rPr lang="ru-RU" sz="2400" b="1" i="1" dirty="0"/>
              <a:t>Экономический лицей </a:t>
            </a:r>
          </a:p>
          <a:p>
            <a:pPr>
              <a:defRPr/>
            </a:pPr>
            <a:r>
              <a:rPr lang="ru-RU" sz="2400" b="1" i="1" dirty="0"/>
              <a:t>ФГБОУ ВО  РЭУ им. Г. В. Плеханова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1440D18-23EB-CAA5-6938-78388F39B46F}"/>
              </a:ext>
            </a:extLst>
          </p:cNvPr>
          <p:cNvSpPr/>
          <p:nvPr/>
        </p:nvSpPr>
        <p:spPr>
          <a:xfrm>
            <a:off x="971600" y="332656"/>
            <a:ext cx="61298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ЛИСТЫ БУМАГИ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004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Управляющая кнопка: настраиваемая 6">
            <a:hlinkClick r:id="rId2" action="ppaction://hlinksldjump" highlightClick="1"/>
          </p:cNvPr>
          <p:cNvSpPr/>
          <p:nvPr/>
        </p:nvSpPr>
        <p:spPr>
          <a:xfrm>
            <a:off x="3779912" y="2537630"/>
            <a:ext cx="4176464" cy="720080"/>
          </a:xfrm>
          <a:prstGeom prst="actionButtonBlank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1</a:t>
            </a:r>
          </a:p>
        </p:txBody>
      </p:sp>
      <p:sp>
        <p:nvSpPr>
          <p:cNvPr id="8" name="Управляющая кнопка: настраиваемая 7">
            <a:hlinkClick r:id="rId3" action="ppaction://hlinksldjump" highlightClick="1"/>
          </p:cNvPr>
          <p:cNvSpPr/>
          <p:nvPr/>
        </p:nvSpPr>
        <p:spPr>
          <a:xfrm>
            <a:off x="3779912" y="3329718"/>
            <a:ext cx="4176464" cy="720080"/>
          </a:xfrm>
          <a:prstGeom prst="actionButtonBlank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2</a:t>
            </a:r>
          </a:p>
        </p:txBody>
      </p:sp>
      <p:sp>
        <p:nvSpPr>
          <p:cNvPr id="9" name="Управляющая кнопка: настраиваемая 8">
            <a:hlinkClick r:id="rId4" action="ppaction://hlinksldjump" highlightClick="1"/>
          </p:cNvPr>
          <p:cNvSpPr/>
          <p:nvPr/>
        </p:nvSpPr>
        <p:spPr>
          <a:xfrm>
            <a:off x="3779912" y="4121806"/>
            <a:ext cx="4176464" cy="720080"/>
          </a:xfrm>
          <a:prstGeom prst="actionButtonBlank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3</a:t>
            </a:r>
          </a:p>
        </p:txBody>
      </p:sp>
      <p:sp>
        <p:nvSpPr>
          <p:cNvPr id="10" name="Управляющая кнопка: настраиваемая 9">
            <a:hlinkClick r:id="rId5" action="ppaction://hlinksldjump" highlightClick="1"/>
          </p:cNvPr>
          <p:cNvSpPr/>
          <p:nvPr/>
        </p:nvSpPr>
        <p:spPr>
          <a:xfrm>
            <a:off x="3779912" y="4913894"/>
            <a:ext cx="4176464" cy="720080"/>
          </a:xfrm>
          <a:prstGeom prst="actionButtonBlank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4</a:t>
            </a:r>
          </a:p>
        </p:txBody>
      </p:sp>
      <p:sp>
        <p:nvSpPr>
          <p:cNvPr id="11" name="Управляющая кнопка: настраиваемая 10">
            <a:hlinkClick r:id="rId6" action="ppaction://hlinksldjump" highlightClick="1"/>
          </p:cNvPr>
          <p:cNvSpPr/>
          <p:nvPr/>
        </p:nvSpPr>
        <p:spPr>
          <a:xfrm>
            <a:off x="3779912" y="5705982"/>
            <a:ext cx="4176464" cy="720080"/>
          </a:xfrm>
          <a:prstGeom prst="actionButtonBlank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5</a:t>
            </a:r>
          </a:p>
        </p:txBody>
      </p:sp>
      <p:sp>
        <p:nvSpPr>
          <p:cNvPr id="12" name="Управляющая кнопка: домой 11">
            <a:hlinkClick r:id="rId7" action="ppaction://hlinksldjump" highlightClick="1"/>
          </p:cNvPr>
          <p:cNvSpPr/>
          <p:nvPr/>
        </p:nvSpPr>
        <p:spPr>
          <a:xfrm>
            <a:off x="8172400" y="6165304"/>
            <a:ext cx="720080" cy="3600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страиваемая 12">
            <a:hlinkClick r:id="rId8" action="ppaction://hlinksldjump" highlightClick="1"/>
          </p:cNvPr>
          <p:cNvSpPr/>
          <p:nvPr/>
        </p:nvSpPr>
        <p:spPr>
          <a:xfrm>
            <a:off x="3779912" y="1745542"/>
            <a:ext cx="4176464" cy="720080"/>
          </a:xfrm>
          <a:prstGeom prst="actionButtonBlank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ОПИСАНИЕ</a:t>
            </a:r>
          </a:p>
        </p:txBody>
      </p:sp>
    </p:spTree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23528" y="260648"/>
            <a:ext cx="8934818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Общепринятые форматы листов бумаги обозначают буквой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цифрой: А0, А1, А2 и так далее. Если лист формата А0 разрезать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пополам, то получится два листа формата А1.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Если лист формата А1 разрезать пополам, то получится два листа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формата А2 и т.д.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 этом отношение длины листа к его ширине у всех форматов,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обозначенных буквой А, одно и то же (то есть листы всех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форматов подобны) Это сделано специально – чтобы можно было </a:t>
            </a:r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244408" y="6381328"/>
            <a:ext cx="682376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возврат 17">
            <a:hlinkClick r:id="" action="ppaction://hlinkshowjump?jump=lastslideviewed" highlightClick="1"/>
          </p:cNvPr>
          <p:cNvSpPr/>
          <p:nvPr/>
        </p:nvSpPr>
        <p:spPr>
          <a:xfrm>
            <a:off x="6660232" y="6381328"/>
            <a:ext cx="720080" cy="36004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452320" y="6381328"/>
            <a:ext cx="720080" cy="3600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931010" y="3254785"/>
            <a:ext cx="4012252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сохранить пропорции текста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листе при изменении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формата бумаги (размер 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шрифта при этом тоже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соответственно изменится.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55776" y="3789040"/>
            <a:ext cx="1872208" cy="2664296"/>
          </a:xfrm>
          <a:prstGeom prst="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83568" y="3789040"/>
            <a:ext cx="1872208" cy="2664296"/>
          </a:xfrm>
          <a:prstGeom prst="rect">
            <a:avLst/>
          </a:prstGeom>
          <a:solidFill>
            <a:srgbClr val="FFC0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07377" y="3789040"/>
            <a:ext cx="1872208" cy="1332148"/>
          </a:xfrm>
          <a:prstGeom prst="rect">
            <a:avLst/>
          </a:prstGeom>
          <a:solidFill>
            <a:srgbClr val="FFC0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07377" y="5100228"/>
            <a:ext cx="1872208" cy="1353108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страиваемая 13">
            <a:hlinkClick r:id="" action="ppaction://noaction" highlightClick="1"/>
          </p:cNvPr>
          <p:cNvSpPr/>
          <p:nvPr/>
        </p:nvSpPr>
        <p:spPr>
          <a:xfrm>
            <a:off x="5716040" y="6391980"/>
            <a:ext cx="783299" cy="36004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-----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6499339" y="2852936"/>
            <a:ext cx="1457037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67544" y="3254785"/>
            <a:ext cx="2376264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655676" y="2492896"/>
            <a:ext cx="7092788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59532" y="2837094"/>
            <a:ext cx="5076564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8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6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"/>
                            </p:stCondLst>
                            <p:childTnLst>
                              <p:par>
                                <p:cTn id="27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600"/>
                            </p:stCondLst>
                            <p:childTnLst>
                              <p:par>
                                <p:cTn id="31" presetID="27" presetClass="entr" presetSubtype="0" fill="hold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760"/>
                            </p:stCondLst>
                            <p:childTnLst>
                              <p:par>
                                <p:cTn id="3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360"/>
                            </p:stCondLst>
                            <p:childTnLst>
                              <p:par>
                                <p:cTn id="43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86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360"/>
                            </p:stCondLst>
                            <p:childTnLst>
                              <p:par>
                                <p:cTn id="54" presetID="27" presetClass="entr" presetSubtype="0" fill="hold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400"/>
                            </p:stCondLst>
                            <p:childTnLst>
                              <p:par>
                                <p:cTn id="6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8240"/>
                            </p:stCondLst>
                            <p:childTnLst>
                              <p:par>
                                <p:cTn id="6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320"/>
                            </p:stCondLst>
                            <p:childTnLst>
                              <p:par>
                                <p:cTn id="7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1320"/>
                            </p:stCondLst>
                            <p:childTnLst>
                              <p:par>
                                <p:cTn id="7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2120"/>
                            </p:stCondLst>
                            <p:childTnLst>
                              <p:par>
                                <p:cTn id="8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6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7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2960"/>
                            </p:stCondLst>
                            <p:childTnLst>
                              <p:par>
                                <p:cTn id="9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2" dur="8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3" dur="8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8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3680"/>
                            </p:stCondLst>
                            <p:childTnLst>
                              <p:par>
                                <p:cTn id="9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8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8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8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1" grpId="1" animBg="1"/>
      <p:bldP spid="12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88" y="1145467"/>
            <a:ext cx="8443530" cy="2157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75048" y="215642"/>
            <a:ext cx="777334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 таблице даны размеры листов бумаги четырёх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форматов: от А3 до А6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107504" y="116632"/>
            <a:ext cx="4675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07504" y="764704"/>
            <a:ext cx="4675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04014" y="4588189"/>
            <a:ext cx="8280920" cy="111699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3" name="Таблица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880958"/>
              </p:ext>
            </p:extLst>
          </p:nvPr>
        </p:nvGraphicFramePr>
        <p:xfrm>
          <a:off x="576022" y="4660197"/>
          <a:ext cx="8136905" cy="97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18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8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itchFamily="18" charset="0"/>
                          <a:cs typeface="Times New Roman" pitchFamily="18" charset="0"/>
                        </a:rPr>
                        <a:t>Формат бумаги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itchFamily="18" charset="0"/>
                          <a:cs typeface="Times New Roman" pitchFamily="18" charset="0"/>
                        </a:rPr>
                        <a:t>А3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itchFamily="18" charset="0"/>
                          <a:cs typeface="Times New Roman" pitchFamily="18" charset="0"/>
                        </a:rPr>
                        <a:t>А4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itchFamily="18" charset="0"/>
                          <a:cs typeface="Times New Roman" pitchFamily="18" charset="0"/>
                        </a:rPr>
                        <a:t>А5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itchFamily="18" charset="0"/>
                          <a:cs typeface="Times New Roman" pitchFamily="18" charset="0"/>
                        </a:rPr>
                        <a:t>А6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Порядковый номер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4214073" y="5089995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3779911" y="4714638"/>
            <a:ext cx="1226249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5516379" y="5089996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5148064" y="4657948"/>
            <a:ext cx="115212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TextBox 49"/>
          <p:cNvSpPr txBox="1"/>
          <p:nvPr/>
        </p:nvSpPr>
        <p:spPr>
          <a:xfrm>
            <a:off x="6679401" y="5058853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6300191" y="4660197"/>
            <a:ext cx="1227293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7905522" y="5092245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7524327" y="4660197"/>
            <a:ext cx="1180323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6622528" y="5797879"/>
            <a:ext cx="2304256" cy="504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3241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6596977" y="5797879"/>
            <a:ext cx="2304256" cy="50405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6622528" y="5797879"/>
            <a:ext cx="2304256" cy="504056"/>
          </a:xfrm>
          <a:prstGeom prst="rect">
            <a:avLst/>
          </a:prstGeom>
          <a:solidFill>
            <a:schemeClr val="accent1">
              <a:lumMod val="75000"/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Управляющая кнопка: далее 31">
            <a:hlinkClick r:id="" action="ppaction://hlinkshowjump?jump=nextslide" highlightClick="1"/>
          </p:cNvPr>
          <p:cNvSpPr/>
          <p:nvPr/>
        </p:nvSpPr>
        <p:spPr>
          <a:xfrm>
            <a:off x="8244408" y="6381328"/>
            <a:ext cx="682376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Управляющая кнопка: возврат 32">
            <a:hlinkClick r:id="" action="ppaction://hlinkshowjump?jump=lastslideviewed" highlightClick="1"/>
          </p:cNvPr>
          <p:cNvSpPr/>
          <p:nvPr/>
        </p:nvSpPr>
        <p:spPr>
          <a:xfrm>
            <a:off x="6660232" y="6381328"/>
            <a:ext cx="720080" cy="36004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Управляющая кнопка: домой 34">
            <a:hlinkClick r:id="rId4" action="ppaction://hlinksldjump" highlightClick="1"/>
          </p:cNvPr>
          <p:cNvSpPr/>
          <p:nvPr/>
        </p:nvSpPr>
        <p:spPr>
          <a:xfrm>
            <a:off x="7452320" y="6381328"/>
            <a:ext cx="720080" cy="3600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TextBox 54"/>
          <p:cNvSpPr txBox="1"/>
          <p:nvPr/>
        </p:nvSpPr>
        <p:spPr>
          <a:xfrm>
            <a:off x="315397" y="3285256"/>
            <a:ext cx="88313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Для форматов А3, А4, А5 и А6 определите, какими порядковыми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номерами обозначены их размеры в таблице. Заполните таблицу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ниже, в бланк ответов перенесите последовательность цифр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4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4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16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2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200"/>
                            </p:stCondLst>
                            <p:childTnLst>
                              <p:par>
                                <p:cTn id="54" presetID="53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9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9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  <p:bldLst>
      <p:bldP spid="42" grpId="0" animBg="1"/>
      <p:bldP spid="44" grpId="0"/>
      <p:bldP spid="47" grpId="0" animBg="1"/>
      <p:bldP spid="48" grpId="0"/>
      <p:bldP spid="49" grpId="0" animBg="1"/>
      <p:bldP spid="50" grpId="0"/>
      <p:bldP spid="51" grpId="0" animBg="1"/>
      <p:bldP spid="52" grpId="0"/>
      <p:bldP spid="54" grpId="0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Прямоугольная выноска 51"/>
          <p:cNvSpPr/>
          <p:nvPr/>
        </p:nvSpPr>
        <p:spPr>
          <a:xfrm>
            <a:off x="1177172" y="3259655"/>
            <a:ext cx="2941406" cy="432048"/>
          </a:xfrm>
          <a:prstGeom prst="wedgeRectCallout">
            <a:avLst>
              <a:gd name="adj1" fmla="val 19903"/>
              <a:gd name="adj2" fmla="val -33918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А4 = 2 · А5</a:t>
            </a:r>
          </a:p>
        </p:txBody>
      </p:sp>
      <p:sp>
        <p:nvSpPr>
          <p:cNvPr id="51" name="Прямоугольная выноска 50"/>
          <p:cNvSpPr/>
          <p:nvPr/>
        </p:nvSpPr>
        <p:spPr>
          <a:xfrm>
            <a:off x="1177172" y="2758867"/>
            <a:ext cx="2941406" cy="432048"/>
          </a:xfrm>
          <a:prstGeom prst="wedgeRectCallout">
            <a:avLst>
              <a:gd name="adj1" fmla="val 19903"/>
              <a:gd name="adj2" fmla="val -219795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А3 = 2 · А4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69" y="260648"/>
            <a:ext cx="81694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Сколько листов бумаги А5 получится при разрезании одного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листа формата А0?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107504" y="116632"/>
            <a:ext cx="4675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07504" y="764704"/>
            <a:ext cx="4675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Управляющая кнопка: настраиваемая 40">
            <a:hlinkClick r:id="" action="ppaction://noaction" highlightClick="1"/>
          </p:cNvPr>
          <p:cNvSpPr/>
          <p:nvPr/>
        </p:nvSpPr>
        <p:spPr>
          <a:xfrm>
            <a:off x="3565647" y="794193"/>
            <a:ext cx="1798441" cy="43204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Подсказки</a:t>
            </a:r>
          </a:p>
        </p:txBody>
      </p:sp>
      <p:sp>
        <p:nvSpPr>
          <p:cNvPr id="44" name="Прямоугольная выноска 43"/>
          <p:cNvSpPr/>
          <p:nvPr/>
        </p:nvSpPr>
        <p:spPr>
          <a:xfrm>
            <a:off x="1177172" y="2259454"/>
            <a:ext cx="2941406" cy="432048"/>
          </a:xfrm>
          <a:prstGeom prst="wedgeRectCallout">
            <a:avLst>
              <a:gd name="adj1" fmla="val 19903"/>
              <a:gd name="adj2" fmla="val -219795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А2 = 2 · А3</a:t>
            </a:r>
          </a:p>
        </p:txBody>
      </p:sp>
      <p:sp>
        <p:nvSpPr>
          <p:cNvPr id="43" name="Прямоугольная выноска 42"/>
          <p:cNvSpPr/>
          <p:nvPr/>
        </p:nvSpPr>
        <p:spPr>
          <a:xfrm>
            <a:off x="1177172" y="1807823"/>
            <a:ext cx="2941406" cy="397369"/>
          </a:xfrm>
          <a:prstGeom prst="wedgeRectCallout">
            <a:avLst>
              <a:gd name="adj1" fmla="val 20236"/>
              <a:gd name="adj2" fmla="val -104572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А1 = 2 · А2</a:t>
            </a:r>
          </a:p>
        </p:txBody>
      </p:sp>
      <p:sp>
        <p:nvSpPr>
          <p:cNvPr id="42" name="Прямоугольная выноска 41"/>
          <p:cNvSpPr/>
          <p:nvPr/>
        </p:nvSpPr>
        <p:spPr>
          <a:xfrm>
            <a:off x="1177172" y="1303059"/>
            <a:ext cx="2941406" cy="432048"/>
          </a:xfrm>
          <a:prstGeom prst="wedgeRectCallout">
            <a:avLst>
              <a:gd name="adj1" fmla="val 33122"/>
              <a:gd name="adj2" fmla="val -9691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А0 = 2 · А1</a:t>
            </a:r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244408" y="6381328"/>
            <a:ext cx="682376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возврат 22">
            <a:hlinkClick r:id="" action="ppaction://hlinkshowjump?jump=lastslideviewed" highlightClick="1"/>
          </p:cNvPr>
          <p:cNvSpPr/>
          <p:nvPr/>
        </p:nvSpPr>
        <p:spPr>
          <a:xfrm>
            <a:off x="6660232" y="6381328"/>
            <a:ext cx="720080" cy="36004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правляющая кнопка: домой 23">
            <a:hlinkClick r:id="rId3" action="ppaction://hlinksldjump" highlightClick="1"/>
          </p:cNvPr>
          <p:cNvSpPr/>
          <p:nvPr/>
        </p:nvSpPr>
        <p:spPr>
          <a:xfrm>
            <a:off x="7452320" y="6381328"/>
            <a:ext cx="720080" cy="3600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622528" y="5797879"/>
            <a:ext cx="2304256" cy="504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635485" y="5797879"/>
            <a:ext cx="2304256" cy="50405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622528" y="5812751"/>
            <a:ext cx="2304256" cy="504056"/>
          </a:xfrm>
          <a:prstGeom prst="rect">
            <a:avLst/>
          </a:prstGeom>
          <a:solidFill>
            <a:schemeClr val="accent1">
              <a:lumMod val="75000"/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555776" y="3789040"/>
            <a:ext cx="1872208" cy="2664296"/>
          </a:xfrm>
          <a:prstGeom prst="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707377" y="5100228"/>
            <a:ext cx="1872208" cy="1353108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1643481" y="3789040"/>
            <a:ext cx="936104" cy="1332148"/>
          </a:xfrm>
          <a:prstGeom prst="rect">
            <a:avLst/>
          </a:prstGeom>
          <a:solidFill>
            <a:srgbClr val="FFC0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H="1">
            <a:off x="707377" y="4455114"/>
            <a:ext cx="866909" cy="0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707377" y="4453753"/>
            <a:ext cx="936104" cy="666074"/>
          </a:xfrm>
          <a:prstGeom prst="rect">
            <a:avLst/>
          </a:prstGeom>
          <a:solidFill>
            <a:srgbClr val="00B05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26001" y="4586735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А4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177172" y="3933056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А5</a:t>
            </a:r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flipH="1" flipV="1">
            <a:off x="1175429" y="3753090"/>
            <a:ext cx="1" cy="661720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ик 49"/>
          <p:cNvSpPr/>
          <p:nvPr/>
        </p:nvSpPr>
        <p:spPr>
          <a:xfrm>
            <a:off x="1169768" y="3803848"/>
            <a:ext cx="468052" cy="666074"/>
          </a:xfrm>
          <a:prstGeom prst="rect">
            <a:avLst/>
          </a:prstGeom>
          <a:solidFill>
            <a:srgbClr val="00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1667742"/>
            <a:ext cx="4655774" cy="1023760"/>
          </a:xfrm>
          <a:prstGeom prst="rect">
            <a:avLst/>
          </a:prstGeom>
          <a:solidFill>
            <a:srgbClr val="00FFFF">
              <a:alpha val="6000"/>
            </a:srgbClr>
          </a:solidFill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· (2 · (2 · (2 · (2 ·А5))))</a:t>
            </a:r>
          </a:p>
        </p:txBody>
      </p:sp>
      <p:sp>
        <p:nvSpPr>
          <p:cNvPr id="8" name="Стрелка вверх 7"/>
          <p:cNvSpPr/>
          <p:nvPr/>
        </p:nvSpPr>
        <p:spPr>
          <a:xfrm>
            <a:off x="5868144" y="2475478"/>
            <a:ext cx="216024" cy="2231158"/>
          </a:xfrm>
          <a:prstGeom prst="upArrow">
            <a:avLst>
              <a:gd name="adj1" fmla="val 50000"/>
              <a:gd name="adj2" fmla="val 1598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трелка вверх 52"/>
          <p:cNvSpPr/>
          <p:nvPr/>
        </p:nvSpPr>
        <p:spPr>
          <a:xfrm rot="10800000">
            <a:off x="7596334" y="2475478"/>
            <a:ext cx="216026" cy="2822870"/>
          </a:xfrm>
          <a:prstGeom prst="upArrow">
            <a:avLst>
              <a:gd name="adj1" fmla="val 50000"/>
              <a:gd name="adj2" fmla="val 1598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40"/>
                            </p:stCondLst>
                            <p:childTnLst>
                              <p:par>
                                <p:cTn id="17" presetID="53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19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9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2" grpId="0" animBg="1"/>
      <p:bldP spid="51" grpId="0" animBg="1"/>
      <p:bldP spid="44" grpId="0" animBg="1"/>
      <p:bldP spid="43" grpId="0" animBg="1"/>
      <p:bldP spid="42" grpId="0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8" grpId="0" animBg="1"/>
      <p:bldP spid="33" grpId="0" animBg="1"/>
      <p:bldP spid="35" grpId="0" animBg="1"/>
      <p:bldP spid="37" grpId="0" animBg="1"/>
      <p:bldP spid="50" grpId="0" animBg="1"/>
      <p:bldP spid="7" grpId="0" animBg="1"/>
      <p:bldP spid="8" grpId="0" animBg="1"/>
      <p:bldP spid="5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499992" y="3717032"/>
            <a:ext cx="4392489" cy="2049270"/>
          </a:xfrm>
          <a:prstGeom prst="rect">
            <a:avLst/>
          </a:prstGeom>
          <a:solidFill>
            <a:schemeClr val="bg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11560" y="260648"/>
            <a:ext cx="748121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Найдите длину большей стороны листа бумаги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формата А2. Ответ дайте в миллиметрах.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107504" y="116632"/>
            <a:ext cx="4675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07504" y="764704"/>
            <a:ext cx="4675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5097035"/>
            <a:ext cx="1800200" cy="1338535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370982" y="4163106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8" name="Управляющая кнопка: далее 27">
            <a:hlinkClick r:id="" action="ppaction://hlinkshowjump?jump=nextslide" highlightClick="1"/>
          </p:cNvPr>
          <p:cNvSpPr/>
          <p:nvPr/>
        </p:nvSpPr>
        <p:spPr>
          <a:xfrm>
            <a:off x="8244408" y="6381328"/>
            <a:ext cx="682376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Управляющая кнопка: возврат 28">
            <a:hlinkClick r:id="" action="ppaction://hlinkshowjump?jump=lastslideviewed" highlightClick="1"/>
          </p:cNvPr>
          <p:cNvSpPr/>
          <p:nvPr/>
        </p:nvSpPr>
        <p:spPr>
          <a:xfrm>
            <a:off x="6660232" y="6381328"/>
            <a:ext cx="720080" cy="36004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Управляющая кнопка: домой 30">
            <a:hlinkClick r:id="rId3" action="ppaction://hlinksldjump" highlightClick="1"/>
          </p:cNvPr>
          <p:cNvSpPr/>
          <p:nvPr/>
        </p:nvSpPr>
        <p:spPr>
          <a:xfrm>
            <a:off x="7452320" y="6381328"/>
            <a:ext cx="720080" cy="3600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6622528" y="5797879"/>
            <a:ext cx="2304256" cy="504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594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6622528" y="5793795"/>
            <a:ext cx="2304256" cy="50405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622528" y="5793795"/>
            <a:ext cx="2304256" cy="504056"/>
          </a:xfrm>
          <a:prstGeom prst="rect">
            <a:avLst/>
          </a:prstGeom>
          <a:solidFill>
            <a:schemeClr val="accent1">
              <a:lumMod val="75000"/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4" action="ppaction://hlinksldjump" highlightClick="1"/>
          </p:cNvPr>
          <p:cNvSpPr/>
          <p:nvPr/>
        </p:nvSpPr>
        <p:spPr>
          <a:xfrm>
            <a:off x="5716040" y="6391980"/>
            <a:ext cx="783299" cy="36004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№1</a:t>
            </a:r>
          </a:p>
        </p:txBody>
      </p:sp>
      <p:sp>
        <p:nvSpPr>
          <p:cNvPr id="54" name="Управляющая кнопка: настраиваемая 53">
            <a:hlinkClick r:id="rId5" action="ppaction://hlinksldjump" highlightClick="1"/>
          </p:cNvPr>
          <p:cNvSpPr/>
          <p:nvPr/>
        </p:nvSpPr>
        <p:spPr>
          <a:xfrm>
            <a:off x="4860032" y="6395755"/>
            <a:ext cx="783299" cy="36004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Усл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2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8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880"/>
                            </p:stCondLst>
                            <p:childTnLst>
                              <p:par>
                                <p:cTn id="26" presetID="53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9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9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899592" y="260648"/>
            <a:ext cx="699537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Найдите площадь листа бумаги формата А3.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Ответ дайте в квадратных сантиметрах</a:t>
            </a:r>
          </a:p>
        </p:txBody>
      </p:sp>
      <p:sp>
        <p:nvSpPr>
          <p:cNvPr id="41" name="Управляющая кнопка: настраиваемая 40">
            <a:hlinkClick r:id="" action="ppaction://noaction" highlightClick="1"/>
          </p:cNvPr>
          <p:cNvSpPr/>
          <p:nvPr/>
        </p:nvSpPr>
        <p:spPr>
          <a:xfrm>
            <a:off x="7020272" y="1052736"/>
            <a:ext cx="1872208" cy="43204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Подсказки </a:t>
            </a:r>
          </a:p>
        </p:txBody>
      </p:sp>
      <p:sp>
        <p:nvSpPr>
          <p:cNvPr id="52" name="Прямоугольная выноска 51"/>
          <p:cNvSpPr/>
          <p:nvPr/>
        </p:nvSpPr>
        <p:spPr>
          <a:xfrm>
            <a:off x="4616877" y="4581128"/>
            <a:ext cx="4221765" cy="1008112"/>
          </a:xfrm>
          <a:prstGeom prst="wedgeRectCallout">
            <a:avLst>
              <a:gd name="adj1" fmla="val 19571"/>
              <a:gd name="adj2" fmla="val -6164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29,7 · 42 = 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107504" y="116632"/>
            <a:ext cx="4675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07504" y="764704"/>
            <a:ext cx="4675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41276" y="1484784"/>
            <a:ext cx="8551204" cy="2232248"/>
            <a:chOff x="341276" y="1484784"/>
            <a:chExt cx="8551204" cy="2232248"/>
          </a:xfrm>
        </p:grpSpPr>
        <p:sp>
          <p:nvSpPr>
            <p:cNvPr id="42" name="Прямоугольная выноска 41"/>
            <p:cNvSpPr/>
            <p:nvPr/>
          </p:nvSpPr>
          <p:spPr>
            <a:xfrm>
              <a:off x="341276" y="1484784"/>
              <a:ext cx="8551204" cy="2232248"/>
            </a:xfrm>
            <a:prstGeom prst="wedgeRectCallout">
              <a:avLst>
                <a:gd name="adj1" fmla="val 19571"/>
                <a:gd name="adj2" fmla="val -61644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113" y="1522185"/>
              <a:ext cx="8443530" cy="2157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9" name="TextBox 18"/>
          <p:cNvSpPr txBox="1"/>
          <p:nvPr/>
        </p:nvSpPr>
        <p:spPr>
          <a:xfrm>
            <a:off x="1259632" y="2339298"/>
            <a:ext cx="623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233182" y="3156411"/>
            <a:ext cx="630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259631" y="1988840"/>
            <a:ext cx="623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А6</a:t>
            </a:r>
          </a:p>
        </p:txBody>
      </p:sp>
      <p:sp>
        <p:nvSpPr>
          <p:cNvPr id="58" name="Прямоугольная выноска 57"/>
          <p:cNvSpPr/>
          <p:nvPr/>
        </p:nvSpPr>
        <p:spPr>
          <a:xfrm>
            <a:off x="4616878" y="3717032"/>
            <a:ext cx="4221765" cy="792088"/>
          </a:xfrm>
          <a:prstGeom prst="wedgeRectCallout">
            <a:avLst>
              <a:gd name="adj1" fmla="val 19571"/>
              <a:gd name="adj2" fmla="val -6164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результатам задания №1 определить измерения</a:t>
            </a:r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244408" y="6381328"/>
            <a:ext cx="682376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возврат 22">
            <a:hlinkClick r:id="" action="ppaction://hlinkshowjump?jump=lastslideviewed" highlightClick="1"/>
          </p:cNvPr>
          <p:cNvSpPr/>
          <p:nvPr/>
        </p:nvSpPr>
        <p:spPr>
          <a:xfrm>
            <a:off x="6660232" y="6381328"/>
            <a:ext cx="720080" cy="36004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правляющая кнопка: домой 23">
            <a:hlinkClick r:id="rId4" action="ppaction://hlinksldjump" highlightClick="1"/>
          </p:cNvPr>
          <p:cNvSpPr/>
          <p:nvPr/>
        </p:nvSpPr>
        <p:spPr>
          <a:xfrm>
            <a:off x="7452320" y="6381328"/>
            <a:ext cx="720080" cy="3600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622528" y="5797879"/>
            <a:ext cx="2304256" cy="504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1247,4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627966" y="5797879"/>
            <a:ext cx="2304256" cy="50405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611271" y="5797879"/>
            <a:ext cx="2304256" cy="504056"/>
          </a:xfrm>
          <a:prstGeom prst="rect">
            <a:avLst/>
          </a:prstGeom>
          <a:solidFill>
            <a:schemeClr val="accent1">
              <a:lumMod val="75000"/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Управляющая кнопка: настраиваемая 27">
            <a:hlinkClick r:id="rId5" action="ppaction://hlinksldjump" highlightClick="1"/>
          </p:cNvPr>
          <p:cNvSpPr/>
          <p:nvPr/>
        </p:nvSpPr>
        <p:spPr>
          <a:xfrm>
            <a:off x="5716040" y="6391980"/>
            <a:ext cx="783299" cy="36004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№1</a:t>
            </a:r>
          </a:p>
        </p:txBody>
      </p:sp>
      <p:sp>
        <p:nvSpPr>
          <p:cNvPr id="29" name="Управляющая кнопка: настраиваемая 28">
            <a:hlinkClick r:id="rId6" action="ppaction://hlinksldjump" highlightClick="1"/>
          </p:cNvPr>
          <p:cNvSpPr/>
          <p:nvPr/>
        </p:nvSpPr>
        <p:spPr>
          <a:xfrm>
            <a:off x="4860032" y="6395755"/>
            <a:ext cx="783299" cy="36004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Усл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643481" y="3789040"/>
            <a:ext cx="936104" cy="1332148"/>
          </a:xfrm>
          <a:prstGeom prst="rect">
            <a:avLst/>
          </a:prstGeom>
          <a:solidFill>
            <a:srgbClr val="FFC0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395112" y="2791906"/>
            <a:ext cx="8444555" cy="370421"/>
          </a:xfrm>
          <a:prstGeom prst="rect">
            <a:avLst/>
          </a:prstGeom>
          <a:solidFill>
            <a:srgbClr val="FFC0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239777" y="2715506"/>
            <a:ext cx="623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А3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4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6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60"/>
                            </p:stCondLst>
                            <p:childTnLst>
                              <p:par>
                                <p:cTn id="21" presetID="53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9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9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2" grpId="0" animBg="1"/>
      <p:bldP spid="19" grpId="0"/>
      <p:bldP spid="20" grpId="0"/>
      <p:bldP spid="21" grpId="0"/>
      <p:bldP spid="58" grpId="0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30" grpId="0" animBg="1"/>
      <p:bldP spid="31" grpId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712952" y="158332"/>
            <a:ext cx="815774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Найдите отношение длины большей стороны листа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 меньшей у бумаги формата А1. Ответ дайте с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точностью до десятых</a:t>
            </a:r>
          </a:p>
        </p:txBody>
      </p:sp>
      <p:sp>
        <p:nvSpPr>
          <p:cNvPr id="41" name="Управляющая кнопка: настраиваемая 40">
            <a:hlinkClick r:id="" action="ppaction://noaction" highlightClick="1"/>
          </p:cNvPr>
          <p:cNvSpPr/>
          <p:nvPr/>
        </p:nvSpPr>
        <p:spPr>
          <a:xfrm>
            <a:off x="7020272" y="1052736"/>
            <a:ext cx="1872208" cy="43204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Подсказки 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107504" y="116632"/>
            <a:ext cx="4675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41276" y="1484784"/>
            <a:ext cx="8551204" cy="2232248"/>
            <a:chOff x="341276" y="1484784"/>
            <a:chExt cx="8551204" cy="2232248"/>
          </a:xfrm>
        </p:grpSpPr>
        <p:sp>
          <p:nvSpPr>
            <p:cNvPr id="42" name="Прямоугольная выноска 41"/>
            <p:cNvSpPr/>
            <p:nvPr/>
          </p:nvSpPr>
          <p:spPr>
            <a:xfrm>
              <a:off x="341276" y="1484784"/>
              <a:ext cx="8551204" cy="2232248"/>
            </a:xfrm>
            <a:prstGeom prst="wedgeRectCallout">
              <a:avLst>
                <a:gd name="adj1" fmla="val 19571"/>
                <a:gd name="adj2" fmla="val -61644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113" y="1522185"/>
              <a:ext cx="8443530" cy="2157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9" name="TextBox 18"/>
          <p:cNvSpPr txBox="1"/>
          <p:nvPr/>
        </p:nvSpPr>
        <p:spPr>
          <a:xfrm>
            <a:off x="1259632" y="2339298"/>
            <a:ext cx="623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233182" y="3156411"/>
            <a:ext cx="630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259631" y="1988840"/>
            <a:ext cx="623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А6</a:t>
            </a:r>
          </a:p>
        </p:txBody>
      </p:sp>
      <p:sp>
        <p:nvSpPr>
          <p:cNvPr id="58" name="Прямоугольная выноска 57"/>
          <p:cNvSpPr/>
          <p:nvPr/>
        </p:nvSpPr>
        <p:spPr>
          <a:xfrm>
            <a:off x="4616878" y="3717032"/>
            <a:ext cx="4221765" cy="792088"/>
          </a:xfrm>
          <a:prstGeom prst="wedgeRectCallout">
            <a:avLst>
              <a:gd name="adj1" fmla="val 19571"/>
              <a:gd name="adj2" fmla="val -6164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Согласно условию, в таблице выбрать любой формат</a:t>
            </a:r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244408" y="6381328"/>
            <a:ext cx="682376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возврат 22">
            <a:hlinkClick r:id="" action="ppaction://hlinkshowjump?jump=lastslideviewed" highlightClick="1"/>
          </p:cNvPr>
          <p:cNvSpPr/>
          <p:nvPr/>
        </p:nvSpPr>
        <p:spPr>
          <a:xfrm>
            <a:off x="6660232" y="6381328"/>
            <a:ext cx="720080" cy="36004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правляющая кнопка: домой 23">
            <a:hlinkClick r:id="rId4" action="ppaction://hlinksldjump" highlightClick="1"/>
          </p:cNvPr>
          <p:cNvSpPr/>
          <p:nvPr/>
        </p:nvSpPr>
        <p:spPr>
          <a:xfrm>
            <a:off x="7452320" y="6381328"/>
            <a:ext cx="720080" cy="3600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622528" y="5797879"/>
            <a:ext cx="2304256" cy="504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1,4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622528" y="5797879"/>
            <a:ext cx="2304256" cy="50405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622528" y="5792743"/>
            <a:ext cx="2304256" cy="504056"/>
          </a:xfrm>
          <a:prstGeom prst="rect">
            <a:avLst/>
          </a:prstGeom>
          <a:solidFill>
            <a:schemeClr val="accent1">
              <a:lumMod val="75000"/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Управляющая кнопка: настраиваемая 27">
            <a:hlinkClick r:id="rId5" action="ppaction://hlinksldjump" highlightClick="1"/>
          </p:cNvPr>
          <p:cNvSpPr/>
          <p:nvPr/>
        </p:nvSpPr>
        <p:spPr>
          <a:xfrm>
            <a:off x="5716040" y="6391980"/>
            <a:ext cx="783299" cy="36004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№1</a:t>
            </a:r>
          </a:p>
        </p:txBody>
      </p:sp>
      <p:sp>
        <p:nvSpPr>
          <p:cNvPr id="29" name="Управляющая кнопка: настраиваемая 28">
            <a:hlinkClick r:id="rId6" action="ppaction://hlinksldjump" highlightClick="1"/>
          </p:cNvPr>
          <p:cNvSpPr/>
          <p:nvPr/>
        </p:nvSpPr>
        <p:spPr>
          <a:xfrm>
            <a:off x="4860032" y="6395755"/>
            <a:ext cx="783299" cy="36004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Усл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95112" y="3232810"/>
            <a:ext cx="8443501" cy="370421"/>
          </a:xfrm>
          <a:prstGeom prst="rect">
            <a:avLst/>
          </a:prstGeom>
          <a:solidFill>
            <a:srgbClr val="00B0F0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239777" y="2715506"/>
            <a:ext cx="623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А3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107504" y="764704"/>
            <a:ext cx="4675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555776" y="3789040"/>
            <a:ext cx="1872208" cy="2664296"/>
          </a:xfrm>
          <a:prstGeom prst="rect">
            <a:avLst/>
          </a:prstGeom>
          <a:solidFill>
            <a:schemeClr val="accent1">
              <a:alpha val="15000"/>
            </a:schemeClr>
          </a:solidFill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4616877" y="4571220"/>
            <a:ext cx="4221765" cy="1018020"/>
            <a:chOff x="4616877" y="4571220"/>
            <a:chExt cx="4221765" cy="1018020"/>
          </a:xfrm>
        </p:grpSpPr>
        <p:sp>
          <p:nvSpPr>
            <p:cNvPr id="52" name="Прямоугольная выноска 51"/>
            <p:cNvSpPr/>
            <p:nvPr/>
          </p:nvSpPr>
          <p:spPr>
            <a:xfrm>
              <a:off x="4616877" y="4581128"/>
              <a:ext cx="4221765" cy="1008112"/>
            </a:xfrm>
            <a:prstGeom prst="wedgeRectCallout">
              <a:avLst>
                <a:gd name="adj1" fmla="val 19571"/>
                <a:gd name="adj2" fmla="val -61644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4" name="Объект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21156051"/>
                </p:ext>
              </p:extLst>
            </p:nvPr>
          </p:nvGraphicFramePr>
          <p:xfrm>
            <a:off x="6190678" y="4571220"/>
            <a:ext cx="1074161" cy="10180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59" name="Формула" r:id="rId7" imgW="419040" imgH="393480" progId="Equation.3">
                    <p:embed/>
                  </p:oleObj>
                </mc:Choice>
                <mc:Fallback>
                  <p:oleObj name="Формула" r:id="rId7" imgW="419040" imgH="393480" progId="Equation.3">
                    <p:embed/>
                    <p:pic>
                      <p:nvPicPr>
                        <p:cNvPr id="0" name="Picture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90678" y="4571220"/>
                          <a:ext cx="1074161" cy="101802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59506259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4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12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880"/>
                            </p:stCondLst>
                            <p:childTnLst>
                              <p:par>
                                <p:cTn id="23" presetID="53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38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9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9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58" grpId="0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31" grpId="0" animBg="1"/>
      <p:bldP spid="3" grpId="0"/>
      <p:bldP spid="3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3562</TotalTime>
  <Words>530</Words>
  <Application>Microsoft Office PowerPoint</Application>
  <PresentationFormat>Экран (4:3)</PresentationFormat>
  <Paragraphs>116</Paragraphs>
  <Slides>8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Тема Office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KarMaN</dc:creator>
  <cp:lastModifiedBy>Алена Бондарева</cp:lastModifiedBy>
  <cp:revision>274</cp:revision>
  <dcterms:created xsi:type="dcterms:W3CDTF">2019-09-07T22:13:13Z</dcterms:created>
  <dcterms:modified xsi:type="dcterms:W3CDTF">2023-06-12T15:33:01Z</dcterms:modified>
</cp:coreProperties>
</file>