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1"/>
  </p:notesMasterIdLst>
  <p:sldIdLst>
    <p:sldId id="483" r:id="rId2"/>
    <p:sldId id="526" r:id="rId3"/>
    <p:sldId id="531" r:id="rId4"/>
    <p:sldId id="532" r:id="rId5"/>
    <p:sldId id="533" r:id="rId6"/>
    <p:sldId id="534" r:id="rId7"/>
    <p:sldId id="525" r:id="rId8"/>
    <p:sldId id="536" r:id="rId9"/>
    <p:sldId id="535" r:id="rId1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0000FF"/>
    <a:srgbClr val="009900"/>
    <a:srgbClr val="CC0099"/>
    <a:srgbClr val="FF9900"/>
    <a:srgbClr val="0099FF"/>
    <a:srgbClr val="9900CC"/>
    <a:srgbClr val="008000"/>
    <a:srgbClr val="FFFFA3"/>
    <a:srgbClr val="FF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173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4BE4512E-58E4-4570-A196-FF6D1D4ABD22}" type="datetimeFigureOut">
              <a:rPr lang="ru-RU"/>
              <a:pPr>
                <a:defRPr/>
              </a:pPr>
              <a:t>12.06.2023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BCCC54D7-718C-418A-A327-4EB69454E77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CCC54D7-718C-418A-A327-4EB69454E77F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2928934"/>
            <a:ext cx="7772400" cy="1470025"/>
          </a:xfrm>
        </p:spPr>
        <p:txBody>
          <a:bodyPr/>
          <a:lstStyle>
            <a:lvl1pPr algn="ctr">
              <a:defRPr b="1" cap="none" spc="0">
                <a:ln/>
                <a:solidFill>
                  <a:srgbClr val="293315"/>
                </a:solidFill>
                <a:effectLst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14348" y="4500570"/>
            <a:ext cx="4414846" cy="1395410"/>
          </a:xfrm>
        </p:spPr>
        <p:txBody>
          <a:bodyPr/>
          <a:lstStyle>
            <a:lvl1pPr marL="0" indent="0" algn="ctr">
              <a:buNone/>
              <a:defRPr>
                <a:solidFill>
                  <a:schemeClr val="accent3">
                    <a:lumMod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264054-53F9-46BA-AE4E-D84A7BE6C59F}" type="datetimeFigureOut">
              <a:rPr lang="ru-RU"/>
              <a:pPr>
                <a:defRPr/>
              </a:pPr>
              <a:t>12.06.2023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7865BA-F8EB-4A33-B5B7-EE5839080CC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F8A03B-814B-4868-9087-4D83BD6D7ECF}" type="datetimeFigureOut">
              <a:rPr lang="ru-RU"/>
              <a:pPr>
                <a:defRPr/>
              </a:pPr>
              <a:t>12.06.2023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8BE24C-8F4A-48C0-B73A-578F9E959F2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303939-2B25-47BA-B44B-995F2CE7FC7F}" type="datetimeFigureOut">
              <a:rPr lang="ru-RU"/>
              <a:pPr>
                <a:defRPr/>
              </a:pPr>
              <a:t>12.06.2023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133614-9731-47AA-B541-3B7ED6FCF51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4A3B56-4BD5-472A-AC9C-1A0D364425CC}" type="datetimeFigureOut">
              <a:rPr lang="ru-RU"/>
              <a:pPr>
                <a:defRPr/>
              </a:pPr>
              <a:t>12.06.2023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B2F996-C80E-449B-832D-1A9C99C6454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D2E2C2-0749-4F6F-B82F-A3FAF640B34C}" type="datetimeFigureOut">
              <a:rPr lang="ru-RU"/>
              <a:pPr>
                <a:defRPr/>
              </a:pPr>
              <a:t>12.06.2023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A3DBCD-CA9F-43C5-8417-9EFAA53BD15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1CEC02-03E2-4AC7-B45A-18CFABE8A725}" type="datetimeFigureOut">
              <a:rPr lang="ru-RU"/>
              <a:pPr>
                <a:defRPr/>
              </a:pPr>
              <a:t>12.06.2023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76BE19-0A3C-40D6-BA6B-5B4ADB8C36A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F9283F-E145-4F18-B899-8ED9598FFBC2}" type="datetimeFigureOut">
              <a:rPr lang="ru-RU"/>
              <a:pPr>
                <a:defRPr/>
              </a:pPr>
              <a:t>12.06.2023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CB6654-BB17-4D08-A906-D3FB552167A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9C6A3B-8D5B-43C2-B1E5-57301D1DB195}" type="datetimeFigureOut">
              <a:rPr lang="ru-RU"/>
              <a:pPr>
                <a:defRPr/>
              </a:pPr>
              <a:t>12.06.2023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7DB048-0693-4414-BC20-A2171BD3537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B027CE-3CF2-4DD1-84D0-B37610F3311B}" type="datetimeFigureOut">
              <a:rPr lang="ru-RU"/>
              <a:pPr>
                <a:defRPr/>
              </a:pPr>
              <a:t>12.06.2023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04A604-5D13-4054-AC2F-6868CAF65F7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E17418-41B5-4FDE-8376-F17D43BEFBC1}" type="datetimeFigureOut">
              <a:rPr lang="ru-RU"/>
              <a:pPr>
                <a:defRPr/>
              </a:pPr>
              <a:t>12.06.2023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201206-AE65-4A17-8369-BD041B908FC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735883-BD87-4CC4-99FA-0AC024105622}" type="datetimeFigureOut">
              <a:rPr lang="ru-RU"/>
              <a:pPr>
                <a:defRPr/>
              </a:pPr>
              <a:t>12.06.2023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1756BB-C30A-4DC5-BF9A-E3BBC972E55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14500" y="285750"/>
            <a:ext cx="7115175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12291" name="Текст 2"/>
          <p:cNvSpPr>
            <a:spLocks noGrp="1"/>
          </p:cNvSpPr>
          <p:nvPr>
            <p:ph type="body" idx="1"/>
          </p:nvPr>
        </p:nvSpPr>
        <p:spPr bwMode="auto">
          <a:xfrm>
            <a:off x="1714500" y="1643063"/>
            <a:ext cx="7115175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EF016E5E-792F-48A3-96B2-8D49021E2876}" type="datetimeFigureOut">
              <a:rPr lang="ru-RU"/>
              <a:pPr>
                <a:defRPr/>
              </a:pPr>
              <a:t>12.06.2023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900FB4A3-D3B0-480F-B8B7-861E18D1B58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9" r:id="rId1"/>
    <p:sldLayoutId id="2147483769" r:id="rId2"/>
    <p:sldLayoutId id="2147483770" r:id="rId3"/>
    <p:sldLayoutId id="2147483771" r:id="rId4"/>
    <p:sldLayoutId id="2147483772" r:id="rId5"/>
    <p:sldLayoutId id="2147483773" r:id="rId6"/>
    <p:sldLayoutId id="2147483774" r:id="rId7"/>
    <p:sldLayoutId id="2147483775" r:id="rId8"/>
    <p:sldLayoutId id="2147483776" r:id="rId9"/>
    <p:sldLayoutId id="2147483777" r:id="rId10"/>
    <p:sldLayoutId id="2147483778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 kern="1200">
          <a:ln/>
          <a:solidFill>
            <a:srgbClr val="2E3917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2E3917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2E3917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2E3917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2E3917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rgbClr val="2E3917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rgbClr val="2E3917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rgbClr val="2E3917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rgbClr val="2E3917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rgbClr val="4F6228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rgbClr val="4F6228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rgbClr val="4F6228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rgbClr val="4F6228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rgbClr val="4F6228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0" name="TextBox 4"/>
          <p:cNvSpPr txBox="1">
            <a:spLocks noChangeArrowheads="1"/>
          </p:cNvSpPr>
          <p:nvPr/>
        </p:nvSpPr>
        <p:spPr bwMode="auto">
          <a:xfrm>
            <a:off x="6030913" y="476250"/>
            <a:ext cx="2862262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fld id="{0D28DD81-DA75-4946-89D8-B86FB8E8BF8B}" type="datetime1">
              <a:rPr lang="ru-RU" sz="3200" b="1">
                <a:solidFill>
                  <a:srgbClr val="002060"/>
                </a:solidFill>
                <a:latin typeface="Georgia" pitchFamily="18" charset="0"/>
              </a:rPr>
              <a:pPr/>
              <a:t>12.06.2023</a:t>
            </a:fld>
            <a:endParaRPr lang="ru-RU" sz="3200" b="1">
              <a:solidFill>
                <a:srgbClr val="002060"/>
              </a:solidFill>
              <a:latin typeface="Georgia" pitchFamily="18" charset="0"/>
            </a:endParaRPr>
          </a:p>
        </p:txBody>
      </p:sp>
      <p:pic>
        <p:nvPicPr>
          <p:cNvPr id="14341" name="Рисунок 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688138" y="4464050"/>
            <a:ext cx="2205037" cy="2205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2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pic>
        <p:nvPicPr>
          <p:cNvPr id="1434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07950" y="188913"/>
            <a:ext cx="3576638" cy="278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Нижний колонтитул 1">
            <a:extLst>
              <a:ext uri="{FF2B5EF4-FFF2-40B4-BE49-F238E27FC236}">
                <a16:creationId xmlns:a16="http://schemas.microsoft.com/office/drawing/2014/main" id="{97017FAD-DCFD-1CBF-0617-A92EF734C2FE}"/>
              </a:ext>
            </a:extLst>
          </p:cNvPr>
          <p:cNvSpPr>
            <a:spLocks noGrp="1"/>
          </p:cNvSpPr>
          <p:nvPr/>
        </p:nvSpPr>
        <p:spPr bwMode="auto">
          <a:xfrm>
            <a:off x="1547664" y="4725144"/>
            <a:ext cx="528251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ru-RU"/>
            </a:defPPr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9pPr>
          </a:lstStyle>
          <a:p>
            <a:pPr>
              <a:defRPr/>
            </a:pPr>
            <a:r>
              <a:rPr lang="ru-RU" sz="2400" b="1" i="1" dirty="0"/>
              <a:t>Учитель: Бондарева В.В. </a:t>
            </a:r>
          </a:p>
          <a:p>
            <a:pPr>
              <a:defRPr/>
            </a:pPr>
            <a:r>
              <a:rPr lang="ru-RU" sz="2400" b="1" i="1" dirty="0"/>
              <a:t>Экономический лицей </a:t>
            </a:r>
          </a:p>
          <a:p>
            <a:pPr>
              <a:defRPr/>
            </a:pPr>
            <a:r>
              <a:rPr lang="ru-RU" sz="2400" b="1" i="1" dirty="0"/>
              <a:t>ФГБОУ ВО  РЭУ им. Г. В. Плеханова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7" name="Text Box 5"/>
          <p:cNvSpPr txBox="1">
            <a:spLocks noChangeArrowheads="1"/>
          </p:cNvSpPr>
          <p:nvPr/>
        </p:nvSpPr>
        <p:spPr bwMode="auto">
          <a:xfrm>
            <a:off x="1908473" y="1412776"/>
            <a:ext cx="3195105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ru-RU" sz="6600" b="1">
                <a:solidFill>
                  <a:srgbClr val="CC0099"/>
                </a:solidFill>
                <a:latin typeface="Georgia" pitchFamily="18" charset="0"/>
              </a:rPr>
              <a:t>2а</a:t>
            </a:r>
            <a:r>
              <a:rPr lang="ru-RU" sz="6600" b="1" baseline="30000">
                <a:solidFill>
                  <a:srgbClr val="CC0099"/>
                </a:solidFill>
                <a:latin typeface="Georgia" pitchFamily="18" charset="0"/>
              </a:rPr>
              <a:t>6</a:t>
            </a:r>
            <a:r>
              <a:rPr lang="en-US" sz="6600" b="1">
                <a:solidFill>
                  <a:srgbClr val="CC0099"/>
                </a:solidFill>
                <a:latin typeface="Georgia" pitchFamily="18" charset="0"/>
              </a:rPr>
              <a:t>·</a:t>
            </a:r>
            <a:r>
              <a:rPr lang="ru-RU" sz="6600" b="1">
                <a:solidFill>
                  <a:srgbClr val="CC0099"/>
                </a:solidFill>
                <a:latin typeface="Georgia" pitchFamily="18" charset="0"/>
              </a:rPr>
              <a:t>5а</a:t>
            </a:r>
            <a:r>
              <a:rPr lang="ru-RU" sz="6600" b="1" baseline="30000">
                <a:solidFill>
                  <a:srgbClr val="CC0099"/>
                </a:solidFill>
                <a:latin typeface="Georgia" pitchFamily="18" charset="0"/>
              </a:rPr>
              <a:t>7</a:t>
            </a:r>
            <a:endParaRPr lang="en-US" sz="6600" b="1" baseline="30000">
              <a:solidFill>
                <a:srgbClr val="CC0099"/>
              </a:solidFill>
              <a:latin typeface="Georgia" pitchFamily="18" charset="0"/>
            </a:endParaRPr>
          </a:p>
        </p:txBody>
      </p:sp>
      <p:sp>
        <p:nvSpPr>
          <p:cNvPr id="161798" name="Text Box 6"/>
          <p:cNvSpPr txBox="1">
            <a:spLocks noChangeArrowheads="1"/>
          </p:cNvSpPr>
          <p:nvPr/>
        </p:nvSpPr>
        <p:spPr bwMode="auto">
          <a:xfrm>
            <a:off x="4859635" y="1412776"/>
            <a:ext cx="3135795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en-US" sz="6600" b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  <a:t>= </a:t>
            </a:r>
            <a:r>
              <a:rPr lang="ru-RU" sz="6600" b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  <a:t>10а</a:t>
            </a:r>
            <a:r>
              <a:rPr lang="ru-RU" sz="6600" b="1" baseline="3000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  <a:t>13</a:t>
            </a:r>
            <a:endParaRPr lang="en-US" sz="6600" b="1">
              <a:solidFill>
                <a:srgbClr val="0000CC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Georgia" pitchFamily="18" charset="0"/>
            </a:endParaRPr>
          </a:p>
        </p:txBody>
      </p:sp>
      <p:sp>
        <p:nvSpPr>
          <p:cNvPr id="161799" name="Text Box 7"/>
          <p:cNvSpPr txBox="1">
            <a:spLocks noChangeArrowheads="1"/>
          </p:cNvSpPr>
          <p:nvPr/>
        </p:nvSpPr>
        <p:spPr bwMode="auto">
          <a:xfrm>
            <a:off x="1956030" y="2742600"/>
            <a:ext cx="4020652" cy="1046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ru-RU" sz="6200" b="1">
                <a:solidFill>
                  <a:srgbClr val="008000"/>
                </a:solidFill>
                <a:latin typeface="Georgia" pitchFamily="18" charset="0"/>
              </a:rPr>
              <a:t>3</a:t>
            </a:r>
            <a:r>
              <a:rPr lang="en-US" sz="6200" b="1">
                <a:solidFill>
                  <a:srgbClr val="008000"/>
                </a:solidFill>
                <a:latin typeface="Georgia" pitchFamily="18" charset="0"/>
              </a:rPr>
              <a:t>b·</a:t>
            </a:r>
            <a:r>
              <a:rPr lang="ru-RU" sz="6200" b="1">
                <a:solidFill>
                  <a:srgbClr val="008000"/>
                </a:solidFill>
                <a:latin typeface="Georgia" pitchFamily="18" charset="0"/>
              </a:rPr>
              <a:t>(–7</a:t>
            </a:r>
            <a:r>
              <a:rPr lang="en-US" sz="6200" b="1">
                <a:solidFill>
                  <a:srgbClr val="008000"/>
                </a:solidFill>
                <a:latin typeface="Georgia" pitchFamily="18" charset="0"/>
              </a:rPr>
              <a:t>b</a:t>
            </a:r>
            <a:r>
              <a:rPr lang="ru-RU" sz="6200" b="1" baseline="30000">
                <a:solidFill>
                  <a:srgbClr val="008000"/>
                </a:solidFill>
                <a:latin typeface="Georgia" pitchFamily="18" charset="0"/>
              </a:rPr>
              <a:t>3</a:t>
            </a:r>
            <a:r>
              <a:rPr lang="ru-RU" sz="6200" b="1">
                <a:solidFill>
                  <a:srgbClr val="008000"/>
                </a:solidFill>
                <a:latin typeface="Georgia" pitchFamily="18" charset="0"/>
              </a:rPr>
              <a:t>)</a:t>
            </a:r>
            <a:endParaRPr lang="en-US" sz="6200" b="1" baseline="30000">
              <a:solidFill>
                <a:srgbClr val="008000"/>
              </a:solidFill>
              <a:latin typeface="Georgia" pitchFamily="18" charset="0"/>
            </a:endParaRPr>
          </a:p>
        </p:txBody>
      </p:sp>
      <p:sp>
        <p:nvSpPr>
          <p:cNvPr id="161800" name="Text Box 8"/>
          <p:cNvSpPr txBox="1">
            <a:spLocks noChangeArrowheads="1"/>
          </p:cNvSpPr>
          <p:nvPr/>
        </p:nvSpPr>
        <p:spPr bwMode="auto">
          <a:xfrm>
            <a:off x="5915255" y="2742600"/>
            <a:ext cx="3049233" cy="1046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en-US" sz="6200" b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  <a:t>=</a:t>
            </a:r>
            <a:r>
              <a:rPr lang="ru-RU" sz="6200" b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  <a:t>–21</a:t>
            </a:r>
            <a:r>
              <a:rPr lang="en-US" sz="6200" b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  <a:t>b</a:t>
            </a:r>
            <a:r>
              <a:rPr lang="ru-RU" sz="6200" b="1" baseline="3000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  <a:t>4</a:t>
            </a:r>
            <a:endParaRPr lang="en-US" sz="6200" b="1">
              <a:solidFill>
                <a:srgbClr val="0000CC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Georgia" pitchFamily="18" charset="0"/>
            </a:endParaRPr>
          </a:p>
        </p:txBody>
      </p:sp>
      <p:sp>
        <p:nvSpPr>
          <p:cNvPr id="161801" name="Text Box 9"/>
          <p:cNvSpPr txBox="1">
            <a:spLocks noChangeArrowheads="1"/>
          </p:cNvSpPr>
          <p:nvPr/>
        </p:nvSpPr>
        <p:spPr bwMode="auto">
          <a:xfrm>
            <a:off x="2210524" y="3893711"/>
            <a:ext cx="4479111" cy="1046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ru-RU" sz="6200" b="1">
                <a:solidFill>
                  <a:srgbClr val="CC0099"/>
                </a:solidFill>
                <a:latin typeface="Georgia" pitchFamily="18" charset="0"/>
              </a:rPr>
              <a:t>-3х</a:t>
            </a:r>
            <a:r>
              <a:rPr lang="en-US" sz="6200" b="1">
                <a:solidFill>
                  <a:srgbClr val="CC0099"/>
                </a:solidFill>
                <a:latin typeface="Georgia" pitchFamily="18" charset="0"/>
              </a:rPr>
              <a:t>·</a:t>
            </a:r>
            <a:r>
              <a:rPr lang="ru-RU" sz="6200" b="1">
                <a:solidFill>
                  <a:srgbClr val="CC0099"/>
                </a:solidFill>
                <a:latin typeface="Georgia" pitchFamily="18" charset="0"/>
              </a:rPr>
              <a:t>(-2х</a:t>
            </a:r>
            <a:r>
              <a:rPr lang="ru-RU" sz="6200" b="1" baseline="30000">
                <a:solidFill>
                  <a:srgbClr val="CC0099"/>
                </a:solidFill>
                <a:latin typeface="Georgia" pitchFamily="18" charset="0"/>
              </a:rPr>
              <a:t>2</a:t>
            </a:r>
            <a:r>
              <a:rPr lang="ru-RU" sz="6200" b="1">
                <a:solidFill>
                  <a:srgbClr val="CC0099"/>
                </a:solidFill>
                <a:latin typeface="Georgia" pitchFamily="18" charset="0"/>
              </a:rPr>
              <a:t>у)</a:t>
            </a:r>
            <a:endParaRPr lang="en-US" sz="6200" b="1">
              <a:solidFill>
                <a:srgbClr val="CC0099"/>
              </a:solidFill>
              <a:latin typeface="Georgia" pitchFamily="18" charset="0"/>
            </a:endParaRPr>
          </a:p>
        </p:txBody>
      </p:sp>
      <p:sp>
        <p:nvSpPr>
          <p:cNvPr id="161802" name="Text Box 10"/>
          <p:cNvSpPr txBox="1">
            <a:spLocks noChangeArrowheads="1"/>
          </p:cNvSpPr>
          <p:nvPr/>
        </p:nvSpPr>
        <p:spPr bwMode="auto">
          <a:xfrm>
            <a:off x="6458674" y="3966736"/>
            <a:ext cx="2505814" cy="1046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en-US" sz="6200" b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  <a:t>=</a:t>
            </a:r>
            <a:r>
              <a:rPr lang="ru-RU" sz="6200" b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  <a:t>6х</a:t>
            </a:r>
            <a:r>
              <a:rPr lang="ru-RU" sz="6200" b="1" baseline="3000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  <a:t>3</a:t>
            </a:r>
            <a:r>
              <a:rPr lang="ru-RU" sz="6200" b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  <a:t>у</a:t>
            </a:r>
            <a:endParaRPr lang="en-US" sz="6200" b="1">
              <a:solidFill>
                <a:srgbClr val="0000CC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Georgia" pitchFamily="18" charset="0"/>
            </a:endParaRPr>
          </a:p>
        </p:txBody>
      </p:sp>
      <p:sp>
        <p:nvSpPr>
          <p:cNvPr id="161803" name="Text Box 11"/>
          <p:cNvSpPr txBox="1">
            <a:spLocks noChangeArrowheads="1"/>
          </p:cNvSpPr>
          <p:nvPr/>
        </p:nvSpPr>
        <p:spPr bwMode="auto">
          <a:xfrm>
            <a:off x="1373583" y="5018281"/>
            <a:ext cx="4485523" cy="1046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ru-RU" sz="6200" b="1">
                <a:solidFill>
                  <a:srgbClr val="008000"/>
                </a:solidFill>
                <a:latin typeface="Georgia" pitchFamily="18" charset="0"/>
              </a:rPr>
              <a:t>-5</a:t>
            </a:r>
            <a:r>
              <a:rPr lang="en-US" sz="6200" b="1">
                <a:solidFill>
                  <a:srgbClr val="008000"/>
                </a:solidFill>
                <a:latin typeface="Georgia" pitchFamily="18" charset="0"/>
              </a:rPr>
              <a:t>b</a:t>
            </a:r>
            <a:r>
              <a:rPr lang="ru-RU" sz="6200" b="1">
                <a:solidFill>
                  <a:srgbClr val="008000"/>
                </a:solidFill>
                <a:latin typeface="Georgia" pitchFamily="18" charset="0"/>
              </a:rPr>
              <a:t>с</a:t>
            </a:r>
            <a:r>
              <a:rPr lang="ru-RU" sz="6200" b="1" baseline="30000">
                <a:solidFill>
                  <a:srgbClr val="008000"/>
                </a:solidFill>
                <a:latin typeface="Georgia" pitchFamily="18" charset="0"/>
              </a:rPr>
              <a:t>2</a:t>
            </a:r>
            <a:r>
              <a:rPr lang="en-US" sz="6200" b="1">
                <a:solidFill>
                  <a:srgbClr val="008000"/>
                </a:solidFill>
                <a:latin typeface="Georgia" pitchFamily="18" charset="0"/>
              </a:rPr>
              <a:t>·</a:t>
            </a:r>
            <a:r>
              <a:rPr lang="ru-RU" sz="6200" b="1">
                <a:solidFill>
                  <a:srgbClr val="008000"/>
                </a:solidFill>
                <a:latin typeface="Georgia" pitchFamily="18" charset="0"/>
              </a:rPr>
              <a:t>4</a:t>
            </a:r>
            <a:r>
              <a:rPr lang="en-US" sz="6200" b="1">
                <a:solidFill>
                  <a:srgbClr val="008000"/>
                </a:solidFill>
                <a:latin typeface="Georgia" pitchFamily="18" charset="0"/>
              </a:rPr>
              <a:t>b</a:t>
            </a:r>
            <a:r>
              <a:rPr lang="ru-RU" sz="6200" b="1" baseline="30000">
                <a:solidFill>
                  <a:srgbClr val="008000"/>
                </a:solidFill>
                <a:latin typeface="Georgia" pitchFamily="18" charset="0"/>
              </a:rPr>
              <a:t>2</a:t>
            </a:r>
            <a:r>
              <a:rPr lang="ru-RU" sz="6200" b="1">
                <a:solidFill>
                  <a:srgbClr val="008000"/>
                </a:solidFill>
                <a:latin typeface="Georgia" pitchFamily="18" charset="0"/>
              </a:rPr>
              <a:t>с </a:t>
            </a:r>
            <a:endParaRPr lang="en-US" sz="6200" b="1" baseline="30000">
              <a:solidFill>
                <a:srgbClr val="008000"/>
              </a:solidFill>
              <a:latin typeface="Georgia" pitchFamily="18" charset="0"/>
            </a:endParaRPr>
          </a:p>
        </p:txBody>
      </p:sp>
      <p:sp>
        <p:nvSpPr>
          <p:cNvPr id="161804" name="Text Box 12"/>
          <p:cNvSpPr txBox="1">
            <a:spLocks noChangeArrowheads="1"/>
          </p:cNvSpPr>
          <p:nvPr/>
        </p:nvSpPr>
        <p:spPr bwMode="auto">
          <a:xfrm>
            <a:off x="5478858" y="5046856"/>
            <a:ext cx="3701654" cy="1046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en-US" sz="6200" b="1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  <a:t>=</a:t>
            </a:r>
            <a:r>
              <a:rPr lang="ru-RU" sz="6200" b="1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  <a:t>-20</a:t>
            </a:r>
            <a:r>
              <a:rPr lang="en-US" sz="6200" b="1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  <a:t>b</a:t>
            </a:r>
            <a:r>
              <a:rPr lang="ru-RU" sz="6200" b="1" baseline="30000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  <a:t>3</a:t>
            </a:r>
            <a:r>
              <a:rPr lang="ru-RU" sz="6200" b="1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  <a:t>с</a:t>
            </a:r>
            <a:r>
              <a:rPr lang="ru-RU" sz="6200" b="1" baseline="30000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  <a:t>3</a:t>
            </a:r>
            <a:endParaRPr lang="en-US" sz="6200" b="1" dirty="0">
              <a:solidFill>
                <a:srgbClr val="0000CC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Georgia" pitchFamily="18" charset="0"/>
            </a:endParaRPr>
          </a:p>
        </p:txBody>
      </p:sp>
      <p:pic>
        <p:nvPicPr>
          <p:cNvPr id="13" name="Picture 11" descr="CRCTR14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-1124318" y="2996952"/>
            <a:ext cx="3104030" cy="3779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Box 13"/>
          <p:cNvSpPr txBox="1"/>
          <p:nvPr/>
        </p:nvSpPr>
        <p:spPr>
          <a:xfrm>
            <a:off x="251520" y="332656"/>
            <a:ext cx="2987824" cy="735747"/>
          </a:xfrm>
          <a:prstGeom prst="roundRect">
            <a:avLst>
              <a:gd name="adj" fmla="val 50000"/>
            </a:avLst>
          </a:prstGeom>
          <a:ln w="38100">
            <a:solidFill>
              <a:srgbClr val="0000FF"/>
            </a:solidFill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0000CC"/>
                </a:solidFill>
                <a:latin typeface="Georgia" pitchFamily="18" charset="0"/>
              </a:rPr>
              <a:t>Устно:</a:t>
            </a:r>
          </a:p>
        </p:txBody>
      </p:sp>
      <p:sp>
        <p:nvSpPr>
          <p:cNvPr id="15" name="Text Box 2"/>
          <p:cNvSpPr txBox="1">
            <a:spLocks noChangeArrowheads="1"/>
          </p:cNvSpPr>
          <p:nvPr/>
        </p:nvSpPr>
        <p:spPr bwMode="auto">
          <a:xfrm>
            <a:off x="1979712" y="692696"/>
            <a:ext cx="6696744" cy="523220"/>
          </a:xfrm>
          <a:prstGeom prst="rect">
            <a:avLst/>
          </a:prstGeom>
          <a:solidFill>
            <a:srgbClr val="FFFF99"/>
          </a:solidFill>
          <a:ln w="38100">
            <a:solidFill>
              <a:srgbClr val="0000CC"/>
            </a:solidFill>
            <a:miter lim="800000"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0000CC"/>
                </a:solidFill>
                <a:latin typeface="Georgia" pitchFamily="18" charset="0"/>
              </a:rPr>
              <a:t>Выполнить умножение: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17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17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500"/>
                                        <p:tgtEl>
                                          <p:spTgt spid="161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17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617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17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617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500"/>
                                        <p:tgtEl>
                                          <p:spTgt spid="1617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18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18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618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618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3" dur="500"/>
                                        <p:tgtEl>
                                          <p:spTgt spid="1618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618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618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618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618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5" dur="500"/>
                                        <p:tgtEl>
                                          <p:spTgt spid="1618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618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618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1797" grpId="0" autoUpdateAnimBg="0"/>
      <p:bldP spid="161798" grpId="0" autoUpdateAnimBg="0"/>
      <p:bldP spid="161799" grpId="0" autoUpdateAnimBg="0"/>
      <p:bldP spid="161800" grpId="0" autoUpdateAnimBg="0"/>
      <p:bldP spid="161801" grpId="0" autoUpdateAnimBg="0"/>
      <p:bldP spid="161802" grpId="0" autoUpdateAnimBg="0"/>
      <p:bldP spid="161803" grpId="0" autoUpdateAnimBg="0"/>
      <p:bldP spid="161804" grpId="0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1" descr="CRCTR14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-1124318" y="2996952"/>
            <a:ext cx="3104030" cy="3779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4"/>
          <p:cNvSpPr txBox="1"/>
          <p:nvPr/>
        </p:nvSpPr>
        <p:spPr>
          <a:xfrm>
            <a:off x="216024" y="332656"/>
            <a:ext cx="2771800" cy="735747"/>
          </a:xfrm>
          <a:prstGeom prst="roundRect">
            <a:avLst>
              <a:gd name="adj" fmla="val 50000"/>
            </a:avLst>
          </a:prstGeom>
          <a:ln w="38100">
            <a:solidFill>
              <a:srgbClr val="0000FF"/>
            </a:solidFill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0000CC"/>
                </a:solidFill>
                <a:latin typeface="Georgia" pitchFamily="18" charset="0"/>
              </a:rPr>
              <a:t>Что знаем?</a:t>
            </a:r>
          </a:p>
        </p:txBody>
      </p:sp>
      <p:sp>
        <p:nvSpPr>
          <p:cNvPr id="18" name="Rectangle 3"/>
          <p:cNvSpPr txBox="1">
            <a:spLocks noChangeArrowheads="1"/>
          </p:cNvSpPr>
          <p:nvPr/>
        </p:nvSpPr>
        <p:spPr bwMode="auto">
          <a:xfrm>
            <a:off x="1619672" y="1124744"/>
            <a:ext cx="4824536" cy="432048"/>
          </a:xfrm>
          <a:prstGeom prst="rect">
            <a:avLst/>
          </a:prstGeom>
          <a:ln w="19050">
            <a:solidFill>
              <a:srgbClr val="0000CC"/>
            </a:solidFill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Georgia" pitchFamily="18" charset="0"/>
                <a:ea typeface="+mn-ea"/>
                <a:cs typeface="+mn-cs"/>
              </a:rPr>
              <a:t>Определение многочлена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4F6228"/>
                </a:solidFill>
                <a:effectLst/>
                <a:uLnTx/>
                <a:uFillTx/>
                <a:latin typeface="Georgia" pitchFamily="18" charset="0"/>
                <a:ea typeface="+mn-ea"/>
                <a:cs typeface="+mn-cs"/>
              </a:rPr>
              <a:t> </a:t>
            </a:r>
          </a:p>
        </p:txBody>
      </p:sp>
      <p:sp>
        <p:nvSpPr>
          <p:cNvPr id="21" name="Rectangle 3"/>
          <p:cNvSpPr txBox="1">
            <a:spLocks noChangeArrowheads="1"/>
          </p:cNvSpPr>
          <p:nvPr/>
        </p:nvSpPr>
        <p:spPr bwMode="auto">
          <a:xfrm>
            <a:off x="1619672" y="1628800"/>
            <a:ext cx="7128792" cy="431800"/>
          </a:xfrm>
          <a:prstGeom prst="roundRect">
            <a:avLst/>
          </a:prstGeom>
          <a:ln w="28575">
            <a:solidFill>
              <a:srgbClr val="0000CC"/>
            </a:solidFill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ctr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chemeClr val="hlink"/>
                </a:solidFill>
                <a:effectLst/>
                <a:uLnTx/>
                <a:uFillTx/>
                <a:latin typeface="Georgia" pitchFamily="18" charset="0"/>
                <a:ea typeface="+mn-ea"/>
                <a:cs typeface="+mn-cs"/>
              </a:rPr>
              <a:t>Многочлен – это сумма одночленов</a:t>
            </a:r>
          </a:p>
        </p:txBody>
      </p:sp>
      <p:sp>
        <p:nvSpPr>
          <p:cNvPr id="22" name="Rectangle 3"/>
          <p:cNvSpPr txBox="1">
            <a:spLocks noChangeArrowheads="1"/>
          </p:cNvSpPr>
          <p:nvPr/>
        </p:nvSpPr>
        <p:spPr bwMode="auto">
          <a:xfrm>
            <a:off x="1619672" y="2132856"/>
            <a:ext cx="5616624" cy="431800"/>
          </a:xfrm>
          <a:prstGeom prst="rect">
            <a:avLst/>
          </a:prstGeom>
          <a:ln w="19050">
            <a:solidFill>
              <a:srgbClr val="0000CC"/>
            </a:solidFill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Georgia" pitchFamily="18" charset="0"/>
                <a:ea typeface="+mn-ea"/>
                <a:cs typeface="+mn-cs"/>
              </a:rPr>
              <a:t>Подобные члены многочлена</a:t>
            </a:r>
          </a:p>
        </p:txBody>
      </p:sp>
      <p:sp>
        <p:nvSpPr>
          <p:cNvPr id="23" name="Rectangle 3"/>
          <p:cNvSpPr txBox="1">
            <a:spLocks noChangeArrowheads="1"/>
          </p:cNvSpPr>
          <p:nvPr/>
        </p:nvSpPr>
        <p:spPr bwMode="auto">
          <a:xfrm>
            <a:off x="1619672" y="2636912"/>
            <a:ext cx="7128792" cy="791840"/>
          </a:xfrm>
          <a:prstGeom prst="roundRect">
            <a:avLst/>
          </a:prstGeom>
          <a:ln w="28575">
            <a:solidFill>
              <a:srgbClr val="0000CC"/>
            </a:solidFill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ctr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chemeClr val="hlink"/>
                </a:solidFill>
                <a:effectLst/>
                <a:uLnTx/>
                <a:uFillTx/>
                <a:latin typeface="Georgia" pitchFamily="18" charset="0"/>
                <a:ea typeface="+mn-ea"/>
                <a:cs typeface="+mn-cs"/>
              </a:rPr>
              <a:t>Это одночлены, имеющие одинаковую буквенную часть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chemeClr val="hlink"/>
                </a:solidFill>
                <a:effectLst/>
                <a:uLnTx/>
                <a:uFillTx/>
                <a:latin typeface="Georgia" pitchFamily="18" charset="0"/>
                <a:ea typeface="+mn-ea"/>
                <a:cs typeface="+mn-cs"/>
              </a:rPr>
              <a:t>.</a:t>
            </a:r>
          </a:p>
        </p:txBody>
      </p:sp>
      <p:sp>
        <p:nvSpPr>
          <p:cNvPr id="24" name="Rectangle 3"/>
          <p:cNvSpPr txBox="1">
            <a:spLocks noChangeArrowheads="1"/>
          </p:cNvSpPr>
          <p:nvPr/>
        </p:nvSpPr>
        <p:spPr bwMode="auto">
          <a:xfrm>
            <a:off x="1619672" y="3501008"/>
            <a:ext cx="5976664" cy="432048"/>
          </a:xfrm>
          <a:prstGeom prst="rect">
            <a:avLst/>
          </a:prstGeom>
          <a:ln w="19050">
            <a:solidFill>
              <a:srgbClr val="0000CC"/>
            </a:solidFill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Georgia" pitchFamily="18" charset="0"/>
                <a:ea typeface="+mn-ea"/>
                <a:cs typeface="+mn-cs"/>
              </a:rPr>
              <a:t>Стандартный вид многочлена</a:t>
            </a:r>
          </a:p>
        </p:txBody>
      </p:sp>
      <p:sp>
        <p:nvSpPr>
          <p:cNvPr id="25" name="Rectangle 3"/>
          <p:cNvSpPr txBox="1">
            <a:spLocks noChangeArrowheads="1"/>
          </p:cNvSpPr>
          <p:nvPr/>
        </p:nvSpPr>
        <p:spPr bwMode="auto">
          <a:xfrm>
            <a:off x="1547664" y="4005064"/>
            <a:ext cx="7416824" cy="1296144"/>
          </a:xfrm>
          <a:prstGeom prst="roundRect">
            <a:avLst/>
          </a:prstGeom>
          <a:ln w="28575">
            <a:solidFill>
              <a:srgbClr val="0000CC"/>
            </a:solidFill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chemeClr val="hlink"/>
                </a:solidFill>
                <a:effectLst/>
                <a:uLnTx/>
                <a:uFillTx/>
                <a:latin typeface="Georgia" pitchFamily="18" charset="0"/>
                <a:ea typeface="+mn-ea"/>
                <a:cs typeface="+mn-cs"/>
              </a:rPr>
              <a:t>        Если каждый член многочлена является одночленом стандартного вида и не содержит подобных членов</a:t>
            </a:r>
          </a:p>
        </p:txBody>
      </p:sp>
      <p:sp>
        <p:nvSpPr>
          <p:cNvPr id="26" name="Rectangle 3"/>
          <p:cNvSpPr txBox="1">
            <a:spLocks noChangeArrowheads="1"/>
          </p:cNvSpPr>
          <p:nvPr/>
        </p:nvSpPr>
        <p:spPr bwMode="auto">
          <a:xfrm>
            <a:off x="1619672" y="5373216"/>
            <a:ext cx="4248472" cy="432048"/>
          </a:xfrm>
          <a:prstGeom prst="rect">
            <a:avLst/>
          </a:prstGeom>
          <a:ln w="19050">
            <a:solidFill>
              <a:srgbClr val="0000CC"/>
            </a:solidFill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Georgia" pitchFamily="18" charset="0"/>
                <a:ea typeface="+mn-ea"/>
                <a:cs typeface="+mn-cs"/>
              </a:rPr>
              <a:t>Степень многочлена</a:t>
            </a:r>
          </a:p>
        </p:txBody>
      </p:sp>
      <p:sp>
        <p:nvSpPr>
          <p:cNvPr id="27" name="Rectangle 3"/>
          <p:cNvSpPr txBox="1">
            <a:spLocks noChangeArrowheads="1"/>
          </p:cNvSpPr>
          <p:nvPr/>
        </p:nvSpPr>
        <p:spPr bwMode="auto">
          <a:xfrm>
            <a:off x="1619672" y="5877272"/>
            <a:ext cx="7128792" cy="792088"/>
          </a:xfrm>
          <a:prstGeom prst="roundRect">
            <a:avLst/>
          </a:prstGeom>
          <a:ln w="28575">
            <a:solidFill>
              <a:srgbClr val="0000CC"/>
            </a:solidFill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ctr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chemeClr val="hlink"/>
                </a:solidFill>
                <a:effectLst/>
                <a:uLnTx/>
                <a:uFillTx/>
                <a:latin typeface="Georgia" pitchFamily="18" charset="0"/>
                <a:ea typeface="+mn-ea"/>
                <a:cs typeface="+mn-cs"/>
              </a:rPr>
              <a:t>Это наибольшая из степеней входящих в него одночленов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Box 11"/>
          <p:cNvSpPr txBox="1">
            <a:spLocks noChangeArrowheads="1"/>
          </p:cNvSpPr>
          <p:nvPr/>
        </p:nvSpPr>
        <p:spPr bwMode="auto">
          <a:xfrm>
            <a:off x="-972616" y="2708920"/>
            <a:ext cx="9937104" cy="31393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66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Умножение одночлена на многочлен.</a:t>
            </a:r>
          </a:p>
        </p:txBody>
      </p:sp>
      <p:sp>
        <p:nvSpPr>
          <p:cNvPr id="21510" name="TextBox 4"/>
          <p:cNvSpPr txBox="1">
            <a:spLocks noChangeArrowheads="1"/>
          </p:cNvSpPr>
          <p:nvPr/>
        </p:nvSpPr>
        <p:spPr bwMode="auto">
          <a:xfrm>
            <a:off x="6030913" y="476250"/>
            <a:ext cx="2862262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fld id="{1CD592DC-D007-4769-BD5D-442C0298C033}" type="datetime1">
              <a:rPr lang="ru-RU" sz="3200" b="1">
                <a:solidFill>
                  <a:srgbClr val="002060"/>
                </a:solidFill>
                <a:latin typeface="Georgia" pitchFamily="18" charset="0"/>
              </a:rPr>
              <a:pPr/>
              <a:t>12.06.2023</a:t>
            </a:fld>
            <a:endParaRPr lang="ru-RU" sz="3200" b="1">
              <a:solidFill>
                <a:srgbClr val="002060"/>
              </a:solidFill>
              <a:latin typeface="Georgia" pitchFamily="18" charset="0"/>
            </a:endParaRPr>
          </a:p>
        </p:txBody>
      </p:sp>
      <p:pic>
        <p:nvPicPr>
          <p:cNvPr id="7" name="Рисунок 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688138" y="4752354"/>
            <a:ext cx="2205037" cy="2205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07950" y="188913"/>
            <a:ext cx="3576638" cy="278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914" name="Text Box 2"/>
          <p:cNvSpPr txBox="1">
            <a:spLocks noChangeArrowheads="1"/>
          </p:cNvSpPr>
          <p:nvPr/>
        </p:nvSpPr>
        <p:spPr bwMode="auto">
          <a:xfrm>
            <a:off x="3348038" y="2126734"/>
            <a:ext cx="734496" cy="1323439"/>
          </a:xfrm>
          <a:prstGeom prst="rect">
            <a:avLst/>
          </a:prstGeom>
          <a:noFill/>
          <a:ln w="9525" algn="ctr">
            <a:noFill/>
            <a:prstDash val="sysDot"/>
            <a:miter lim="800000"/>
            <a:headEnd/>
            <a:tailEnd/>
          </a:ln>
          <a:effectLst/>
        </p:spPr>
        <p:txBody>
          <a:bodyPr wrap="non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en-US" sz="8000" b="1" i="1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  <a:cs typeface="Times New Roman" pitchFamily="18" charset="0"/>
              </a:rPr>
              <a:t>c</a:t>
            </a:r>
            <a:endParaRPr lang="ru-RU" sz="8000" b="1">
              <a:solidFill>
                <a:srgbClr val="C00000"/>
              </a:solidFill>
              <a:latin typeface="Georgia" pitchFamily="18" charset="0"/>
              <a:cs typeface="Times New Roman" pitchFamily="18" charset="0"/>
            </a:endParaRPr>
          </a:p>
        </p:txBody>
      </p:sp>
      <p:sp>
        <p:nvSpPr>
          <p:cNvPr id="166916" name="Text Box 4"/>
          <p:cNvSpPr txBox="1">
            <a:spLocks noChangeArrowheads="1"/>
          </p:cNvSpPr>
          <p:nvPr/>
        </p:nvSpPr>
        <p:spPr bwMode="auto">
          <a:xfrm>
            <a:off x="250825" y="2045772"/>
            <a:ext cx="862737" cy="1323439"/>
          </a:xfrm>
          <a:prstGeom prst="rect">
            <a:avLst/>
          </a:prstGeom>
          <a:noFill/>
          <a:ln w="9525" algn="ctr">
            <a:noFill/>
            <a:prstDash val="sysDot"/>
            <a:miter lim="800000"/>
            <a:headEnd/>
            <a:tailEnd/>
          </a:ln>
          <a:effectLst/>
        </p:spPr>
        <p:txBody>
          <a:bodyPr wrap="non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en-US" sz="8000" b="1" i="1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  <a:cs typeface="Times New Roman" pitchFamily="18" charset="0"/>
              </a:rPr>
              <a:t>a</a:t>
            </a:r>
          </a:p>
        </p:txBody>
      </p:sp>
      <p:sp>
        <p:nvSpPr>
          <p:cNvPr id="166917" name="Text Box 5"/>
          <p:cNvSpPr txBox="1">
            <a:spLocks noChangeArrowheads="1"/>
          </p:cNvSpPr>
          <p:nvPr/>
        </p:nvSpPr>
        <p:spPr bwMode="auto">
          <a:xfrm>
            <a:off x="1069975" y="2020372"/>
            <a:ext cx="643125" cy="1323439"/>
          </a:xfrm>
          <a:prstGeom prst="rect">
            <a:avLst/>
          </a:prstGeom>
          <a:noFill/>
          <a:ln w="9525" algn="ctr">
            <a:noFill/>
            <a:prstDash val="sysDot"/>
            <a:miter lim="800000"/>
            <a:headEnd/>
            <a:tailEnd/>
          </a:ln>
          <a:effectLst/>
        </p:spPr>
        <p:txBody>
          <a:bodyPr wrap="non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en-US" sz="8000" b="1">
                <a:solidFill>
                  <a:srgbClr val="C00000"/>
                </a:solidFill>
                <a:latin typeface="Georgia" pitchFamily="18" charset="0"/>
                <a:cs typeface="Arial" charset="0"/>
              </a:rPr>
              <a:t>(</a:t>
            </a:r>
            <a:endParaRPr lang="ru-RU" sz="8000" b="1">
              <a:solidFill>
                <a:srgbClr val="C00000"/>
              </a:solidFill>
              <a:latin typeface="Georgia" pitchFamily="18" charset="0"/>
              <a:cs typeface="Arial" charset="0"/>
            </a:endParaRPr>
          </a:p>
        </p:txBody>
      </p:sp>
      <p:sp>
        <p:nvSpPr>
          <p:cNvPr id="166918" name="Text Box 6"/>
          <p:cNvSpPr txBox="1">
            <a:spLocks noChangeArrowheads="1"/>
          </p:cNvSpPr>
          <p:nvPr/>
        </p:nvSpPr>
        <p:spPr bwMode="auto">
          <a:xfrm>
            <a:off x="1570038" y="2066409"/>
            <a:ext cx="849913" cy="1323439"/>
          </a:xfrm>
          <a:prstGeom prst="rect">
            <a:avLst/>
          </a:prstGeom>
          <a:noFill/>
          <a:ln w="9525" algn="ctr">
            <a:noFill/>
            <a:prstDash val="sysDot"/>
            <a:miter lim="800000"/>
            <a:headEnd/>
            <a:tailEnd/>
          </a:ln>
          <a:effectLst/>
        </p:spPr>
        <p:txBody>
          <a:bodyPr wrap="non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en-US" sz="8000" b="1" i="1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  <a:cs typeface="Arial" charset="0"/>
              </a:rPr>
              <a:t>b</a:t>
            </a:r>
            <a:endParaRPr lang="ru-RU" sz="8000" b="1" i="1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Georgia" pitchFamily="18" charset="0"/>
              <a:cs typeface="Arial" charset="0"/>
            </a:endParaRPr>
          </a:p>
        </p:txBody>
      </p:sp>
      <p:sp>
        <p:nvSpPr>
          <p:cNvPr id="166919" name="Text Box 7"/>
          <p:cNvSpPr txBox="1">
            <a:spLocks noChangeArrowheads="1"/>
          </p:cNvSpPr>
          <p:nvPr/>
        </p:nvSpPr>
        <p:spPr bwMode="auto">
          <a:xfrm>
            <a:off x="3924300" y="1982272"/>
            <a:ext cx="643125" cy="1323439"/>
          </a:xfrm>
          <a:prstGeom prst="rect">
            <a:avLst/>
          </a:prstGeom>
          <a:noFill/>
          <a:ln w="9525" algn="ctr">
            <a:noFill/>
            <a:prstDash val="sysDot"/>
            <a:miter lim="800000"/>
            <a:headEnd/>
            <a:tailEnd/>
          </a:ln>
          <a:effectLst/>
        </p:spPr>
        <p:txBody>
          <a:bodyPr wrap="non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en-US" sz="8000" b="1">
                <a:solidFill>
                  <a:srgbClr val="C00000"/>
                </a:solidFill>
                <a:latin typeface="Georgia" pitchFamily="18" charset="0"/>
                <a:cs typeface="Arial" charset="0"/>
              </a:rPr>
              <a:t>)</a:t>
            </a:r>
            <a:endParaRPr lang="ru-RU" sz="8000" b="1">
              <a:solidFill>
                <a:srgbClr val="C00000"/>
              </a:solidFill>
              <a:latin typeface="Georgia" pitchFamily="18" charset="0"/>
              <a:cs typeface="Arial" charset="0"/>
            </a:endParaRPr>
          </a:p>
        </p:txBody>
      </p:sp>
      <p:sp>
        <p:nvSpPr>
          <p:cNvPr id="166920" name="Text Box 8"/>
          <p:cNvSpPr txBox="1">
            <a:spLocks noChangeArrowheads="1"/>
          </p:cNvSpPr>
          <p:nvPr/>
        </p:nvSpPr>
        <p:spPr bwMode="auto">
          <a:xfrm>
            <a:off x="4487863" y="2147372"/>
            <a:ext cx="906017" cy="1323439"/>
          </a:xfrm>
          <a:prstGeom prst="rect">
            <a:avLst/>
          </a:prstGeom>
          <a:noFill/>
          <a:ln w="9525" algn="ctr">
            <a:noFill/>
            <a:prstDash val="sysDot"/>
            <a:miter lim="800000"/>
            <a:headEnd/>
            <a:tailEnd/>
          </a:ln>
          <a:effectLst/>
        </p:spPr>
        <p:txBody>
          <a:bodyPr wrap="non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en-US" sz="8000" b="1">
                <a:solidFill>
                  <a:srgbClr val="C00000"/>
                </a:solidFill>
                <a:latin typeface="Georgia" pitchFamily="18" charset="0"/>
                <a:cs typeface="Arial" charset="0"/>
              </a:rPr>
              <a:t>=</a:t>
            </a:r>
            <a:endParaRPr lang="ru-RU" sz="8000" b="1">
              <a:solidFill>
                <a:srgbClr val="C00000"/>
              </a:solidFill>
              <a:latin typeface="Georgia" pitchFamily="18" charset="0"/>
              <a:cs typeface="Arial" charset="0"/>
            </a:endParaRPr>
          </a:p>
        </p:txBody>
      </p:sp>
      <p:sp>
        <p:nvSpPr>
          <p:cNvPr id="166921" name="Text Box 9"/>
          <p:cNvSpPr txBox="1">
            <a:spLocks noChangeArrowheads="1"/>
          </p:cNvSpPr>
          <p:nvPr/>
        </p:nvSpPr>
        <p:spPr bwMode="auto">
          <a:xfrm>
            <a:off x="5516563" y="2017197"/>
            <a:ext cx="1527982" cy="1323439"/>
          </a:xfrm>
          <a:prstGeom prst="rect">
            <a:avLst/>
          </a:prstGeom>
          <a:noFill/>
          <a:ln w="9525" algn="ctr">
            <a:noFill/>
            <a:prstDash val="sysDot"/>
            <a:miter lim="800000"/>
            <a:headEnd/>
            <a:tailEnd/>
          </a:ln>
          <a:effectLst/>
        </p:spPr>
        <p:txBody>
          <a:bodyPr wrap="non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en-US" sz="8000" b="1" i="1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  <a:cs typeface="Times New Roman" pitchFamily="18" charset="0"/>
              </a:rPr>
              <a:t>ab</a:t>
            </a:r>
            <a:endParaRPr lang="ru-RU" sz="8000" b="1" i="1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Georgia" pitchFamily="18" charset="0"/>
              <a:cs typeface="Times New Roman" pitchFamily="18" charset="0"/>
            </a:endParaRPr>
          </a:p>
        </p:txBody>
      </p:sp>
      <p:sp>
        <p:nvSpPr>
          <p:cNvPr id="166922" name="Text Box 10"/>
          <p:cNvSpPr txBox="1">
            <a:spLocks noChangeArrowheads="1"/>
          </p:cNvSpPr>
          <p:nvPr/>
        </p:nvSpPr>
        <p:spPr bwMode="auto">
          <a:xfrm>
            <a:off x="6789738" y="2053709"/>
            <a:ext cx="2133918" cy="1323439"/>
          </a:xfrm>
          <a:prstGeom prst="rect">
            <a:avLst/>
          </a:prstGeom>
          <a:noFill/>
          <a:ln w="9525" algn="ctr">
            <a:noFill/>
            <a:prstDash val="sysDot"/>
            <a:miter lim="800000"/>
            <a:headEnd/>
            <a:tailEnd/>
          </a:ln>
          <a:effectLst/>
        </p:spPr>
        <p:txBody>
          <a:bodyPr wrap="non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en-US" sz="8000" b="1">
                <a:solidFill>
                  <a:srgbClr val="C00000"/>
                </a:solidFill>
                <a:latin typeface="Georgia" pitchFamily="18" charset="0"/>
                <a:cs typeface="Arial" charset="0"/>
              </a:rPr>
              <a:t>+</a:t>
            </a:r>
            <a:r>
              <a:rPr lang="en-US" sz="8000" b="1" i="1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  <a:cs typeface="Arial" charset="0"/>
              </a:rPr>
              <a:t>ac</a:t>
            </a:r>
            <a:endParaRPr lang="ru-RU" sz="8000" b="1">
              <a:solidFill>
                <a:srgbClr val="C00000"/>
              </a:solidFill>
              <a:latin typeface="Georgia" pitchFamily="18" charset="0"/>
              <a:cs typeface="Arial" charset="0"/>
            </a:endParaRPr>
          </a:p>
        </p:txBody>
      </p:sp>
      <p:sp>
        <p:nvSpPr>
          <p:cNvPr id="166923" name="Text Box 11"/>
          <p:cNvSpPr txBox="1">
            <a:spLocks noChangeArrowheads="1"/>
          </p:cNvSpPr>
          <p:nvPr/>
        </p:nvSpPr>
        <p:spPr bwMode="auto">
          <a:xfrm>
            <a:off x="250825" y="2045772"/>
            <a:ext cx="862737" cy="1323439"/>
          </a:xfrm>
          <a:prstGeom prst="rect">
            <a:avLst/>
          </a:prstGeom>
          <a:noFill/>
          <a:ln w="9525" algn="ctr">
            <a:noFill/>
            <a:prstDash val="sysDot"/>
            <a:miter lim="800000"/>
            <a:headEnd/>
            <a:tailEnd/>
          </a:ln>
          <a:effectLst/>
        </p:spPr>
        <p:txBody>
          <a:bodyPr wrap="non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en-US" sz="8000" b="1" i="1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  <a:cs typeface="Times New Roman" pitchFamily="18" charset="0"/>
              </a:rPr>
              <a:t>a</a:t>
            </a:r>
            <a:endParaRPr lang="ru-RU" sz="8000" b="1" i="1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Georgia" pitchFamily="18" charset="0"/>
              <a:cs typeface="Times New Roman" pitchFamily="18" charset="0"/>
            </a:endParaRPr>
          </a:p>
        </p:txBody>
      </p:sp>
      <p:sp>
        <p:nvSpPr>
          <p:cNvPr id="166924" name="Text Box 12"/>
          <p:cNvSpPr txBox="1">
            <a:spLocks noChangeArrowheads="1"/>
          </p:cNvSpPr>
          <p:nvPr/>
        </p:nvSpPr>
        <p:spPr bwMode="auto">
          <a:xfrm>
            <a:off x="1570038" y="2066409"/>
            <a:ext cx="849913" cy="1323439"/>
          </a:xfrm>
          <a:prstGeom prst="rect">
            <a:avLst/>
          </a:prstGeom>
          <a:noFill/>
          <a:ln w="9525" algn="ctr">
            <a:noFill/>
            <a:prstDash val="sysDot"/>
            <a:miter lim="800000"/>
            <a:headEnd/>
            <a:tailEnd/>
          </a:ln>
          <a:effectLst/>
        </p:spPr>
        <p:txBody>
          <a:bodyPr wrap="non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en-US" sz="8000" b="1" i="1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  <a:cs typeface="Arial" charset="0"/>
              </a:rPr>
              <a:t>b</a:t>
            </a:r>
            <a:endParaRPr lang="ru-RU" sz="8000" b="1" i="1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Georgia" pitchFamily="18" charset="0"/>
              <a:cs typeface="Arial" charset="0"/>
            </a:endParaRPr>
          </a:p>
        </p:txBody>
      </p:sp>
      <p:graphicFrame>
        <p:nvGraphicFramePr>
          <p:cNvPr id="166925" name="Object 13"/>
          <p:cNvGraphicFramePr>
            <a:graphicFrameLocks noChangeAspect="1"/>
          </p:cNvGraphicFramePr>
          <p:nvPr/>
        </p:nvGraphicFramePr>
        <p:xfrm>
          <a:off x="1270000" y="1199634"/>
          <a:ext cx="5588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Формула" r:id="rId2" imgW="75960" imgH="75960" progId="Equation.3">
                  <p:embed/>
                </p:oleObj>
              </mc:Choice>
              <mc:Fallback>
                <p:oleObj name="Формула" r:id="rId2" imgW="75960" imgH="7596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70000" y="1199634"/>
                        <a:ext cx="558800" cy="558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6926" name="Text Box 14"/>
          <p:cNvSpPr txBox="1">
            <a:spLocks noChangeArrowheads="1"/>
          </p:cNvSpPr>
          <p:nvPr/>
        </p:nvSpPr>
        <p:spPr bwMode="auto">
          <a:xfrm>
            <a:off x="2339975" y="2126734"/>
            <a:ext cx="1717137" cy="1323439"/>
          </a:xfrm>
          <a:prstGeom prst="rect">
            <a:avLst/>
          </a:prstGeom>
          <a:noFill/>
          <a:ln w="9525" algn="ctr">
            <a:noFill/>
            <a:prstDash val="sysDot"/>
            <a:miter lim="800000"/>
            <a:headEnd/>
            <a:tailEnd/>
          </a:ln>
          <a:effectLst/>
        </p:spPr>
        <p:txBody>
          <a:bodyPr wrap="non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en-US" sz="8000" b="1" i="1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  <a:cs typeface="Times New Roman" pitchFamily="18" charset="0"/>
              </a:rPr>
              <a:t>+ c</a:t>
            </a:r>
            <a:endParaRPr lang="ru-RU" sz="8000" b="1" i="1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Georgia" pitchFamily="18" charset="0"/>
              <a:cs typeface="Times New Roman" pitchFamily="18" charset="0"/>
            </a:endParaRPr>
          </a:p>
        </p:txBody>
      </p:sp>
      <p:sp>
        <p:nvSpPr>
          <p:cNvPr id="166927" name="Freeform 15"/>
          <p:cNvSpPr>
            <a:spLocks/>
          </p:cNvSpPr>
          <p:nvPr/>
        </p:nvSpPr>
        <p:spPr bwMode="auto">
          <a:xfrm>
            <a:off x="5219700" y="2594868"/>
            <a:ext cx="215900" cy="5461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36" y="171"/>
              </a:cxn>
              <a:cxn ang="0">
                <a:pos x="8" y="344"/>
              </a:cxn>
            </a:cxnLst>
            <a:rect l="0" t="0" r="r" b="b"/>
            <a:pathLst>
              <a:path w="136" h="344">
                <a:moveTo>
                  <a:pt x="0" y="0"/>
                </a:moveTo>
                <a:lnTo>
                  <a:pt x="136" y="171"/>
                </a:lnTo>
                <a:lnTo>
                  <a:pt x="8" y="344"/>
                </a:lnTo>
              </a:path>
            </a:pathLst>
          </a:custGeom>
          <a:noFill/>
          <a:ln w="38100" cmpd="sng">
            <a:solidFill>
              <a:schemeClr val="tx1"/>
            </a:solidFill>
            <a:round/>
            <a:headEnd/>
            <a:tailEnd/>
          </a:ln>
          <a:effectLst/>
        </p:spPr>
        <p:txBody>
          <a:bodyPr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endParaRPr lang="ru-RU" sz="1400">
              <a:solidFill>
                <a:srgbClr val="C00000"/>
              </a:solidFill>
              <a:latin typeface="Georgia" pitchFamily="18" charset="0"/>
            </a:endParaRPr>
          </a:p>
        </p:txBody>
      </p:sp>
      <p:sp>
        <p:nvSpPr>
          <p:cNvPr id="166928" name="Freeform 16"/>
          <p:cNvSpPr>
            <a:spLocks/>
          </p:cNvSpPr>
          <p:nvPr/>
        </p:nvSpPr>
        <p:spPr bwMode="auto">
          <a:xfrm>
            <a:off x="1619250" y="1518722"/>
            <a:ext cx="5473700" cy="671512"/>
          </a:xfrm>
          <a:custGeom>
            <a:avLst/>
            <a:gdLst/>
            <a:ahLst/>
            <a:cxnLst>
              <a:cxn ang="0">
                <a:pos x="0" y="332"/>
              </a:cxn>
              <a:cxn ang="0">
                <a:pos x="1769" y="15"/>
              </a:cxn>
              <a:cxn ang="0">
                <a:pos x="3448" y="423"/>
              </a:cxn>
            </a:cxnLst>
            <a:rect l="0" t="0" r="r" b="b"/>
            <a:pathLst>
              <a:path w="3448" h="423">
                <a:moveTo>
                  <a:pt x="0" y="332"/>
                </a:moveTo>
                <a:cubicBezTo>
                  <a:pt x="597" y="166"/>
                  <a:pt x="1194" y="0"/>
                  <a:pt x="1769" y="15"/>
                </a:cubicBezTo>
                <a:cubicBezTo>
                  <a:pt x="2344" y="30"/>
                  <a:pt x="3161" y="355"/>
                  <a:pt x="3448" y="423"/>
                </a:cubicBezTo>
              </a:path>
            </a:pathLst>
          </a:custGeom>
          <a:noFill/>
          <a:ln w="50800" cmpd="sng">
            <a:solidFill>
              <a:srgbClr val="CC0000"/>
            </a:solidFill>
            <a:round/>
            <a:headEnd type="none" w="med" len="med"/>
            <a:tailEnd type="stealth" w="lg" len="lg"/>
          </a:ln>
          <a:effectLst/>
        </p:spPr>
        <p:txBody>
          <a:bodyPr/>
          <a:lstStyle/>
          <a:p>
            <a:endParaRPr lang="ru-RU" sz="1400">
              <a:solidFill>
                <a:srgbClr val="C00000"/>
              </a:solidFill>
              <a:latin typeface="Georgia" pitchFamily="18" charset="0"/>
            </a:endParaRPr>
          </a:p>
        </p:txBody>
      </p:sp>
      <p:sp>
        <p:nvSpPr>
          <p:cNvPr id="166930" name="Text Box 18"/>
          <p:cNvSpPr txBox="1">
            <a:spLocks noChangeArrowheads="1"/>
          </p:cNvSpPr>
          <p:nvPr/>
        </p:nvSpPr>
        <p:spPr bwMode="auto">
          <a:xfrm>
            <a:off x="2699792" y="3492297"/>
            <a:ext cx="6048375" cy="646986"/>
          </a:xfrm>
          <a:prstGeom prst="roundRect">
            <a:avLst>
              <a:gd name="adj" fmla="val 50000"/>
            </a:avLst>
          </a:prstGeom>
          <a:ln w="38100">
            <a:solidFill>
              <a:srgbClr val="C00000"/>
            </a:solidFill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200" b="1" dirty="0">
                <a:solidFill>
                  <a:srgbClr val="0000CC"/>
                </a:solidFill>
                <a:latin typeface="Georgia" pitchFamily="18" charset="0"/>
              </a:rPr>
              <a:t>Раскрытие скобок</a:t>
            </a:r>
          </a:p>
        </p:txBody>
      </p:sp>
      <p:pic>
        <p:nvPicPr>
          <p:cNvPr id="19" name="Picture 11" descr="CRCTR14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-1124318" y="2996952"/>
            <a:ext cx="3104030" cy="3779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TextBox 19"/>
          <p:cNvSpPr txBox="1"/>
          <p:nvPr/>
        </p:nvSpPr>
        <p:spPr>
          <a:xfrm>
            <a:off x="0" y="260648"/>
            <a:ext cx="9144000" cy="649188"/>
          </a:xfrm>
          <a:prstGeom prst="roundRect">
            <a:avLst>
              <a:gd name="adj" fmla="val 50000"/>
            </a:avLst>
          </a:prstGeom>
          <a:ln w="38100">
            <a:solidFill>
              <a:srgbClr val="0000FF"/>
            </a:solidFill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r">
              <a:spcBef>
                <a:spcPct val="50000"/>
              </a:spcBef>
            </a:pPr>
            <a:r>
              <a:rPr lang="ru-RU" sz="2400" b="1" dirty="0">
                <a:solidFill>
                  <a:srgbClr val="0000CC"/>
                </a:solidFill>
                <a:latin typeface="Georgia" pitchFamily="18" charset="0"/>
              </a:rPr>
              <a:t>Мы знаем ! Распределительный закон умножения.</a:t>
            </a:r>
          </a:p>
        </p:txBody>
      </p:sp>
      <p:sp>
        <p:nvSpPr>
          <p:cNvPr id="21" name="Rectangle 3"/>
          <p:cNvSpPr txBox="1">
            <a:spLocks noChangeArrowheads="1"/>
          </p:cNvSpPr>
          <p:nvPr/>
        </p:nvSpPr>
        <p:spPr bwMode="auto">
          <a:xfrm>
            <a:off x="1907704" y="4581872"/>
            <a:ext cx="7056784" cy="1871464"/>
          </a:xfrm>
          <a:prstGeom prst="rect">
            <a:avLst/>
          </a:prstGeom>
          <a:solidFill>
            <a:srgbClr val="FFFFA3"/>
          </a:solidFill>
          <a:ln w="38100">
            <a:solidFill>
              <a:srgbClr val="0000CC"/>
            </a:solidFill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u="none" strike="noStrike" kern="1200" cap="none" spc="0" normalizeH="0" baseline="0" noProof="0" dirty="0">
                <a:ln>
                  <a:noFill/>
                </a:ln>
                <a:solidFill>
                  <a:schemeClr val="hlink"/>
                </a:solidFill>
                <a:effectLst/>
                <a:uLnTx/>
                <a:uFillTx/>
                <a:latin typeface="Georgia" pitchFamily="18" charset="0"/>
              </a:rPr>
              <a:t>Чтобы умножить число на сумму, можно умножить это число на каждое слагаемое и результаты сложить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3.12139E-6 L 0.04201 -0.21479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1669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00" y="-108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669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3.7037E-7 L 0.00139 -0.2213 " pathEditMode="relative" rAng="0" ptsTypes="AA">
                                      <p:cBhvr>
                                        <p:cTn id="11" dur="1000" fill="hold"/>
                                        <p:tgtEl>
                                          <p:spTgt spid="1669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0" y="-11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69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69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69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1000"/>
                                        <p:tgtEl>
                                          <p:spTgt spid="1669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6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00"/>
                            </p:stCondLst>
                            <p:childTnLst>
                              <p:par>
                                <p:cTn id="2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7037E-6 L 0.18091 -0.00139 " pathEditMode="relative" rAng="0" ptsTypes="AA">
                                      <p:cBhvr>
                                        <p:cTn id="26" dur="1000" fill="hold"/>
                                        <p:tgtEl>
                                          <p:spTgt spid="1669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000" y="-100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202 -0.21481 L 0.22431 -0.21829 " pathEditMode="relative" rAng="0" ptsTypes="AA">
                                      <p:cBhvr>
                                        <p:cTn id="28" dur="1000" fill="hold"/>
                                        <p:tgtEl>
                                          <p:spTgt spid="1669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100" y="-200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1.44509E-6 L -0.00173 -0.22451 " pathEditMode="relative" rAng="0" ptsTypes="AA">
                                      <p:cBhvr>
                                        <p:cTn id="30" dur="1000" fill="hold"/>
                                        <p:tgtEl>
                                          <p:spTgt spid="1669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0" y="-11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500"/>
                            </p:stCondLst>
                            <p:childTnLst>
                              <p:par>
                                <p:cTn id="32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69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69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69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6500"/>
                            </p:stCondLst>
                            <p:childTnLst>
                              <p:par>
                                <p:cTn id="40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1669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6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1669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6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1669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6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7000"/>
                            </p:stCondLst>
                            <p:childTnLst>
                              <p:par>
                                <p:cTn id="50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69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69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69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69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69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69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69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69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69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69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692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900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669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669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669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669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6914" grpId="0"/>
      <p:bldP spid="166914" grpId="1"/>
      <p:bldP spid="166921" grpId="0"/>
      <p:bldP spid="166922" grpId="0"/>
      <p:bldP spid="166923" grpId="0"/>
      <p:bldP spid="166923" grpId="1"/>
      <p:bldP spid="166923" grpId="2"/>
      <p:bldP spid="166924" grpId="0"/>
      <p:bldP spid="166924" grpId="1"/>
      <p:bldP spid="166927" grpId="0" animBg="1"/>
      <p:bldP spid="166928" grpId="0" animBg="1"/>
      <p:bldP spid="166930" grpId="0" animBg="1"/>
      <p:bldP spid="2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 idx="4294967295"/>
          </p:nvPr>
        </p:nvSpPr>
        <p:spPr>
          <a:xfrm>
            <a:off x="1691681" y="3717652"/>
            <a:ext cx="5760639" cy="791468"/>
          </a:xfrm>
          <a:prstGeom prst="roundRect">
            <a:avLst>
              <a:gd name="adj" fmla="val 44485"/>
            </a:avLst>
          </a:prstGeom>
          <a:ln w="38100">
            <a:solidFill>
              <a:srgbClr val="C00000"/>
            </a:solidFill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bIns="0" rtlCol="0" anchor="b">
            <a:normAutofit fontScale="90000"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/>
          <a:p>
            <a:pPr algn="l" fontAlgn="auto">
              <a:spcAft>
                <a:spcPts val="0"/>
              </a:spcAft>
              <a:defRPr/>
            </a:pPr>
            <a:r>
              <a:rPr lang="ru-RU" b="1" kern="1200" dirty="0">
                <a:ln w="6350">
                  <a:noFill/>
                </a:ln>
                <a:solidFill>
                  <a:srgbClr val="C00000"/>
                </a:solidFill>
                <a:latin typeface="Georgia" pitchFamily="18" charset="0"/>
              </a:rPr>
              <a:t>Это умножение …..</a:t>
            </a:r>
          </a:p>
        </p:txBody>
      </p:sp>
      <p:sp>
        <p:nvSpPr>
          <p:cNvPr id="8" name="AutoShape 6"/>
          <p:cNvSpPr>
            <a:spLocks noChangeArrowheads="1"/>
          </p:cNvSpPr>
          <p:nvPr/>
        </p:nvSpPr>
        <p:spPr bwMode="auto">
          <a:xfrm>
            <a:off x="2319512" y="1341214"/>
            <a:ext cx="1893887" cy="863600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2147483647 w 21600"/>
              <a:gd name="T9" fmla="*/ 2147483647 h 21600"/>
              <a:gd name="T10" fmla="*/ 2147483647 w 21600"/>
              <a:gd name="T11" fmla="*/ 2147483647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3163 w 21600"/>
              <a:gd name="T19" fmla="*/ 3163 h 21600"/>
              <a:gd name="T20" fmla="*/ 18437 w 21600"/>
              <a:gd name="T21" fmla="*/ 18437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20771" y="8192"/>
                </a:moveTo>
                <a:cubicBezTo>
                  <a:pt x="19585" y="3656"/>
                  <a:pt x="15487" y="493"/>
                  <a:pt x="10800" y="493"/>
                </a:cubicBezTo>
                <a:cubicBezTo>
                  <a:pt x="5107" y="493"/>
                  <a:pt x="493" y="5107"/>
                  <a:pt x="493" y="10800"/>
                </a:cubicBezTo>
                <a:cubicBezTo>
                  <a:pt x="492" y="11358"/>
                  <a:pt x="538" y="11915"/>
                  <a:pt x="628" y="12466"/>
                </a:cubicBezTo>
                <a:lnTo>
                  <a:pt x="142" y="12546"/>
                </a:lnTo>
                <a:cubicBezTo>
                  <a:pt x="47" y="11968"/>
                  <a:pt x="0" y="11384"/>
                  <a:pt x="0" y="10800"/>
                </a:cubicBezTo>
                <a:cubicBezTo>
                  <a:pt x="0" y="4835"/>
                  <a:pt x="4835" y="0"/>
                  <a:pt x="10800" y="0"/>
                </a:cubicBezTo>
                <a:cubicBezTo>
                  <a:pt x="15712" y="-1"/>
                  <a:pt x="20005" y="3314"/>
                  <a:pt x="21248" y="8067"/>
                </a:cubicBezTo>
                <a:lnTo>
                  <a:pt x="23860" y="7384"/>
                </a:lnTo>
                <a:lnTo>
                  <a:pt x="21756" y="10980"/>
                </a:lnTo>
                <a:lnTo>
                  <a:pt x="18159" y="8875"/>
                </a:lnTo>
                <a:lnTo>
                  <a:pt x="20771" y="8192"/>
                </a:lnTo>
                <a:close/>
              </a:path>
            </a:pathLst>
          </a:custGeom>
          <a:solidFill>
            <a:srgbClr val="CC0000"/>
          </a:solidFill>
          <a:ln w="57150" algn="ctr">
            <a:solidFill>
              <a:srgbClr val="CC0000"/>
            </a:solidFill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none" anchor="ctr">
            <a:sp3d extrusionH="57150">
              <a:bevelT w="38100" h="38100" prst="angle"/>
            </a:sp3d>
          </a:bodyPr>
          <a:lstStyle/>
          <a:p>
            <a:endParaRPr lang="ru-RU" sz="2400">
              <a:solidFill>
                <a:srgbClr val="FFFF00"/>
              </a:solidFill>
              <a:latin typeface="Georgia" pitchFamily="18" charset="0"/>
              <a:cs typeface="Arial" charset="0"/>
            </a:endParaRPr>
          </a:p>
        </p:txBody>
      </p:sp>
      <p:sp>
        <p:nvSpPr>
          <p:cNvPr id="9" name="AutoShape 6"/>
          <p:cNvSpPr>
            <a:spLocks noChangeArrowheads="1"/>
          </p:cNvSpPr>
          <p:nvPr/>
        </p:nvSpPr>
        <p:spPr bwMode="auto">
          <a:xfrm>
            <a:off x="2268712" y="1196752"/>
            <a:ext cx="3887787" cy="1095375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2147483647 w 21600"/>
              <a:gd name="T9" fmla="*/ 2147483647 h 21600"/>
              <a:gd name="T10" fmla="*/ 2147483647 w 21600"/>
              <a:gd name="T11" fmla="*/ 2147483647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3163 w 21600"/>
              <a:gd name="T19" fmla="*/ 3163 h 21600"/>
              <a:gd name="T20" fmla="*/ 18437 w 21600"/>
              <a:gd name="T21" fmla="*/ 18437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20771" y="8192"/>
                </a:moveTo>
                <a:cubicBezTo>
                  <a:pt x="19585" y="3656"/>
                  <a:pt x="15487" y="493"/>
                  <a:pt x="10800" y="493"/>
                </a:cubicBezTo>
                <a:cubicBezTo>
                  <a:pt x="5107" y="493"/>
                  <a:pt x="493" y="5107"/>
                  <a:pt x="493" y="10800"/>
                </a:cubicBezTo>
                <a:cubicBezTo>
                  <a:pt x="492" y="11358"/>
                  <a:pt x="538" y="11915"/>
                  <a:pt x="628" y="12466"/>
                </a:cubicBezTo>
                <a:lnTo>
                  <a:pt x="142" y="12546"/>
                </a:lnTo>
                <a:cubicBezTo>
                  <a:pt x="47" y="11968"/>
                  <a:pt x="0" y="11384"/>
                  <a:pt x="0" y="10800"/>
                </a:cubicBezTo>
                <a:cubicBezTo>
                  <a:pt x="0" y="4835"/>
                  <a:pt x="4835" y="0"/>
                  <a:pt x="10800" y="0"/>
                </a:cubicBezTo>
                <a:cubicBezTo>
                  <a:pt x="15712" y="-1"/>
                  <a:pt x="20005" y="3314"/>
                  <a:pt x="21248" y="8067"/>
                </a:cubicBezTo>
                <a:lnTo>
                  <a:pt x="23860" y="7384"/>
                </a:lnTo>
                <a:lnTo>
                  <a:pt x="21756" y="10980"/>
                </a:lnTo>
                <a:lnTo>
                  <a:pt x="18159" y="8875"/>
                </a:lnTo>
                <a:lnTo>
                  <a:pt x="20771" y="8192"/>
                </a:lnTo>
                <a:close/>
              </a:path>
            </a:pathLst>
          </a:custGeom>
          <a:solidFill>
            <a:srgbClr val="CC0000"/>
          </a:solidFill>
          <a:ln w="57150" algn="ctr">
            <a:solidFill>
              <a:srgbClr val="CC0000"/>
            </a:solidFill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none" anchor="ctr">
            <a:sp3d extrusionH="57150">
              <a:bevelT w="38100" h="38100" prst="angle"/>
            </a:sp3d>
          </a:bodyPr>
          <a:lstStyle/>
          <a:p>
            <a:endParaRPr lang="ru-RU" sz="2400">
              <a:solidFill>
                <a:srgbClr val="FFFF00"/>
              </a:solidFill>
              <a:latin typeface="Georgia" pitchFamily="18" charset="0"/>
              <a:cs typeface="Arial" charset="0"/>
            </a:endParaRPr>
          </a:p>
        </p:txBody>
      </p:sp>
      <p:sp>
        <p:nvSpPr>
          <p:cNvPr id="165900" name="Text Box 12"/>
          <p:cNvSpPr txBox="1">
            <a:spLocks noChangeArrowheads="1"/>
          </p:cNvSpPr>
          <p:nvPr/>
        </p:nvSpPr>
        <p:spPr bwMode="auto">
          <a:xfrm>
            <a:off x="1187624" y="1484089"/>
            <a:ext cx="7362913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r>
              <a:rPr lang="ru-RU" sz="7200" b="1" dirty="0">
                <a:solidFill>
                  <a:srgbClr val="0000FF"/>
                </a:solidFill>
                <a:latin typeface="Georgia" pitchFamily="18" charset="0"/>
              </a:rPr>
              <a:t>–2х</a:t>
            </a:r>
            <a:r>
              <a:rPr lang="ru-RU" sz="7200" b="1" baseline="30000" dirty="0">
                <a:solidFill>
                  <a:srgbClr val="0000FF"/>
                </a:solidFill>
                <a:latin typeface="Georgia" pitchFamily="18" charset="0"/>
              </a:rPr>
              <a:t>2</a:t>
            </a:r>
            <a:r>
              <a:rPr lang="en-US" sz="7200" b="1" dirty="0">
                <a:solidFill>
                  <a:srgbClr val="0000FF"/>
                </a:solidFill>
                <a:latin typeface="Georgia" pitchFamily="18" charset="0"/>
              </a:rPr>
              <a:t>·</a:t>
            </a:r>
            <a:r>
              <a:rPr lang="ru-RU" sz="7200" b="1" dirty="0">
                <a:solidFill>
                  <a:srgbClr val="0000FF"/>
                </a:solidFill>
                <a:latin typeface="Georgia" pitchFamily="18" charset="0"/>
              </a:rPr>
              <a:t>(3х</a:t>
            </a:r>
            <a:r>
              <a:rPr lang="ru-RU" sz="7200" b="1" baseline="30000" dirty="0">
                <a:solidFill>
                  <a:srgbClr val="0000FF"/>
                </a:solidFill>
                <a:latin typeface="Georgia" pitchFamily="18" charset="0"/>
              </a:rPr>
              <a:t>5</a:t>
            </a:r>
            <a:r>
              <a:rPr lang="ru-RU" sz="7200" b="1" dirty="0">
                <a:solidFill>
                  <a:srgbClr val="0000FF"/>
                </a:solidFill>
                <a:latin typeface="Georgia" pitchFamily="18" charset="0"/>
              </a:rPr>
              <a:t>+5х)=</a:t>
            </a:r>
            <a:endParaRPr lang="en-US" sz="7200" b="1" baseline="30000" dirty="0">
              <a:solidFill>
                <a:srgbClr val="0000FF"/>
              </a:solidFill>
              <a:latin typeface="Georgia" pitchFamily="18" charset="0"/>
            </a:endParaRPr>
          </a:p>
        </p:txBody>
      </p:sp>
      <p:sp>
        <p:nvSpPr>
          <p:cNvPr id="165903" name="Text Box 15"/>
          <p:cNvSpPr txBox="1">
            <a:spLocks noChangeArrowheads="1"/>
          </p:cNvSpPr>
          <p:nvPr/>
        </p:nvSpPr>
        <p:spPr bwMode="auto">
          <a:xfrm>
            <a:off x="3059832" y="2564904"/>
            <a:ext cx="5642891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r>
              <a:rPr lang="ru-RU" sz="7200" b="1" dirty="0">
                <a:solidFill>
                  <a:srgbClr val="0000FF"/>
                </a:solidFill>
                <a:latin typeface="Georgia" pitchFamily="18" charset="0"/>
              </a:rPr>
              <a:t>=–6х</a:t>
            </a:r>
            <a:r>
              <a:rPr lang="ru-RU" sz="7200" b="1" baseline="30000" dirty="0">
                <a:solidFill>
                  <a:srgbClr val="0000FF"/>
                </a:solidFill>
                <a:latin typeface="Georgia" pitchFamily="18" charset="0"/>
              </a:rPr>
              <a:t>7</a:t>
            </a:r>
            <a:r>
              <a:rPr lang="ru-RU" sz="7200" b="1" dirty="0">
                <a:solidFill>
                  <a:srgbClr val="0000FF"/>
                </a:solidFill>
                <a:latin typeface="Georgia" pitchFamily="18" charset="0"/>
              </a:rPr>
              <a:t>–10х</a:t>
            </a:r>
            <a:r>
              <a:rPr lang="ru-RU" sz="7200" b="1" baseline="30000" dirty="0">
                <a:solidFill>
                  <a:srgbClr val="0000FF"/>
                </a:solidFill>
                <a:latin typeface="Georgia" pitchFamily="18" charset="0"/>
              </a:rPr>
              <a:t>3</a:t>
            </a:r>
            <a:endParaRPr lang="en-US" sz="7200" b="1" baseline="30000" dirty="0">
              <a:solidFill>
                <a:srgbClr val="0000FF"/>
              </a:solidFill>
              <a:latin typeface="Georgia" pitchFamily="18" charset="0"/>
            </a:endParaRPr>
          </a:p>
        </p:txBody>
      </p:sp>
      <p:pic>
        <p:nvPicPr>
          <p:cNvPr id="10" name="Picture 11" descr="CRCTR14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-1124318" y="2996952"/>
            <a:ext cx="3104030" cy="3779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0"/>
          <p:cNvSpPr txBox="1"/>
          <p:nvPr/>
        </p:nvSpPr>
        <p:spPr>
          <a:xfrm>
            <a:off x="360040" y="260648"/>
            <a:ext cx="3707904" cy="649188"/>
          </a:xfrm>
          <a:prstGeom prst="roundRect">
            <a:avLst>
              <a:gd name="adj" fmla="val 50000"/>
            </a:avLst>
          </a:prstGeom>
          <a:ln w="38100">
            <a:solidFill>
              <a:srgbClr val="0000FF"/>
            </a:solidFill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 dirty="0">
                <a:solidFill>
                  <a:srgbClr val="0000CC"/>
                </a:solidFill>
                <a:latin typeface="Georgia" pitchFamily="18" charset="0"/>
              </a:rPr>
              <a:t>Раскрыть скобки: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1691680" y="4869160"/>
            <a:ext cx="712879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800" b="1" dirty="0">
                <a:solidFill>
                  <a:srgbClr val="003FBC"/>
                </a:solidFill>
                <a:latin typeface="Georgia" pitchFamily="18" charset="0"/>
                <a:cs typeface="Arial" charset="0"/>
              </a:rPr>
              <a:t>одночлена на многочлен</a:t>
            </a:r>
          </a:p>
          <a:p>
            <a:pPr algn="r"/>
            <a:r>
              <a:rPr lang="ru-RU" sz="2800" b="1" dirty="0">
                <a:solidFill>
                  <a:srgbClr val="003FBC"/>
                </a:solidFill>
                <a:latin typeface="Georgia" pitchFamily="18" charset="0"/>
                <a:cs typeface="Arial" charset="0"/>
              </a:rPr>
              <a:t>(применили правило «фонтана»)</a:t>
            </a:r>
          </a:p>
        </p:txBody>
      </p:sp>
      <p:sp>
        <p:nvSpPr>
          <p:cNvPr id="12" name="Rectangle 3"/>
          <p:cNvSpPr txBox="1">
            <a:spLocks noChangeArrowheads="1"/>
          </p:cNvSpPr>
          <p:nvPr/>
        </p:nvSpPr>
        <p:spPr bwMode="auto">
          <a:xfrm>
            <a:off x="1403648" y="3645024"/>
            <a:ext cx="7668344" cy="2304256"/>
          </a:xfrm>
          <a:prstGeom prst="rect">
            <a:avLst/>
          </a:prstGeom>
          <a:solidFill>
            <a:srgbClr val="FFFFA3"/>
          </a:solidFill>
          <a:ln w="38100">
            <a:solidFill>
              <a:srgbClr val="0000CC"/>
            </a:solidFill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342900" marR="0" lvl="0" indent="-342900" algn="ctr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rgbClr val="0000CC"/>
              </a:solidFill>
              <a:effectLst/>
              <a:uLnTx/>
              <a:uFillTx/>
              <a:latin typeface="Georgia" pitchFamily="18" charset="0"/>
              <a:ea typeface="+mn-ea"/>
              <a:cs typeface="+mn-cs"/>
            </a:endParaRPr>
          </a:p>
          <a:p>
            <a:pPr marL="342900" marR="0" lvl="0" indent="-342900" algn="ctr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Georgia" pitchFamily="18" charset="0"/>
                <a:ea typeface="+mn-ea"/>
                <a:cs typeface="+mn-cs"/>
              </a:rPr>
              <a:t>Чтобы умножить одночлен на многочлен, нужно умножить этот одночлен на каждый член многочлена и полученные произведения сложить.</a:t>
            </a:r>
          </a:p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Georgia" pitchFamily="18" charset="0"/>
                <a:ea typeface="+mn-ea"/>
                <a:cs typeface="+mn-cs"/>
              </a:rPr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59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59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500"/>
                                        <p:tgtEl>
                                          <p:spTgt spid="1659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59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659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6" dur="500"/>
                                        <p:tgtEl>
                                          <p:spTgt spid="1659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65900" grpId="0" autoUpdateAnimBg="0"/>
      <p:bldP spid="165903" grpId="0" autoUpdateAnimBg="0"/>
      <p:bldP spid="13" grpId="0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21" name="Text Box 5"/>
          <p:cNvSpPr txBox="1">
            <a:spLocks noChangeArrowheads="1"/>
          </p:cNvSpPr>
          <p:nvPr/>
        </p:nvSpPr>
        <p:spPr bwMode="auto">
          <a:xfrm>
            <a:off x="1187624" y="1268760"/>
            <a:ext cx="3847528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ru-RU" sz="6600" b="1" dirty="0" err="1">
                <a:solidFill>
                  <a:srgbClr val="CC0099"/>
                </a:solidFill>
                <a:latin typeface="Georgia" pitchFamily="18" charset="0"/>
              </a:rPr>
              <a:t>х</a:t>
            </a:r>
            <a:r>
              <a:rPr lang="en-US" sz="6600" b="1" dirty="0">
                <a:solidFill>
                  <a:srgbClr val="CC0099"/>
                </a:solidFill>
                <a:latin typeface="Georgia" pitchFamily="18" charset="0"/>
              </a:rPr>
              <a:t>·</a:t>
            </a:r>
            <a:r>
              <a:rPr lang="ru-RU" sz="6600" b="1" dirty="0">
                <a:solidFill>
                  <a:srgbClr val="CC0099"/>
                </a:solidFill>
                <a:latin typeface="Georgia" pitchFamily="18" charset="0"/>
              </a:rPr>
              <a:t>(7у+</a:t>
            </a:r>
            <a:r>
              <a:rPr lang="en-US" sz="6600" b="1" dirty="0">
                <a:solidFill>
                  <a:srgbClr val="CC0099"/>
                </a:solidFill>
                <a:latin typeface="Georgia" pitchFamily="18" charset="0"/>
              </a:rPr>
              <a:t>n</a:t>
            </a:r>
            <a:r>
              <a:rPr lang="ru-RU" sz="6600" b="1" dirty="0">
                <a:solidFill>
                  <a:srgbClr val="CC0099"/>
                </a:solidFill>
                <a:latin typeface="Georgia" pitchFamily="18" charset="0"/>
              </a:rPr>
              <a:t>)</a:t>
            </a:r>
            <a:endParaRPr lang="en-US" sz="6600" b="1" baseline="30000" dirty="0">
              <a:solidFill>
                <a:srgbClr val="CC0099"/>
              </a:solidFill>
              <a:latin typeface="Georgia" pitchFamily="18" charset="0"/>
            </a:endParaRPr>
          </a:p>
        </p:txBody>
      </p:sp>
      <p:sp>
        <p:nvSpPr>
          <p:cNvPr id="162822" name="Text Box 6"/>
          <p:cNvSpPr txBox="1">
            <a:spLocks noChangeArrowheads="1"/>
          </p:cNvSpPr>
          <p:nvPr/>
        </p:nvSpPr>
        <p:spPr bwMode="auto">
          <a:xfrm>
            <a:off x="4851243" y="1268760"/>
            <a:ext cx="3897221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en-US" sz="6600" b="1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  <a:t>=</a:t>
            </a:r>
            <a:r>
              <a:rPr lang="ru-RU" sz="6600" b="1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  <a:t>7ху+х</a:t>
            </a:r>
            <a:r>
              <a:rPr lang="en-US" sz="6600" b="1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  <a:t>n</a:t>
            </a:r>
          </a:p>
        </p:txBody>
      </p:sp>
      <p:sp>
        <p:nvSpPr>
          <p:cNvPr id="162823" name="Text Box 7"/>
          <p:cNvSpPr txBox="1">
            <a:spLocks noChangeArrowheads="1"/>
          </p:cNvSpPr>
          <p:nvPr/>
        </p:nvSpPr>
        <p:spPr bwMode="auto">
          <a:xfrm>
            <a:off x="1187624" y="3617148"/>
            <a:ext cx="4219425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ru-RU" sz="6600" b="1" dirty="0">
                <a:solidFill>
                  <a:srgbClr val="CC0099"/>
                </a:solidFill>
                <a:latin typeface="Georgia" pitchFamily="18" charset="0"/>
              </a:rPr>
              <a:t>–у</a:t>
            </a:r>
            <a:r>
              <a:rPr lang="en-US" sz="6600" b="1" dirty="0">
                <a:solidFill>
                  <a:srgbClr val="CC0099"/>
                </a:solidFill>
                <a:latin typeface="Georgia" pitchFamily="18" charset="0"/>
              </a:rPr>
              <a:t>·</a:t>
            </a:r>
            <a:r>
              <a:rPr lang="ru-RU" sz="6600" b="1" dirty="0">
                <a:solidFill>
                  <a:srgbClr val="CC0099"/>
                </a:solidFill>
                <a:latin typeface="Georgia" pitchFamily="18" charset="0"/>
              </a:rPr>
              <a:t>(х</a:t>
            </a:r>
            <a:r>
              <a:rPr lang="ru-RU" sz="6600" b="1" baseline="30000" dirty="0">
                <a:solidFill>
                  <a:srgbClr val="CC0099"/>
                </a:solidFill>
                <a:latin typeface="Georgia" pitchFamily="18" charset="0"/>
              </a:rPr>
              <a:t>2</a:t>
            </a:r>
            <a:r>
              <a:rPr lang="ru-RU" sz="6600" b="1" dirty="0">
                <a:solidFill>
                  <a:srgbClr val="CC0099"/>
                </a:solidFill>
                <a:latin typeface="Georgia" pitchFamily="18" charset="0"/>
              </a:rPr>
              <a:t>–у)</a:t>
            </a:r>
            <a:endParaRPr lang="en-US" sz="6600" b="1" baseline="30000" dirty="0">
              <a:solidFill>
                <a:srgbClr val="CC0099"/>
              </a:solidFill>
              <a:latin typeface="Georgia" pitchFamily="18" charset="0"/>
            </a:endParaRPr>
          </a:p>
        </p:txBody>
      </p:sp>
      <p:sp>
        <p:nvSpPr>
          <p:cNvPr id="162824" name="Text Box 8"/>
          <p:cNvSpPr txBox="1">
            <a:spLocks noChangeArrowheads="1"/>
          </p:cNvSpPr>
          <p:nvPr/>
        </p:nvSpPr>
        <p:spPr bwMode="auto">
          <a:xfrm>
            <a:off x="5076056" y="3645024"/>
            <a:ext cx="4126451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en-US" sz="6600" b="1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  <a:t>=</a:t>
            </a:r>
            <a:r>
              <a:rPr lang="ru-RU" sz="6600" b="1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  <a:t>–х</a:t>
            </a:r>
            <a:r>
              <a:rPr lang="ru-RU" sz="6600" b="1" baseline="30000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  <a:t>2</a:t>
            </a:r>
            <a:r>
              <a:rPr lang="ru-RU" sz="6600" b="1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  <a:t>у+у</a:t>
            </a:r>
            <a:r>
              <a:rPr lang="ru-RU" sz="6600" b="1" baseline="30000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  <a:t>2</a:t>
            </a:r>
            <a:endParaRPr lang="en-US" sz="6600" b="1" baseline="30000" dirty="0">
              <a:solidFill>
                <a:srgbClr val="0000CC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Georgia" pitchFamily="18" charset="0"/>
            </a:endParaRPr>
          </a:p>
        </p:txBody>
      </p:sp>
      <p:sp>
        <p:nvSpPr>
          <p:cNvPr id="162825" name="Text Box 9"/>
          <p:cNvSpPr txBox="1">
            <a:spLocks noChangeArrowheads="1"/>
          </p:cNvSpPr>
          <p:nvPr/>
        </p:nvSpPr>
        <p:spPr bwMode="auto">
          <a:xfrm>
            <a:off x="971600" y="2465020"/>
            <a:ext cx="3890809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ru-RU" sz="6600" b="1" dirty="0">
                <a:solidFill>
                  <a:srgbClr val="009900"/>
                </a:solidFill>
                <a:latin typeface="Georgia" pitchFamily="18" charset="0"/>
              </a:rPr>
              <a:t>2х</a:t>
            </a:r>
            <a:r>
              <a:rPr lang="ru-RU" sz="6600" b="1" baseline="30000" dirty="0">
                <a:solidFill>
                  <a:srgbClr val="009900"/>
                </a:solidFill>
                <a:latin typeface="Georgia" pitchFamily="18" charset="0"/>
              </a:rPr>
              <a:t>2</a:t>
            </a:r>
            <a:r>
              <a:rPr lang="ru-RU" sz="6600" b="1" dirty="0">
                <a:solidFill>
                  <a:srgbClr val="009900"/>
                </a:solidFill>
                <a:latin typeface="Georgia" pitchFamily="18" charset="0"/>
              </a:rPr>
              <a:t>(</a:t>
            </a:r>
            <a:r>
              <a:rPr lang="ru-RU" sz="6600" b="1" dirty="0" err="1">
                <a:solidFill>
                  <a:srgbClr val="009900"/>
                </a:solidFill>
                <a:latin typeface="Georgia" pitchFamily="18" charset="0"/>
              </a:rPr>
              <a:t>х+у</a:t>
            </a:r>
            <a:r>
              <a:rPr lang="ru-RU" sz="6600" b="1" dirty="0">
                <a:solidFill>
                  <a:srgbClr val="009900"/>
                </a:solidFill>
                <a:latin typeface="Georgia" pitchFamily="18" charset="0"/>
              </a:rPr>
              <a:t>)</a:t>
            </a:r>
            <a:endParaRPr lang="en-US" sz="6600" b="1" dirty="0">
              <a:solidFill>
                <a:srgbClr val="009900"/>
              </a:solidFill>
              <a:latin typeface="Georgia" pitchFamily="18" charset="0"/>
            </a:endParaRPr>
          </a:p>
        </p:txBody>
      </p:sp>
      <p:sp>
        <p:nvSpPr>
          <p:cNvPr id="162826" name="Text Box 10"/>
          <p:cNvSpPr txBox="1">
            <a:spLocks noChangeArrowheads="1"/>
          </p:cNvSpPr>
          <p:nvPr/>
        </p:nvSpPr>
        <p:spPr bwMode="auto">
          <a:xfrm>
            <a:off x="4572000" y="2465020"/>
            <a:ext cx="4612160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en-US" sz="6600" b="1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  <a:t>=</a:t>
            </a:r>
            <a:r>
              <a:rPr lang="ru-RU" sz="6600" b="1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  <a:t>2х</a:t>
            </a:r>
            <a:r>
              <a:rPr lang="ru-RU" sz="6600" b="1" baseline="30000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  <a:t>3</a:t>
            </a:r>
            <a:r>
              <a:rPr lang="ru-RU" sz="6600" b="1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  <a:t>+2х</a:t>
            </a:r>
            <a:r>
              <a:rPr lang="ru-RU" sz="6600" b="1" baseline="30000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  <a:t>2</a:t>
            </a:r>
            <a:r>
              <a:rPr lang="ru-RU" sz="6600" b="1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  <a:t>у</a:t>
            </a:r>
            <a:endParaRPr lang="en-US" sz="6600" b="1" baseline="30000" dirty="0">
              <a:solidFill>
                <a:srgbClr val="0000CC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Georgia" pitchFamily="18" charset="0"/>
            </a:endParaRPr>
          </a:p>
        </p:txBody>
      </p:sp>
      <p:pic>
        <p:nvPicPr>
          <p:cNvPr id="11" name="Picture 11" descr="CRCTR14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-1124318" y="2996952"/>
            <a:ext cx="3104030" cy="3779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Box 11"/>
          <p:cNvSpPr txBox="1"/>
          <p:nvPr/>
        </p:nvSpPr>
        <p:spPr>
          <a:xfrm>
            <a:off x="251520" y="332656"/>
            <a:ext cx="2987824" cy="735747"/>
          </a:xfrm>
          <a:prstGeom prst="roundRect">
            <a:avLst>
              <a:gd name="adj" fmla="val 50000"/>
            </a:avLst>
          </a:prstGeom>
          <a:ln w="38100">
            <a:solidFill>
              <a:srgbClr val="0000FF"/>
            </a:solidFill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0000CC"/>
                </a:solidFill>
                <a:latin typeface="Georgia" pitchFamily="18" charset="0"/>
              </a:rPr>
              <a:t>Устно:</a:t>
            </a:r>
          </a:p>
        </p:txBody>
      </p:sp>
      <p:sp>
        <p:nvSpPr>
          <p:cNvPr id="162818" name="Text Box 2"/>
          <p:cNvSpPr txBox="1">
            <a:spLocks noChangeArrowheads="1"/>
          </p:cNvSpPr>
          <p:nvPr/>
        </p:nvSpPr>
        <p:spPr bwMode="auto">
          <a:xfrm>
            <a:off x="1979712" y="692696"/>
            <a:ext cx="6696744" cy="523220"/>
          </a:xfrm>
          <a:prstGeom prst="rect">
            <a:avLst/>
          </a:prstGeom>
          <a:solidFill>
            <a:srgbClr val="FFFF99"/>
          </a:solidFill>
          <a:ln w="38100">
            <a:solidFill>
              <a:srgbClr val="0000CC"/>
            </a:solidFill>
            <a:miter lim="800000"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0000CC"/>
                </a:solidFill>
                <a:latin typeface="Georgia" pitchFamily="18" charset="0"/>
              </a:rPr>
              <a:t>Представить в виде многочлена: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28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28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500"/>
                                        <p:tgtEl>
                                          <p:spTgt spid="162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28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628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28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628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500"/>
                                        <p:tgtEl>
                                          <p:spTgt spid="1628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28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28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628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628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3" dur="500"/>
                                        <p:tgtEl>
                                          <p:spTgt spid="1628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628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628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2821" grpId="0" autoUpdateAnimBg="0"/>
      <p:bldP spid="162822" grpId="0" autoUpdateAnimBg="0"/>
      <p:bldP spid="162823" grpId="0" autoUpdateAnimBg="0"/>
      <p:bldP spid="162824" grpId="0" autoUpdateAnimBg="0"/>
      <p:bldP spid="162825" grpId="0" autoUpdateAnimBg="0"/>
      <p:bldP spid="162826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695" y="476672"/>
            <a:ext cx="6704895" cy="3384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theme/theme1.xml><?xml version="1.0" encoding="utf-8"?>
<a:theme xmlns:a="http://schemas.openxmlformats.org/drawingml/2006/main" name="Презентация БЛОКНОТ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Презентация БЛОКНОТ</Template>
  <TotalTime>2071</TotalTime>
  <Words>240</Words>
  <Application>Microsoft Office PowerPoint</Application>
  <PresentationFormat>Экран (4:3)</PresentationFormat>
  <Paragraphs>57</Paragraphs>
  <Slides>9</Slides>
  <Notes>1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5" baseType="lpstr">
      <vt:lpstr>Arial</vt:lpstr>
      <vt:lpstr>Calibri</vt:lpstr>
      <vt:lpstr>Georgia</vt:lpstr>
      <vt:lpstr>Times New Roman</vt:lpstr>
      <vt:lpstr>Презентация БЛОКНОТ</vt:lpstr>
      <vt:lpstr>Формула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Это умножение …..</vt:lpstr>
      <vt:lpstr>Презентация PowerPoint</vt:lpstr>
      <vt:lpstr>Презентация PowerPoint</vt:lpstr>
      <vt:lpstr>Презентация PowerPoint</vt:lpstr>
    </vt:vector>
  </TitlesOfParts>
  <Company>РЭУ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к уроку</dc:title>
  <dc:subject>Алгебра 7 класс</dc:subject>
  <dc:creator>Бондарева В.В.</dc:creator>
  <cp:lastModifiedBy>Алена Бондарева</cp:lastModifiedBy>
  <cp:revision>223</cp:revision>
  <dcterms:created xsi:type="dcterms:W3CDTF">2011-07-10T05:40:54Z</dcterms:created>
  <dcterms:modified xsi:type="dcterms:W3CDTF">2023-06-12T15:38:28Z</dcterms:modified>
</cp:coreProperties>
</file>