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1"/>
  </p:sldMasterIdLst>
  <p:notesMasterIdLst>
    <p:notesMasterId r:id="rId15"/>
  </p:notesMasterIdLst>
  <p:sldIdLst>
    <p:sldId id="256" r:id="rId2"/>
    <p:sldId id="257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63" r:id="rId12"/>
    <p:sldId id="262" r:id="rId13"/>
    <p:sldId id="291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6C62"/>
    <a:srgbClr val="ECAACB"/>
    <a:srgbClr val="EB8D6F"/>
    <a:srgbClr val="E0E0E0"/>
    <a:srgbClr val="B6B6B6"/>
    <a:srgbClr val="D7D7D7"/>
    <a:srgbClr val="F7F7F7"/>
    <a:srgbClr val="F4C4CF"/>
    <a:srgbClr val="F1C1D9"/>
    <a:srgbClr val="EBA7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2DF669-155E-459F-B056-410E8C5D2505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5EE7BA-AC58-4243-BBCA-05DA4088BBD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E781D-C928-499A-AB43-9341D034C913}" type="datetime1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BE7468A6-4DCF-423D-A90A-6CFB231325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259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27F40-E8FC-45B8-AF8F-14A935882881}" type="datetime1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468A6-4DCF-423D-A90A-6CFB231325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160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BC69B-2973-47CC-A5C0-3D3A03189D9E}" type="datetime1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468A6-4DCF-423D-A90A-6CFB231325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387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7E2B6-79BB-439D-AECF-3717CB2FCA84}" type="datetime1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468A6-4DCF-423D-A90A-6CFB231325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456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48857B7-602A-493A-BDDC-F01CE1FF6024}" type="datetime1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BE7468A6-4DCF-423D-A90A-6CFB231325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189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81CAF-79F8-46EE-B4AE-4413E89EA51E}" type="datetime1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468A6-4DCF-423D-A90A-6CFB231325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496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EB9CB-EEC8-4FFB-97C4-B6398AE1C07E}" type="datetime1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468A6-4DCF-423D-A90A-6CFB231325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112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E8414BA9-6299-4387-862E-1B80235ABD58}" type="datetime1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468A6-4DCF-423D-A90A-6CFB231325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035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4589C-2706-479A-A039-775951E5ADC3}" type="datetime1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468A6-4DCF-423D-A90A-6CFB231325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375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33919-0220-4C5D-BF95-8FC6B6F87C18}" type="datetime1">
              <a:rPr lang="ru-RU" smtClean="0"/>
              <a:pPr/>
              <a:t>12.06.2023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468A6-4DCF-423D-A90A-6CFB231325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95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5FB22-0D7B-4E76-8869-800FA372658F}" type="datetime1">
              <a:rPr lang="ru-RU" smtClean="0"/>
              <a:pPr/>
              <a:t>12.06.2023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468A6-4DCF-423D-A90A-6CFB231325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453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B355730-D6AC-4DFA-8279-BBE6B44A5D40}" type="datetime1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BE7468A6-4DCF-423D-A90A-6CFB231325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850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Методическая мастерская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4060695"/>
            <a:ext cx="66437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Шаров Михаил Дмитриевич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ОЧУ «Школа-интернат Абсолют»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468A6-4DCF-423D-A90A-6CFB2313253C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991602"/>
            <a:ext cx="864399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Тема «Формирование математической компетенции школьников как фактор повышения качества математического образования и подготовки обучающихся к дальнейшему обучению»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285720" y="0"/>
            <a:ext cx="8358246" cy="928646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9525"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Технология смыслового чтения</a:t>
            </a: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214282" y="1428736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Выделение главного в тексте</a:t>
            </a: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6000760" y="1428736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Воспроизведение текста по предложенному плану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6072198" y="3929066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Использование образцов решения задач</a:t>
            </a: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3143240" y="4929198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Конспектирование новой темы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214282" y="3929066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 с иллюстрациями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468A6-4DCF-423D-A90A-6CFB2313253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285720" y="0"/>
            <a:ext cx="8358246" cy="928646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9525"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Внеклассная работа по предмету</a:t>
            </a: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3071802" y="1000108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Факультатив </a:t>
            </a: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6286480" y="1643050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Изготовление математических моделей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6143636" y="4857760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Математический турнир</a:t>
            </a: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3143240" y="5143512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Олимпиада по математике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142844" y="4572008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Неделя точных наук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0" y="1643050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Математический вечер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468A6-4DCF-423D-A90A-6CFB2313253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428596" y="0"/>
            <a:ext cx="8358246" cy="928646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9525"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Методы 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857356" y="1571612"/>
            <a:ext cx="7000924" cy="1143008"/>
          </a:xfrm>
          <a:prstGeom prst="round2DiagRect">
            <a:avLst/>
          </a:prstGeom>
          <a:solidFill>
            <a:srgbClr val="8C8C8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Репродуктивный </a:t>
            </a: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500034" y="2428868"/>
            <a:ext cx="7000924" cy="1143008"/>
          </a:xfrm>
          <a:prstGeom prst="round2DiagRect">
            <a:avLst/>
          </a:prstGeom>
          <a:solidFill>
            <a:srgbClr val="B6B6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Эвристический 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857356" y="3357562"/>
            <a:ext cx="7000924" cy="1143008"/>
          </a:xfrm>
          <a:prstGeom prst="round2DiagRect">
            <a:avLst/>
          </a:prstGeom>
          <a:solidFill>
            <a:srgbClr val="CFCF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Исследовательский </a:t>
            </a: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571472" y="4357694"/>
            <a:ext cx="7000924" cy="1143008"/>
          </a:xfrm>
          <a:prstGeom prst="round2DiagRect">
            <a:avLst/>
          </a:prstGeom>
          <a:solidFill>
            <a:srgbClr val="E0E0E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Проблемно-диалоговый</a:t>
            </a: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1857356" y="5286388"/>
            <a:ext cx="7000924" cy="1143008"/>
          </a:xfrm>
          <a:prstGeom prst="round2DiagRect">
            <a:avLst/>
          </a:prstGeom>
          <a:solidFill>
            <a:srgbClr val="F7F7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Педагогическое стимулирование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468A6-4DCF-423D-A90A-6CFB2313253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468A6-4DCF-423D-A90A-6CFB2313253C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500166" y="714356"/>
            <a:ext cx="621510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Применяя элементы современных технологий, методы, приемы, формы и средства обучения на уроках математики создала условия для развития математических компетенций, способствующих повышению качества подготовки обучающихся к итоговой аттестации и дальнейшему повышению образования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2143076" y="1214422"/>
            <a:ext cx="7000924" cy="1143008"/>
          </a:xfrm>
          <a:prstGeom prst="round2DiagRect">
            <a:avLst/>
          </a:prstGeom>
          <a:solidFill>
            <a:srgbClr val="B2B2B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подготовка обучающихся к итоговой аттестации</a:t>
            </a: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714348" y="2571744"/>
            <a:ext cx="7715304" cy="1071570"/>
          </a:xfrm>
          <a:prstGeom prst="round2DiagRect">
            <a:avLst/>
          </a:prstGeom>
          <a:solidFill>
            <a:srgbClr val="B2B2B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получение дальнейшего образования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468A6-4DCF-423D-A90A-6CFB2313253C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0" y="4000504"/>
            <a:ext cx="8143932" cy="1071570"/>
          </a:xfrm>
          <a:prstGeom prst="round2DiagRect">
            <a:avLst/>
          </a:prstGeom>
          <a:solidFill>
            <a:srgbClr val="B2B2B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применение математики для решения возникающих в повседневной жизни проблем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5286388"/>
            <a:ext cx="82153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Итоговая аттестация является критерием эффективности учебной деятельности ученика 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357158" y="0"/>
            <a:ext cx="8358246" cy="928694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9525"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Приоритетные направления деятельности школы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с двумя вырезанными противолежащими углами 31"/>
          <p:cNvSpPr/>
          <p:nvPr/>
        </p:nvSpPr>
        <p:spPr>
          <a:xfrm>
            <a:off x="2643174" y="5357826"/>
            <a:ext cx="3429024" cy="1143032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с двумя вырезанными противолежащими углами 30"/>
          <p:cNvSpPr/>
          <p:nvPr/>
        </p:nvSpPr>
        <p:spPr>
          <a:xfrm>
            <a:off x="5429256" y="3857628"/>
            <a:ext cx="3429024" cy="114300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с двумя вырезанными противолежащими углами 29"/>
          <p:cNvSpPr/>
          <p:nvPr/>
        </p:nvSpPr>
        <p:spPr>
          <a:xfrm>
            <a:off x="5429256" y="2571744"/>
            <a:ext cx="3429024" cy="114300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с двумя вырезанными противолежащими углами 27"/>
          <p:cNvSpPr/>
          <p:nvPr/>
        </p:nvSpPr>
        <p:spPr>
          <a:xfrm>
            <a:off x="5429256" y="1357298"/>
            <a:ext cx="3429024" cy="1071570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с двумя вырезанными противолежащими углами 24"/>
          <p:cNvSpPr/>
          <p:nvPr/>
        </p:nvSpPr>
        <p:spPr>
          <a:xfrm>
            <a:off x="214282" y="3643314"/>
            <a:ext cx="3429024" cy="1285884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с двумя вырезанными противолежащими углами 22"/>
          <p:cNvSpPr/>
          <p:nvPr/>
        </p:nvSpPr>
        <p:spPr>
          <a:xfrm>
            <a:off x="214282" y="2714620"/>
            <a:ext cx="3429024" cy="714380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с двумя вырезанными противолежащими углами 20"/>
          <p:cNvSpPr/>
          <p:nvPr/>
        </p:nvSpPr>
        <p:spPr>
          <a:xfrm>
            <a:off x="214282" y="1285860"/>
            <a:ext cx="3429024" cy="114300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1571612"/>
            <a:ext cx="30718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Дифференцированный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индивидуальный подход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8596" y="2714620"/>
            <a:ext cx="27044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Проблемное обучение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14348" y="3786190"/>
            <a:ext cx="27146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Информационно-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коммуникационные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технологии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143240" y="5500702"/>
            <a:ext cx="24870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Исследовательская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деятельность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429256" y="1428736"/>
            <a:ext cx="27860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Технология  решения задач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357818" y="2857496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технологии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715008" y="4071942"/>
            <a:ext cx="26432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Технология  смыслового чтения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с двумя вырезанными противолежащими углами 18"/>
          <p:cNvSpPr/>
          <p:nvPr/>
        </p:nvSpPr>
        <p:spPr>
          <a:xfrm>
            <a:off x="428596" y="214290"/>
            <a:ext cx="8358246" cy="928694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9525"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Современные образовательные технологии</a:t>
            </a: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468A6-4DCF-423D-A90A-6CFB2313253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285720" y="214290"/>
            <a:ext cx="8358246" cy="928694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9525"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Технология дифференцированного и индивидуального обучения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6286480" y="1357298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Альтернативные задания для добровольного выполнения</a:t>
            </a: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0" y="1357298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Карточки-информаторы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0" y="3929066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Разноуровневый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раздаточный и дидактический материал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3143240" y="5357802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Индивидуально-групповые задания</a:t>
            </a: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6286480" y="3929066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Дифференцированная домашняя работа</a:t>
            </a: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468A6-4DCF-423D-A90A-6CFB2313253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285720" y="214290"/>
            <a:ext cx="8358246" cy="714356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9525"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Технология проблемного обучения</a:t>
            </a: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285720" y="1214422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Фиксация затруднений в деятельности</a:t>
            </a: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214282" y="3857628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Актуализация знаний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3286116" y="5357802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Рефлексия деятельности</a:t>
            </a: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6072198" y="3714752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Построение проекта выхода из затруднений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6072198" y="1142984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Постановка учебной задачи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468A6-4DCF-423D-A90A-6CFB2313253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285720" y="0"/>
            <a:ext cx="8358246" cy="928646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9525"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Информационно-коммуникационные технологии</a:t>
            </a: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3214678" y="1142984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Урок: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эффективность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динамизм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выразительность</a:t>
            </a: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285720" y="1714488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Взаимодействие с родителями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6286480" y="5143512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Тематический и итоговый контроль</a:t>
            </a: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3143240" y="5143512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Подготовка к итоговой аттестации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214282" y="5143512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Самостоятельное решение задач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214282" y="3429000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Новые виды учебной деятельности</a:t>
            </a: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6286480" y="1785926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Поурочное планирование</a:t>
            </a:r>
          </a:p>
        </p:txBody>
      </p:sp>
      <p:sp>
        <p:nvSpPr>
          <p:cNvPr id="13" name="Прямоугольник с двумя вырезанными противолежащими углами 12"/>
          <p:cNvSpPr/>
          <p:nvPr/>
        </p:nvSpPr>
        <p:spPr>
          <a:xfrm>
            <a:off x="6286480" y="3500438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Мониторинг развития обучающихся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468A6-4DCF-423D-A90A-6CFB2313253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285720" y="0"/>
            <a:ext cx="8358246" cy="928646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9525"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Исследовательская деятельность</a:t>
            </a: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214282" y="1500174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Нетрадиционные формы занятий</a:t>
            </a: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6072198" y="1571612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Учебный эксперимент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142844" y="3643314"/>
            <a:ext cx="3000396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Домашнее задание исследовательского характера</a:t>
            </a: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6143636" y="3643314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Теоретические экспресс -исследования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3214678" y="4857760"/>
            <a:ext cx="3000396" cy="185738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Применение исследовательских методов при изучении материала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468A6-4DCF-423D-A90A-6CFB2313253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285720" y="0"/>
            <a:ext cx="8358246" cy="928646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9525"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Технология обучения решению задач</a:t>
            </a: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214282" y="1643050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Уроки-консультации</a:t>
            </a: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6072198" y="1571612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Урок одной задачи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6072198" y="4572008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Составление задачи по схеме</a:t>
            </a: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3143240" y="5143512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Логические задачи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142844" y="4572008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 занимательного характера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468A6-4DCF-423D-A90A-6CFB2313253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285720" y="0"/>
            <a:ext cx="8358246" cy="928646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>
                <a:ln w="9525"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Здоровьесберегающая</a:t>
            </a:r>
            <a:r>
              <a:rPr lang="ru-RU" sz="3200" dirty="0">
                <a:ln w="9525"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технология</a:t>
            </a: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214282" y="1214422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Комфортные условия</a:t>
            </a: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142844" y="3214686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Игровые моменты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6000760" y="3071810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Физкультминутки</a:t>
            </a: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6072198" y="1142984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Нормативное применение средств ТСО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6072198" y="5143512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Санитарно-гигиенические требования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3143240" y="5072074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Смена видов деятельности</a:t>
            </a: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142844" y="5072074"/>
            <a:ext cx="2857520" cy="1500198"/>
          </a:xfrm>
          <a:prstGeom prst="snip2DiagRect">
            <a:avLst/>
          </a:prstGeom>
          <a:solidFill>
            <a:srgbClr val="B2B2B2"/>
          </a:solidFill>
          <a:ln w="38100">
            <a:solidFill>
              <a:srgbClr val="723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Современное оснащение кабинета</a:t>
            </a: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468A6-4DCF-423D-A90A-6CFB2313253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TM03090434[[fn=Дерево]]</Template>
  <TotalTime>504</TotalTime>
  <Words>302</Words>
  <Application>Microsoft Office PowerPoint</Application>
  <PresentationFormat>Экран (4:3)</PresentationFormat>
  <Paragraphs>97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Calibri</vt:lpstr>
      <vt:lpstr>Cambria</vt:lpstr>
      <vt:lpstr>Rockwell</vt:lpstr>
      <vt:lpstr>Rockwell Condensed</vt:lpstr>
      <vt:lpstr>Times New Roman</vt:lpstr>
      <vt:lpstr>Wingdings</vt:lpstr>
      <vt:lpstr>Дерево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voronh.miha@yandex.ru</cp:lastModifiedBy>
  <cp:revision>54</cp:revision>
  <dcterms:created xsi:type="dcterms:W3CDTF">2022-03-22T08:24:28Z</dcterms:created>
  <dcterms:modified xsi:type="dcterms:W3CDTF">2023-06-12T15:35:11Z</dcterms:modified>
</cp:coreProperties>
</file>