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66" r:id="rId4"/>
    <p:sldId id="297" r:id="rId5"/>
    <p:sldId id="264" r:id="rId6"/>
    <p:sldId id="272" r:id="rId7"/>
    <p:sldId id="274" r:id="rId8"/>
    <p:sldId id="267" r:id="rId9"/>
    <p:sldId id="280" r:id="rId10"/>
    <p:sldId id="268" r:id="rId11"/>
    <p:sldId id="275" r:id="rId12"/>
    <p:sldId id="269" r:id="rId13"/>
    <p:sldId id="286" r:id="rId14"/>
    <p:sldId id="288" r:id="rId15"/>
    <p:sldId id="289" r:id="rId16"/>
    <p:sldId id="287" r:id="rId17"/>
    <p:sldId id="282" r:id="rId18"/>
    <p:sldId id="270" r:id="rId19"/>
    <p:sldId id="298" r:id="rId20"/>
    <p:sldId id="299" r:id="rId21"/>
    <p:sldId id="271" r:id="rId22"/>
    <p:sldId id="292" r:id="rId23"/>
    <p:sldId id="277" r:id="rId24"/>
    <p:sldId id="294" r:id="rId25"/>
    <p:sldId id="300" r:id="rId26"/>
    <p:sldId id="293" r:id="rId27"/>
    <p:sldId id="295" r:id="rId28"/>
    <p:sldId id="285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87" autoAdjust="0"/>
    <p:restoredTop sz="97939" autoAdjust="0"/>
  </p:normalViewPr>
  <p:slideViewPr>
    <p:cSldViewPr>
      <p:cViewPr varScale="1">
        <p:scale>
          <a:sx n="71" d="100"/>
          <a:sy n="71" d="100"/>
        </p:scale>
        <p:origin x="-13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Использование в промышленности 85%</c:v>
                </c:pt>
                <c:pt idx="1">
                  <c:v>Обработка дорог 12%</c:v>
                </c:pt>
                <c:pt idx="2">
                  <c:v>Употребление в пищу 3%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68A5E-E764-4E34-9A20-56D80168F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D98B5-74DA-4B20-8A28-4F729441B5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59046-0AB9-4BF0-B74C-DD701915B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B94CE-F96C-4BE7-8FB1-6A1CF6015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3C052-561C-4133-82FC-2214B35F64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2E32D-ECCC-46D7-ADC0-EE2E67662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C3F67-D858-44BA-8DD5-78CCCE7B3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EFEE8-C724-4133-9B2F-9FE4F90AD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54EBC-F40A-45FF-BAD0-BF25D48A8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A3568-9664-48F1-8318-695F1259E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9CCF9-25D5-413E-BD68-715015E8E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50000">
              <a:schemeClr val="bg1"/>
            </a:gs>
            <a:gs pos="100000">
              <a:schemeClr val="folHlink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63AFB65-4B9A-4801-855D-DEB80C0CC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6632"/>
            <a:ext cx="9133452" cy="936104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 </a:t>
            </a:r>
            <a:b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МОУ «Новомосковская СОШ»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 smtClean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052737"/>
            <a:ext cx="9144000" cy="1914302"/>
          </a:xfrm>
        </p:spPr>
        <p:txBody>
          <a:bodyPr/>
          <a:lstStyle/>
          <a:p>
            <a:pPr eaLnBrk="1" hangingPunct="1"/>
            <a:r>
              <a:rPr lang="ru-RU" sz="4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Проектно-исследовательская  работа</a:t>
            </a:r>
          </a:p>
          <a:p>
            <a:pPr eaLnBrk="1" hangingPunct="1"/>
            <a:r>
              <a:rPr lang="ru-RU" sz="4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«Обыкновенное чудо» - соль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2854330"/>
            <a:ext cx="3995738" cy="39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Прямоугольник 7"/>
          <p:cNvSpPr>
            <a:spLocks noChangeArrowheads="1"/>
          </p:cNvSpPr>
          <p:nvPr/>
        </p:nvSpPr>
        <p:spPr bwMode="auto">
          <a:xfrm>
            <a:off x="5137516" y="4005064"/>
            <a:ext cx="39959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4 класса 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«Новомосковская СОШ»</a:t>
            </a:r>
          </a:p>
          <a:p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Сыса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Л.Н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учитель начальных классов МОУ «Новомосковская СОШ»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-25200" y="404663"/>
            <a:ext cx="9169200" cy="2016225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царице Анне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Иоановне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была учреждена</a:t>
            </a:r>
          </a:p>
          <a:p>
            <a:pPr algn="just" eaLnBrk="1" hangingPunct="1">
              <a:buFontTx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особая Соляная контора, чтобы ведать всей</a:t>
            </a:r>
          </a:p>
          <a:p>
            <a:pPr algn="just" eaLnBrk="1" hangingPunct="1">
              <a:buFontTx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соляной промышленностью необъятной России. 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11268" name="Рисунок 3" descr="http://ostrojnik.ru/images/2017/0305/Anna_Ioa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17395" y="2636912"/>
            <a:ext cx="3268216" cy="3509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умник 1 без тен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b="10625"/>
          <a:stretch>
            <a:fillRect/>
          </a:stretch>
        </p:blipFill>
        <p:spPr bwMode="auto">
          <a:xfrm>
            <a:off x="236235" y="3501008"/>
            <a:ext cx="25812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/>
          <a:lstStyle/>
          <a:p>
            <a:pPr algn="ctr"/>
            <a:r>
              <a:rPr lang="ru-RU" sz="4000" b="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Добыча соли</a:t>
            </a:r>
            <a:endParaRPr lang="ru-RU" sz="4000" b="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0" y="836712"/>
            <a:ext cx="4355976" cy="6021288"/>
          </a:xfrm>
        </p:spPr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Соляное дело - одно из древнейших промыслов на территории русского государства. Первые известия о солеварении в русских княжествах и Киевской Руси появились в письменных источниках не ранее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XI-XII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C:\Users\Лариса\Downloads\img2.jpg"/>
          <p:cNvPicPr/>
          <p:nvPr/>
        </p:nvPicPr>
        <p:blipFill>
          <a:blip r:embed="rId2"/>
          <a:srcRect l="50348" t="21581" r="7803" b="27137"/>
          <a:stretch>
            <a:fillRect/>
          </a:stretch>
        </p:blipFill>
        <p:spPr bwMode="auto">
          <a:xfrm>
            <a:off x="4355976" y="852732"/>
            <a:ext cx="4680520" cy="574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cf.ppt-online.org/files/slide/y/yRwEA3prkd4m0NQlSbnat9XTheGZfJLP28sqD5/slide-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Соликамск 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36712"/>
            <a:ext cx="4896544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36712"/>
            <a:ext cx="3600400" cy="23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2" y="3645024"/>
            <a:ext cx="360040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4836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</a:rPr>
              <a:t>Сольвычегодск</a:t>
            </a:r>
            <a:endParaRPr lang="ru-RU" sz="4000" dirty="0">
              <a:solidFill>
                <a:srgbClr val="00B0F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4" y="980728"/>
            <a:ext cx="3960440" cy="302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" descr="Картинки по запросу добыча соли Сольвычегодс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0728"/>
            <a:ext cx="4176464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171950"/>
            <a:ext cx="3984377" cy="249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7409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Усолье-Сибирское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34" y="692696"/>
            <a:ext cx="438205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2696"/>
            <a:ext cx="403244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34" y="3645024"/>
            <a:ext cx="4382058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45023"/>
            <a:ext cx="4032448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5511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Соль-Илецк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45048"/>
            <a:ext cx="4097429" cy="286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45048"/>
            <a:ext cx="4320480" cy="283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4320480" cy="236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196752"/>
            <a:ext cx="4104457" cy="236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6509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m0-tub-ru.yandex.net/i?id=761a4ca4fb4dc9e1e587e9643bdbf6c6-sr&amp;n=1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-36512" y="0"/>
            <a:ext cx="9180512" cy="1471112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Почти  40%  соли добывают на озере Баскунчак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endParaRPr lang="ru-RU" dirty="0" smtClean="0"/>
          </a:p>
        </p:txBody>
      </p:sp>
      <p:pic>
        <p:nvPicPr>
          <p:cNvPr id="4" name="Рисунок 3" descr="C:\Users\Лариса\Downloads\saki-00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</a:t>
            </a:r>
            <a:endParaRPr lang="ru-RU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1152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выбранной темы обусловлена тем, что соль играет  важную роль в жизни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8206"/>
            <a:ext cx="2584450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08920"/>
            <a:ext cx="4283968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5961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96951" y="2794604"/>
            <a:ext cx="1872208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>
            <a:stCxn id="4" idx="1"/>
          </p:cNvCxnSpPr>
          <p:nvPr/>
        </p:nvCxnSpPr>
        <p:spPr>
          <a:xfrm flipH="1" flipV="1">
            <a:off x="3104261" y="2634665"/>
            <a:ext cx="566869" cy="3392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 rot="2065797">
            <a:off x="427719" y="1267231"/>
            <a:ext cx="2911691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Поваренная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>
            <a:endCxn id="16" idx="6"/>
          </p:cNvCxnSpPr>
          <p:nvPr/>
        </p:nvCxnSpPr>
        <p:spPr>
          <a:xfrm flipH="1">
            <a:off x="2842545" y="3491208"/>
            <a:ext cx="554406" cy="24178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 rot="20086567">
            <a:off x="-96690" y="3813940"/>
            <a:ext cx="3086379" cy="11533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Йодированная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5138798" y="2599793"/>
            <a:ext cx="899550" cy="4857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 rot="3320335">
            <a:off x="6783785" y="147581"/>
            <a:ext cx="1177194" cy="31445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 rot="19379006">
            <a:off x="6616298" y="1455587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Морская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269159" y="3612100"/>
            <a:ext cx="1016346" cy="2630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 rot="17244236">
            <a:off x="7149723" y="2843427"/>
            <a:ext cx="1080120" cy="28448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Каменная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706165" y="3994399"/>
            <a:ext cx="324404" cy="5853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Овал 43"/>
          <p:cNvSpPr/>
          <p:nvPr/>
        </p:nvSpPr>
        <p:spPr>
          <a:xfrm rot="1452050">
            <a:off x="2721895" y="4472888"/>
            <a:ext cx="946454" cy="24283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 anchorCtr="1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Экстра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4375006" y="2204864"/>
            <a:ext cx="0" cy="53590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4057327" y="64667"/>
            <a:ext cx="635357" cy="21401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Черная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8" name="Прямая соединительная линия 57"/>
          <p:cNvCxnSpPr>
            <a:endCxn id="59" idx="0"/>
          </p:cNvCxnSpPr>
          <p:nvPr/>
        </p:nvCxnSpPr>
        <p:spPr>
          <a:xfrm>
            <a:off x="4735176" y="3994399"/>
            <a:ext cx="403622" cy="5237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 rot="18883415">
            <a:off x="5604804" y="4084577"/>
            <a:ext cx="1147162" cy="2926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Диетическая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040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350100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 соли</a:t>
            </a:r>
          </a:p>
          <a:p>
            <a:pPr marL="0" indent="0" algn="ctr" eaLnBrk="1" hangingPunct="1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должен  съедать 10-12 г соли ежедневно. За год он потребляет 4,5кг соли. А за 70 лет жизни 200-300кг.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2584450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04864"/>
            <a:ext cx="4483667" cy="4059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соли в жизни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4551"/>
              </p:ext>
            </p:extLst>
          </p:nvPr>
        </p:nvGraphicFramePr>
        <p:xfrm>
          <a:off x="0" y="764705"/>
          <a:ext cx="9180512" cy="6088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18790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и поговорки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/>
          <a:lstStyle/>
          <a:p>
            <a:r>
              <a:rPr lang="ru-RU" dirty="0" smtClean="0"/>
              <a:t>Без соли и стол кривой.</a:t>
            </a:r>
          </a:p>
          <a:p>
            <a:r>
              <a:rPr lang="ru-RU" dirty="0" smtClean="0"/>
              <a:t>Без соли и хлеб не естся.</a:t>
            </a:r>
          </a:p>
          <a:p>
            <a:r>
              <a:rPr lang="ru-RU" dirty="0" smtClean="0"/>
              <a:t>Без соли не вкусно, без хлеба не сытно.</a:t>
            </a:r>
          </a:p>
          <a:p>
            <a:r>
              <a:rPr lang="ru-RU" dirty="0" smtClean="0"/>
              <a:t>Без соли хлеб не еда. </a:t>
            </a:r>
          </a:p>
          <a:p>
            <a:r>
              <a:rPr lang="ru-RU" dirty="0" smtClean="0"/>
              <a:t>Надо пуд соли вместе съесть, чтобы друга узнать.</a:t>
            </a:r>
          </a:p>
          <a:p>
            <a:r>
              <a:rPr lang="ru-RU" dirty="0" smtClean="0"/>
              <a:t>Без соли, без хлеба — половина обеда.</a:t>
            </a:r>
          </a:p>
          <a:p>
            <a:r>
              <a:rPr lang="ru-RU" dirty="0" smtClean="0"/>
              <a:t>Без хлеба не сытно, без соли не сладко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764704"/>
            <a:ext cx="9252520" cy="6093296"/>
          </a:xfrm>
        </p:spPr>
        <p:txBody>
          <a:bodyPr/>
          <a:lstStyle/>
          <a:p>
            <a:pPr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воде родится,</a:t>
            </a:r>
          </a:p>
          <a:p>
            <a:pPr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а воды боится.</a:t>
            </a:r>
          </a:p>
          <a:p>
            <a:pPr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Одну меня не едят,</a:t>
            </a:r>
          </a:p>
          <a:p>
            <a:pPr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а без меня редко едят.</a:t>
            </a:r>
          </a:p>
          <a:p>
            <a:pPr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Хороша она для круп, </a:t>
            </a:r>
          </a:p>
          <a:p>
            <a:pPr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Без нее не вкусен суп.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97152"/>
            <a:ext cx="3517379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4719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Приметы в жизни 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Рассыпать соль - к ссоре.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Пересолил – значит влюбился.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Дарить соль – отвести от  человека беду.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отъездом ставить солонку с солью – тогда дорога будет гладкой.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брать соль взаймы и отдавать долг – соль имеет способность «обижаться». 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49080"/>
            <a:ext cx="36385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6259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с солью 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3456384" cy="2572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972" t="25453" r="-1125"/>
          <a:stretch>
            <a:fillRect/>
          </a:stretch>
        </p:blipFill>
        <p:spPr bwMode="auto">
          <a:xfrm>
            <a:off x="516865" y="1500174"/>
            <a:ext cx="7341283" cy="4932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 flipH="1">
            <a:off x="1785918" y="2174875"/>
            <a:ext cx="142876" cy="395128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4482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00" y="0"/>
            <a:ext cx="9150800" cy="692696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В результате проделанной работы было установлено, что соль и  на самом деле является «обыкновенным </a:t>
            </a:r>
            <a:r>
              <a:rPr lang="ru-RU" dirty="0"/>
              <a:t>чудом». </a:t>
            </a:r>
            <a:r>
              <a:rPr lang="ru-RU" dirty="0" smtClean="0"/>
              <a:t>Она очень </a:t>
            </a:r>
            <a:r>
              <a:rPr lang="ru-RU" dirty="0"/>
              <a:t>важна и незаменима для жизни и здоровья </a:t>
            </a:r>
            <a:r>
              <a:rPr lang="ru-RU" dirty="0" smtClean="0"/>
              <a:t>человека. </a:t>
            </a:r>
            <a:r>
              <a:rPr lang="ru-RU" dirty="0" smtClean="0">
                <a:solidFill>
                  <a:srgbClr val="FF0000"/>
                </a:solidFill>
              </a:rPr>
              <a:t>Проведенный нами опыт показал, что соль кристаллизуется</a:t>
            </a:r>
            <a:r>
              <a:rPr lang="ru-RU" dirty="0" smtClean="0"/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05064"/>
            <a:ext cx="2425700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9883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/>
          <a:lstStyle/>
          <a:p>
            <a:pPr marL="0" indent="0">
              <a:buNone/>
            </a:pP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 </a:t>
            </a:r>
          </a:p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Будьте </a:t>
            </a:r>
          </a:p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здоровы! </a:t>
            </a:r>
          </a:p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здоровье-это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 все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marL="0" indent="0">
              <a:buNone/>
            </a:pP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68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333375"/>
            <a:ext cx="8351837" cy="1439441"/>
          </a:xfr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76200" cmpd="tri">
            <a:solidFill>
              <a:schemeClr val="tx1"/>
            </a:solidFill>
          </a:ln>
        </p:spPr>
        <p:txBody>
          <a:bodyPr/>
          <a:lstStyle/>
          <a:p>
            <a:pPr algn="just" eaLnBrk="1" hangingPunct="1">
              <a:defRPr/>
            </a:pPr>
            <a:r>
              <a:rPr lang="ru-RU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 - действительно ли соль –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«чудо».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772816"/>
            <a:ext cx="8352928" cy="2952328"/>
          </a:xfrm>
        </p:spPr>
        <p:txBody>
          <a:bodyPr/>
          <a:lstStyle/>
          <a:p>
            <a:pPr algn="l" eaLnBrk="1" hangingPunct="1"/>
            <a:r>
              <a:rPr lang="ru-RU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ru-RU" sz="2600" dirty="0"/>
              <a:t>- изучить исторические сведения о соли; </a:t>
            </a:r>
          </a:p>
          <a:p>
            <a:pPr algn="l"/>
            <a:r>
              <a:rPr lang="ru-RU" sz="2600" dirty="0"/>
              <a:t>- узнать что такое соль;</a:t>
            </a:r>
          </a:p>
          <a:p>
            <a:pPr algn="l"/>
            <a:r>
              <a:rPr lang="ru-RU" sz="2600" dirty="0"/>
              <a:t>- выяснить  какая бывает </a:t>
            </a:r>
            <a:r>
              <a:rPr lang="ru-RU" sz="2600" dirty="0" smtClean="0"/>
              <a:t>соль;</a:t>
            </a:r>
            <a:endParaRPr lang="ru-RU" sz="2600" dirty="0"/>
          </a:p>
          <a:p>
            <a:pPr algn="l"/>
            <a:r>
              <a:rPr lang="ru-RU" sz="2600" dirty="0"/>
              <a:t>- узнать о значении соли в жизни человека; </a:t>
            </a:r>
          </a:p>
          <a:p>
            <a:pPr algn="l"/>
            <a:r>
              <a:rPr lang="ru-RU" sz="2600" dirty="0"/>
              <a:t>- выяснить, как ещё используют соль, кроме </a:t>
            </a:r>
            <a:r>
              <a:rPr lang="ru-RU" sz="2600" dirty="0" smtClean="0"/>
              <a:t>приправы</a:t>
            </a:r>
            <a:r>
              <a:rPr lang="ru-RU" sz="2600" dirty="0"/>
              <a:t>;</a:t>
            </a:r>
            <a:r>
              <a:rPr lang="ru-RU" sz="2600" dirty="0" smtClean="0"/>
              <a:t> </a:t>
            </a:r>
            <a:endParaRPr lang="ru-RU" sz="2600" dirty="0"/>
          </a:p>
          <a:p>
            <a:pPr algn="l"/>
            <a:r>
              <a:rPr lang="ru-RU" sz="2600" dirty="0"/>
              <a:t>- провести опыт с солью; </a:t>
            </a:r>
          </a:p>
          <a:p>
            <a:pPr algn="l"/>
            <a:r>
              <a:rPr lang="ru-RU" sz="2600" dirty="0"/>
              <a:t>- проанализировать полученные </a:t>
            </a:r>
            <a:r>
              <a:rPr lang="ru-RU" sz="2600" dirty="0" smtClean="0"/>
              <a:t>результаты.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24528" cy="980728"/>
          </a:xfrm>
        </p:spPr>
        <p:txBody>
          <a:bodyPr/>
          <a:lstStyle/>
          <a:p>
            <a:pPr algn="l"/>
            <a:r>
              <a:rPr lang="ru-RU" sz="3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соль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145435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 </a:t>
            </a:r>
            <a:r>
              <a:rPr lang="ru-RU" sz="3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жизни человека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9080"/>
            <a:ext cx="2425700" cy="2571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09013"/>
            <a:ext cx="4032448" cy="281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800"/>
            <a:ext cx="4067227" cy="238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1685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2697"/>
            <a:ext cx="9144000" cy="1728191"/>
          </a:xfrm>
        </p:spPr>
        <p:txBody>
          <a:bodyPr/>
          <a:lstStyle/>
          <a:p>
            <a:pPr algn="l" eaLnBrk="1" hangingPunct="1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Предположим, что соль можно назвать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 чудом».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>
              <a:latin typeface="Monotype Corsiva" pitchFamily="66" charset="0"/>
            </a:endParaRPr>
          </a:p>
        </p:txBody>
      </p:sp>
      <p:pic>
        <p:nvPicPr>
          <p:cNvPr id="3075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789040"/>
            <a:ext cx="18573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12" descr="умник 1 без тен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b="10625"/>
          <a:stretch>
            <a:fillRect/>
          </a:stretch>
        </p:blipFill>
        <p:spPr bwMode="auto">
          <a:xfrm>
            <a:off x="6372200" y="3846190"/>
            <a:ext cx="24288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252536" y="-30855"/>
            <a:ext cx="9408423" cy="723551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ипотеза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04864"/>
          </a:xfrm>
        </p:spPr>
        <p:txBody>
          <a:bodyPr/>
          <a:lstStyle/>
          <a:p>
            <a:r>
              <a:rPr lang="ru-RU" sz="32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</a:t>
            </a:r>
            <a:r>
              <a:rPr lang="ru-RU" sz="3200" dirty="0" smtClean="0">
                <a:solidFill>
                  <a:srgbClr val="00B0F0"/>
                </a:solidFill>
              </a:rPr>
              <a:t/>
            </a:r>
            <a:br>
              <a:rPr lang="ru-RU" sz="3200" dirty="0" smtClean="0">
                <a:solidFill>
                  <a:srgbClr val="00B0F0"/>
                </a:solidFill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Кто, где и когда  впервые приправил  еду солью - не знает никто, но считается, что человек начал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употреблять соль около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тысяч лет назад.</a:t>
            </a:r>
          </a:p>
        </p:txBody>
      </p:sp>
      <p:pic>
        <p:nvPicPr>
          <p:cNvPr id="6147" name="Содержимое 3" descr="https://ds02.infourok.ru/uploads/ex/0bd3/000710b2-b3098cbf/img7.jpg"/>
          <p:cNvPicPr>
            <a:picLocks noGrp="1"/>
          </p:cNvPicPr>
          <p:nvPr>
            <p:ph idx="1"/>
          </p:nvPr>
        </p:nvPicPr>
        <p:blipFill>
          <a:blip r:embed="rId2"/>
          <a:srcRect l="32230" t="45512" r="28786" b="2138"/>
          <a:stretch>
            <a:fillRect/>
          </a:stretch>
        </p:blipFill>
        <p:spPr>
          <a:xfrm>
            <a:off x="4860032" y="2492896"/>
            <a:ext cx="3922717" cy="3733807"/>
          </a:xfrm>
        </p:spPr>
      </p:pic>
      <p:pic>
        <p:nvPicPr>
          <p:cNvPr id="5" name="Picture 6" descr="умник 1 без тен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b="10625"/>
          <a:stretch>
            <a:fillRect/>
          </a:stretch>
        </p:blipFill>
        <p:spPr bwMode="auto">
          <a:xfrm>
            <a:off x="357158" y="3714752"/>
            <a:ext cx="25622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Древнем Риме караваны с солью медленно брели по главной торговой дороге –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Салариа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означало «Соляной путь». </a:t>
            </a:r>
          </a:p>
        </p:txBody>
      </p:sp>
      <p:pic>
        <p:nvPicPr>
          <p:cNvPr id="9219" name="Picture 6" descr="умник 1 без тени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b="10625"/>
          <a:stretch>
            <a:fillRect/>
          </a:stretch>
        </p:blipFill>
        <p:spPr bwMode="auto">
          <a:xfrm>
            <a:off x="366713" y="3724275"/>
            <a:ext cx="25812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Рисунок 6" descr="C:\Users\Лариса\Downloads\img2 (1).jpg"/>
          <p:cNvPicPr>
            <a:picLocks noChangeAspect="1" noChangeArrowheads="1"/>
          </p:cNvPicPr>
          <p:nvPr/>
        </p:nvPicPr>
        <p:blipFill>
          <a:blip r:embed="rId3"/>
          <a:srcRect l="4491" t="38034" r="66649" b="37180"/>
          <a:stretch>
            <a:fillRect/>
          </a:stretch>
        </p:blipFill>
        <p:spPr bwMode="auto">
          <a:xfrm>
            <a:off x="4155368" y="2204864"/>
            <a:ext cx="4786320" cy="422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263691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 eaLnBrk="1" hangingPunct="1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Венецианский путешественник,  Марко Поло,                                                                                    посетивший Китай в 1286  году описал использовавшиеся там монеты из кристаллов соли.                                                                                                                                                    </a:t>
            </a:r>
          </a:p>
        </p:txBody>
      </p:sp>
      <p:pic>
        <p:nvPicPr>
          <p:cNvPr id="8196" name="Рисунок 3" descr="https://ds04.infourok.ru/uploads/ex/0a7e/000847dd-b7bcfa80/1/hello_html_m2ae20c2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936" y="2420888"/>
            <a:ext cx="4896544" cy="3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умник 1 без тен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b="10625"/>
          <a:stretch>
            <a:fillRect/>
          </a:stretch>
        </p:blipFill>
        <p:spPr bwMode="auto">
          <a:xfrm>
            <a:off x="366713" y="3724275"/>
            <a:ext cx="25622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умник 1 без тен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b="10625"/>
          <a:stretch>
            <a:fillRect/>
          </a:stretch>
        </p:blipFill>
        <p:spPr bwMode="auto">
          <a:xfrm>
            <a:off x="357158" y="3714752"/>
            <a:ext cx="25622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332656"/>
            <a:ext cx="5076056" cy="2520280"/>
          </a:xfrm>
        </p:spPr>
        <p:txBody>
          <a:bodyPr/>
          <a:lstStyle/>
          <a:p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Соль была известна человечеству с давнейших времён, ценилась на вес золота. К ней всегда относились очень бережно и уважительно.</a:t>
            </a:r>
            <a:endParaRPr lang="ru-RU"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356992"/>
            <a:ext cx="5509898" cy="331236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Рисунок 4" descr="https://fs00.infourok.ru/images/doc/122/143230/img13.jpg"/>
          <p:cNvPicPr/>
          <p:nvPr/>
        </p:nvPicPr>
        <p:blipFill>
          <a:blip r:embed="rId2"/>
          <a:srcRect t="26709" r="29930" b="23932"/>
          <a:stretch>
            <a:fillRect/>
          </a:stretch>
        </p:blipFill>
        <p:spPr bwMode="auto">
          <a:xfrm>
            <a:off x="107504" y="404664"/>
            <a:ext cx="382155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7" descr="https://fs00.infourok.ru/images/doc/122/143230/img13.jpg"/>
          <p:cNvPicPr>
            <a:picLocks noGrp="1"/>
          </p:cNvPicPr>
          <p:nvPr>
            <p:ph idx="1"/>
          </p:nvPr>
        </p:nvPicPr>
        <p:blipFill>
          <a:blip r:embed="rId2"/>
          <a:srcRect l="67023" t="35153" r="2191"/>
          <a:stretch>
            <a:fillRect/>
          </a:stretch>
        </p:blipFill>
        <p:spPr bwMode="auto">
          <a:xfrm>
            <a:off x="4211960" y="3212976"/>
            <a:ext cx="417646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07504" y="3356992"/>
            <a:ext cx="396044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древнем Риме наемным солдатам часто </a:t>
            </a:r>
            <a:r>
              <a:rPr lang="ru-RU" sz="2800" b="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платили жалование не </a:t>
            </a:r>
            <a:r>
              <a:rPr lang="ru-RU" sz="2800" b="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деньгами, а солью, отсюда и произошло слово </a:t>
            </a:r>
            <a:r>
              <a:rPr lang="ru-RU" sz="2800" b="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«солдат».                     </a:t>
            </a:r>
            <a:endParaRPr lang="ru-RU" sz="2800" b="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</TotalTime>
  <Words>523</Words>
  <Application>Microsoft Office PowerPoint</Application>
  <PresentationFormat>Экран (4:3)</PresentationFormat>
  <Paragraphs>94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Оформление по умолчанию</vt:lpstr>
      <vt:lpstr>Муниципальное общеобразовательное учреждение             МОУ «Новомосковская СОШ» </vt:lpstr>
      <vt:lpstr>Актуальность </vt:lpstr>
      <vt:lpstr>Цель: выяснить - действительно ли соль – «чудо».</vt:lpstr>
      <vt:lpstr>Объект исследования - соль</vt:lpstr>
      <vt:lpstr>   Предположим, что соль можно назвать  « чудом». </vt:lpstr>
      <vt:lpstr>Историческая справка Кто, где и когда  впервые приправил  еду солью - не знает никто, но считается, что человек начал употреблять соль около 5-7 тысяч лет назад.</vt:lpstr>
      <vt:lpstr>Слайд 7</vt:lpstr>
      <vt:lpstr>Слайд 8</vt:lpstr>
      <vt:lpstr>Соль была известна человечеству с давнейших времён, ценилась на вес золота. К ней всегда относились очень бережно и уважительно.</vt:lpstr>
      <vt:lpstr>Слайд 10</vt:lpstr>
      <vt:lpstr>Добыча соли</vt:lpstr>
      <vt:lpstr>Слайд 12</vt:lpstr>
      <vt:lpstr>Соликамск </vt:lpstr>
      <vt:lpstr>Сольвычегодск</vt:lpstr>
      <vt:lpstr>Усолье-Сибирское </vt:lpstr>
      <vt:lpstr>Соль-Илецк</vt:lpstr>
      <vt:lpstr>Слайд 17</vt:lpstr>
      <vt:lpstr>Почти  40%  соли добывают на озере Баскунчак</vt:lpstr>
      <vt:lpstr>Соль </vt:lpstr>
      <vt:lpstr>Слайд 20</vt:lpstr>
      <vt:lpstr>Слайд 21</vt:lpstr>
      <vt:lpstr>Применение соли в жизни</vt:lpstr>
      <vt:lpstr>Пословицы и поговорки</vt:lpstr>
      <vt:lpstr>Загадки</vt:lpstr>
      <vt:lpstr>Приметы в жизни </vt:lpstr>
      <vt:lpstr>Опыт с солью </vt:lpstr>
      <vt:lpstr>Заключение</vt:lpstr>
      <vt:lpstr>Слайд 28</vt:lpstr>
    </vt:vector>
  </TitlesOfParts>
  <Company>Филиал ЗАО "ЛУКОЙЛ-Информ" в г. Волгограде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Лариса</cp:lastModifiedBy>
  <cp:revision>72</cp:revision>
  <dcterms:created xsi:type="dcterms:W3CDTF">2011-07-03T03:26:05Z</dcterms:created>
  <dcterms:modified xsi:type="dcterms:W3CDTF">2023-06-12T15:44:14Z</dcterms:modified>
</cp:coreProperties>
</file>