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64" r:id="rId5"/>
    <p:sldId id="265" r:id="rId6"/>
    <p:sldId id="266" r:id="rId7"/>
    <p:sldId id="258" r:id="rId8"/>
    <p:sldId id="259" r:id="rId9"/>
    <p:sldId id="260" r:id="rId10"/>
    <p:sldId id="261" r:id="rId11"/>
    <p:sldId id="267" r:id="rId12"/>
    <p:sldId id="268" r:id="rId13"/>
    <p:sldId id="269" r:id="rId14"/>
    <p:sldId id="270" r:id="rId15"/>
    <p:sldId id="27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6/12/2023</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6/12/2023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6/12/2023</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6/12/2023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6/12/2023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6/12/2023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6/12/2023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6/12/2023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6/12/2023</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6/12/2023</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242FE1-23F6-4233-B287-3EAE9C6F8190}"/>
              </a:ext>
            </a:extLst>
          </p:cNvPr>
          <p:cNvSpPr>
            <a:spLocks noGrp="1"/>
          </p:cNvSpPr>
          <p:nvPr>
            <p:ph type="ctrTitle"/>
          </p:nvPr>
        </p:nvSpPr>
        <p:spPr/>
        <p:txBody>
          <a:bodyPr/>
          <a:lstStyle/>
          <a:p>
            <a:r>
              <a:rPr lang="ru-RU" sz="5400" dirty="0"/>
              <a:t>Создание макета солнечной системы</a:t>
            </a:r>
          </a:p>
        </p:txBody>
      </p:sp>
      <p:sp>
        <p:nvSpPr>
          <p:cNvPr id="3" name="Подзаголовок 2">
            <a:extLst>
              <a:ext uri="{FF2B5EF4-FFF2-40B4-BE49-F238E27FC236}">
                <a16:creationId xmlns:a16="http://schemas.microsoft.com/office/drawing/2014/main" id="{4C435596-231F-4CE8-887A-159DAE2987F9}"/>
              </a:ext>
            </a:extLst>
          </p:cNvPr>
          <p:cNvSpPr>
            <a:spLocks noGrp="1"/>
          </p:cNvSpPr>
          <p:nvPr>
            <p:ph type="subTitle" idx="1"/>
          </p:nvPr>
        </p:nvSpPr>
        <p:spPr>
          <a:xfrm>
            <a:off x="6511243" y="4258031"/>
            <a:ext cx="4242102" cy="1086237"/>
          </a:xfrm>
        </p:spPr>
        <p:txBody>
          <a:bodyPr>
            <a:normAutofit/>
          </a:bodyPr>
          <a:lstStyle/>
          <a:p>
            <a:endParaRPr lang="ru-RU" dirty="0"/>
          </a:p>
        </p:txBody>
      </p:sp>
    </p:spTree>
    <p:extLst>
      <p:ext uri="{BB962C8B-B14F-4D97-AF65-F5344CB8AC3E}">
        <p14:creationId xmlns:p14="http://schemas.microsoft.com/office/powerpoint/2010/main" val="2806272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12F790D-7061-484C-88FE-EBFBAD53EC99}"/>
              </a:ext>
            </a:extLst>
          </p:cNvPr>
          <p:cNvSpPr>
            <a:spLocks noGrp="1"/>
          </p:cNvSpPr>
          <p:nvPr>
            <p:ph type="title"/>
          </p:nvPr>
        </p:nvSpPr>
        <p:spPr/>
        <p:txBody>
          <a:bodyPr/>
          <a:lstStyle/>
          <a:p>
            <a:r>
              <a:rPr lang="ru-RU" dirty="0"/>
              <a:t>Сатурн</a:t>
            </a:r>
          </a:p>
        </p:txBody>
      </p:sp>
      <p:sp>
        <p:nvSpPr>
          <p:cNvPr id="3" name="Объект 2">
            <a:extLst>
              <a:ext uri="{FF2B5EF4-FFF2-40B4-BE49-F238E27FC236}">
                <a16:creationId xmlns:a16="http://schemas.microsoft.com/office/drawing/2014/main" id="{66BDCE79-698D-45A3-8E4D-186B6A33AC51}"/>
              </a:ext>
            </a:extLst>
          </p:cNvPr>
          <p:cNvSpPr>
            <a:spLocks noGrp="1"/>
          </p:cNvSpPr>
          <p:nvPr>
            <p:ph idx="1"/>
          </p:nvPr>
        </p:nvSpPr>
        <p:spPr>
          <a:xfrm>
            <a:off x="1371600" y="1758696"/>
            <a:ext cx="5285232" cy="4413504"/>
          </a:xfrm>
        </p:spPr>
        <p:txBody>
          <a:bodyPr/>
          <a:lstStyle/>
          <a:p>
            <a:pPr marL="0" indent="0" algn="just">
              <a:buNone/>
            </a:pPr>
            <a:r>
              <a:rPr lang="ru-RU" dirty="0"/>
              <a:t>	Это удивительная и красивая планета обладает ярко-выраженными кольцами, которые легко можно разглядеть в обычный телескоп, а уникальность Сатурна еще и в том, что его плотность ниже средней плотности воды и, если представить, что на поверхности мог бы быть океан, то можно было бы увидеть невероятное зрелище, как его воды легко плескались бы на поверхности планеты. </a:t>
            </a:r>
          </a:p>
          <a:p>
            <a:pPr marL="0" indent="0" algn="just">
              <a:buNone/>
            </a:pPr>
            <a:r>
              <a:rPr lang="ru-RU" dirty="0"/>
              <a:t>	Планету назвали так древние римляне – в честь италийского бога земледелия.</a:t>
            </a:r>
          </a:p>
        </p:txBody>
      </p:sp>
      <p:pic>
        <p:nvPicPr>
          <p:cNvPr id="4" name="Рисунок 3">
            <a:extLst>
              <a:ext uri="{FF2B5EF4-FFF2-40B4-BE49-F238E27FC236}">
                <a16:creationId xmlns:a16="http://schemas.microsoft.com/office/drawing/2014/main" id="{73CA5161-63B7-4F7C-8ADC-8BD3D879D777}"/>
              </a:ext>
            </a:extLst>
          </p:cNvPr>
          <p:cNvPicPr>
            <a:picLocks noChangeAspect="1"/>
          </p:cNvPicPr>
          <p:nvPr/>
        </p:nvPicPr>
        <p:blipFill>
          <a:blip r:embed="rId2"/>
          <a:stretch>
            <a:fillRect/>
          </a:stretch>
        </p:blipFill>
        <p:spPr>
          <a:xfrm>
            <a:off x="7193083" y="1123686"/>
            <a:ext cx="4535817" cy="3048264"/>
          </a:xfrm>
          <a:prstGeom prst="rect">
            <a:avLst/>
          </a:prstGeom>
        </p:spPr>
      </p:pic>
    </p:spTree>
    <p:extLst>
      <p:ext uri="{BB962C8B-B14F-4D97-AF65-F5344CB8AC3E}">
        <p14:creationId xmlns:p14="http://schemas.microsoft.com/office/powerpoint/2010/main" val="2034241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FE5FFB-8B9A-4ED9-86C1-3BEB63B24E84}"/>
              </a:ext>
            </a:extLst>
          </p:cNvPr>
          <p:cNvSpPr>
            <a:spLocks noGrp="1"/>
          </p:cNvSpPr>
          <p:nvPr>
            <p:ph type="title"/>
          </p:nvPr>
        </p:nvSpPr>
        <p:spPr/>
        <p:txBody>
          <a:bodyPr/>
          <a:lstStyle/>
          <a:p>
            <a:r>
              <a:rPr lang="ru-RU" dirty="0"/>
              <a:t>Уран</a:t>
            </a:r>
          </a:p>
        </p:txBody>
      </p:sp>
      <p:sp>
        <p:nvSpPr>
          <p:cNvPr id="3" name="Объект 2">
            <a:extLst>
              <a:ext uri="{FF2B5EF4-FFF2-40B4-BE49-F238E27FC236}">
                <a16:creationId xmlns:a16="http://schemas.microsoft.com/office/drawing/2014/main" id="{260B5D22-0711-4BA9-BFEC-F73815B3502D}"/>
              </a:ext>
            </a:extLst>
          </p:cNvPr>
          <p:cNvSpPr>
            <a:spLocks noGrp="1"/>
          </p:cNvSpPr>
          <p:nvPr>
            <p:ph idx="1"/>
          </p:nvPr>
        </p:nvSpPr>
        <p:spPr>
          <a:xfrm>
            <a:off x="1435608" y="1709928"/>
            <a:ext cx="6355080" cy="4462272"/>
          </a:xfrm>
        </p:spPr>
        <p:txBody>
          <a:bodyPr>
            <a:normAutofit/>
          </a:bodyPr>
          <a:lstStyle/>
          <a:p>
            <a:pPr marL="0" indent="0" algn="just">
              <a:buNone/>
            </a:pPr>
            <a:r>
              <a:rPr lang="ru-RU" dirty="0"/>
              <a:t>	Уникальность Урана еще в том, что его ось вращения сильно наклонена, почти параллельно к плоскости эклиптики, поэтому с Земли полюса планеты можно увидеть только наполовину и то, только на протяжении 42 лет. Пока единственная теория феномена такая – возможно, в истории планеты было столкновение с каким-то крупным небесным телом. </a:t>
            </a:r>
          </a:p>
          <a:p>
            <a:pPr marL="0" indent="0">
              <a:buNone/>
            </a:pPr>
            <a:endParaRPr lang="ru-RU" dirty="0"/>
          </a:p>
        </p:txBody>
      </p:sp>
      <p:pic>
        <p:nvPicPr>
          <p:cNvPr id="4" name="Рисунок 3">
            <a:extLst>
              <a:ext uri="{FF2B5EF4-FFF2-40B4-BE49-F238E27FC236}">
                <a16:creationId xmlns:a16="http://schemas.microsoft.com/office/drawing/2014/main" id="{C36E35BD-FF7B-4B32-88D1-9DED0BB2DD6A}"/>
              </a:ext>
            </a:extLst>
          </p:cNvPr>
          <p:cNvPicPr>
            <a:picLocks noChangeAspect="1"/>
          </p:cNvPicPr>
          <p:nvPr/>
        </p:nvPicPr>
        <p:blipFill>
          <a:blip r:embed="rId2"/>
          <a:stretch>
            <a:fillRect/>
          </a:stretch>
        </p:blipFill>
        <p:spPr>
          <a:xfrm>
            <a:off x="8330184" y="1511703"/>
            <a:ext cx="3374255" cy="2955279"/>
          </a:xfrm>
          <a:prstGeom prst="rect">
            <a:avLst/>
          </a:prstGeom>
        </p:spPr>
      </p:pic>
    </p:spTree>
    <p:extLst>
      <p:ext uri="{BB962C8B-B14F-4D97-AF65-F5344CB8AC3E}">
        <p14:creationId xmlns:p14="http://schemas.microsoft.com/office/powerpoint/2010/main" val="175540533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B95700-314B-4624-8630-8C5EFA7E0FF8}"/>
              </a:ext>
            </a:extLst>
          </p:cNvPr>
          <p:cNvSpPr>
            <a:spLocks noGrp="1"/>
          </p:cNvSpPr>
          <p:nvPr>
            <p:ph type="title"/>
          </p:nvPr>
        </p:nvSpPr>
        <p:spPr/>
        <p:txBody>
          <a:bodyPr/>
          <a:lstStyle/>
          <a:p>
            <a:r>
              <a:rPr lang="ru-RU" dirty="0"/>
              <a:t>Нептун</a:t>
            </a:r>
          </a:p>
        </p:txBody>
      </p:sp>
      <p:sp>
        <p:nvSpPr>
          <p:cNvPr id="3" name="Объект 2">
            <a:extLst>
              <a:ext uri="{FF2B5EF4-FFF2-40B4-BE49-F238E27FC236}">
                <a16:creationId xmlns:a16="http://schemas.microsoft.com/office/drawing/2014/main" id="{6769F1E4-3EC3-4F4B-A78C-33DEB936C3DF}"/>
              </a:ext>
            </a:extLst>
          </p:cNvPr>
          <p:cNvSpPr>
            <a:spLocks noGrp="1"/>
          </p:cNvSpPr>
          <p:nvPr>
            <p:ph idx="1"/>
          </p:nvPr>
        </p:nvSpPr>
        <p:spPr>
          <a:xfrm>
            <a:off x="1371600" y="1536192"/>
            <a:ext cx="6071616" cy="4636008"/>
          </a:xfrm>
        </p:spPr>
        <p:txBody>
          <a:bodyPr>
            <a:normAutofit/>
          </a:bodyPr>
          <a:lstStyle/>
          <a:p>
            <a:pPr marL="0" indent="0" algn="just">
              <a:buNone/>
            </a:pPr>
            <a:r>
              <a:rPr lang="ru-RU" dirty="0"/>
              <a:t>	Нептун является единственной планетой в нашей Солнечной системе, не видимой невооруженным глазом. В 2011 году Нептун завершил свою полную 165-летнюю орбиту с момента открытия в 1846 году.</a:t>
            </a:r>
          </a:p>
          <a:p>
            <a:pPr marL="0" indent="0" algn="just">
              <a:buNone/>
            </a:pPr>
            <a:r>
              <a:rPr lang="ru-RU" dirty="0"/>
              <a:t>	Это планета, подобно Урану, состоит из газа, в основной состав которого входят вода, метан и аммиак. Именно, от большой концентрации в атмосфере метана планета приобрела голубой цвет. Над поверхностью Нептуна простираются облака из аммиака и воды, а над ними плотный слой метановых облаков, кроме того, в атмосфере планеты присутствует водород и гелий. </a:t>
            </a:r>
          </a:p>
          <a:p>
            <a:pPr marL="0" indent="0">
              <a:buNone/>
            </a:pPr>
            <a:endParaRPr lang="ru-RU" dirty="0"/>
          </a:p>
        </p:txBody>
      </p:sp>
      <p:pic>
        <p:nvPicPr>
          <p:cNvPr id="4" name="Рисунок 3" descr="https://avatars.mds.yandex.net/i?id=0f10e67cb10a322041c9f45079b27c9eb5d7c0cd-7744452-images-thumbs&amp;n=13">
            <a:extLst>
              <a:ext uri="{FF2B5EF4-FFF2-40B4-BE49-F238E27FC236}">
                <a16:creationId xmlns:a16="http://schemas.microsoft.com/office/drawing/2014/main" id="{8D8C0889-4337-4617-B033-17636937F90C}"/>
              </a:ext>
            </a:extLst>
          </p:cNvPr>
          <p:cNvPicPr/>
          <p:nvPr/>
        </p:nvPicPr>
        <p:blipFill rotWithShape="1">
          <a:blip r:embed="rId2">
            <a:extLst>
              <a:ext uri="{28A0092B-C50C-407E-A947-70E740481C1C}">
                <a14:useLocalDpi xmlns:a14="http://schemas.microsoft.com/office/drawing/2010/main" val="0"/>
              </a:ext>
            </a:extLst>
          </a:blip>
          <a:srcRect l="49813" t="7250" r="8614" b="41250"/>
          <a:stretch/>
        </p:blipFill>
        <p:spPr bwMode="auto">
          <a:xfrm>
            <a:off x="8028432" y="2387917"/>
            <a:ext cx="3738372" cy="337756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114737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03EB7B-15D6-42DF-8BA7-8C6C8A1CF344}"/>
              </a:ext>
            </a:extLst>
          </p:cNvPr>
          <p:cNvSpPr>
            <a:spLocks noGrp="1"/>
          </p:cNvSpPr>
          <p:nvPr>
            <p:ph type="title"/>
          </p:nvPr>
        </p:nvSpPr>
        <p:spPr/>
        <p:txBody>
          <a:bodyPr/>
          <a:lstStyle/>
          <a:p>
            <a:r>
              <a:rPr lang="ru-RU" dirty="0"/>
              <a:t>Пояс астероидов</a:t>
            </a:r>
          </a:p>
        </p:txBody>
      </p:sp>
      <p:sp>
        <p:nvSpPr>
          <p:cNvPr id="3" name="Объект 2">
            <a:extLst>
              <a:ext uri="{FF2B5EF4-FFF2-40B4-BE49-F238E27FC236}">
                <a16:creationId xmlns:a16="http://schemas.microsoft.com/office/drawing/2014/main" id="{455F7F1F-D829-403A-B985-9521C0D79AB0}"/>
              </a:ext>
            </a:extLst>
          </p:cNvPr>
          <p:cNvSpPr>
            <a:spLocks noGrp="1"/>
          </p:cNvSpPr>
          <p:nvPr>
            <p:ph idx="1"/>
          </p:nvPr>
        </p:nvSpPr>
        <p:spPr>
          <a:xfrm>
            <a:off x="1371600" y="2895601"/>
            <a:ext cx="5870448" cy="3581400"/>
          </a:xfrm>
        </p:spPr>
        <p:txBody>
          <a:bodyPr>
            <a:normAutofit/>
          </a:bodyPr>
          <a:lstStyle/>
          <a:p>
            <a:pPr marL="0" indent="0" algn="just">
              <a:buNone/>
            </a:pPr>
            <a:r>
              <a:rPr lang="ru-RU" dirty="0"/>
              <a:t>	Пояс астероидов – область Солнечной системы между орбитами Марса и Юпитера, являющаяся местом скопления множества объектов всевозможных размеров, преимущественно неправильной формы, называемых астероидами или малыми планетами. </a:t>
            </a:r>
          </a:p>
          <a:p>
            <a:pPr marL="0" indent="0" algn="just">
              <a:buNone/>
            </a:pPr>
            <a:endParaRPr lang="ru-RU" dirty="0"/>
          </a:p>
        </p:txBody>
      </p:sp>
      <p:pic>
        <p:nvPicPr>
          <p:cNvPr id="4" name="Рисунок 3">
            <a:extLst>
              <a:ext uri="{FF2B5EF4-FFF2-40B4-BE49-F238E27FC236}">
                <a16:creationId xmlns:a16="http://schemas.microsoft.com/office/drawing/2014/main" id="{E1D336A2-E15D-4C3D-A53F-613BCD0653B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4986" y="1347788"/>
            <a:ext cx="4127500" cy="3095625"/>
          </a:xfrm>
          <a:prstGeom prst="rect">
            <a:avLst/>
          </a:prstGeom>
          <a:noFill/>
        </p:spPr>
      </p:pic>
    </p:spTree>
    <p:extLst>
      <p:ext uri="{BB962C8B-B14F-4D97-AF65-F5344CB8AC3E}">
        <p14:creationId xmlns:p14="http://schemas.microsoft.com/office/powerpoint/2010/main" val="4149415037"/>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C1F504-F910-4E5D-9CB2-37E51E191A4D}"/>
              </a:ext>
            </a:extLst>
          </p:cNvPr>
          <p:cNvSpPr>
            <a:spLocks noGrp="1"/>
          </p:cNvSpPr>
          <p:nvPr>
            <p:ph type="title"/>
          </p:nvPr>
        </p:nvSpPr>
        <p:spPr/>
        <p:txBody>
          <a:bodyPr/>
          <a:lstStyle/>
          <a:p>
            <a:r>
              <a:rPr lang="ru-RU" dirty="0"/>
              <a:t>Кометы</a:t>
            </a:r>
          </a:p>
        </p:txBody>
      </p:sp>
      <p:sp>
        <p:nvSpPr>
          <p:cNvPr id="3" name="Объект 2">
            <a:extLst>
              <a:ext uri="{FF2B5EF4-FFF2-40B4-BE49-F238E27FC236}">
                <a16:creationId xmlns:a16="http://schemas.microsoft.com/office/drawing/2014/main" id="{6F1749D5-E81E-4886-9F70-5375CB8D3C15}"/>
              </a:ext>
            </a:extLst>
          </p:cNvPr>
          <p:cNvSpPr>
            <a:spLocks noGrp="1"/>
          </p:cNvSpPr>
          <p:nvPr>
            <p:ph idx="1"/>
          </p:nvPr>
        </p:nvSpPr>
        <p:spPr>
          <a:xfrm>
            <a:off x="1447800" y="1947672"/>
            <a:ext cx="5876544" cy="4151376"/>
          </a:xfrm>
        </p:spPr>
        <p:txBody>
          <a:bodyPr>
            <a:normAutofit/>
          </a:bodyPr>
          <a:lstStyle/>
          <a:p>
            <a:pPr marL="0" indent="0" algn="just">
              <a:buNone/>
            </a:pPr>
            <a:r>
              <a:rPr lang="ru-RU" dirty="0"/>
              <a:t>	Комета — небольшое небесное тело, обращающееся вокруг Солнца по весьма вытянутой орбите в виде конического сечения. При приближении к Солнцу комета образует кому и хвост из газа и пыли. </a:t>
            </a:r>
          </a:p>
          <a:p>
            <a:pPr marL="0" indent="0" algn="just">
              <a:buNone/>
            </a:pPr>
            <a:r>
              <a:rPr lang="ru-RU" dirty="0"/>
              <a:t>	Кометы достигают громадных размеров: их головы могут иметь диаметр в миллион километров, а хвосты - длину в сотни миллионов километров.</a:t>
            </a:r>
          </a:p>
        </p:txBody>
      </p:sp>
      <p:pic>
        <p:nvPicPr>
          <p:cNvPr id="4" name="Рисунок 3">
            <a:extLst>
              <a:ext uri="{FF2B5EF4-FFF2-40B4-BE49-F238E27FC236}">
                <a16:creationId xmlns:a16="http://schemas.microsoft.com/office/drawing/2014/main" id="{CFCB985F-5ED5-4D3F-9BD6-EB408BAE753C}"/>
              </a:ext>
            </a:extLst>
          </p:cNvPr>
          <p:cNvPicPr/>
          <p:nvPr/>
        </p:nvPicPr>
        <p:blipFill rotWithShape="1">
          <a:blip r:embed="rId2">
            <a:extLst>
              <a:ext uri="{28A0092B-C50C-407E-A947-70E740481C1C}">
                <a14:useLocalDpi xmlns:a14="http://schemas.microsoft.com/office/drawing/2010/main" val="0"/>
              </a:ext>
            </a:extLst>
          </a:blip>
          <a:srcRect r="25167"/>
          <a:stretch/>
        </p:blipFill>
        <p:spPr bwMode="auto">
          <a:xfrm>
            <a:off x="7569560" y="1028700"/>
            <a:ext cx="3421380" cy="2400300"/>
          </a:xfrm>
          <a:prstGeom prst="rect">
            <a:avLst/>
          </a:prstGeom>
          <a:noFill/>
          <a:ln>
            <a:noFill/>
          </a:ln>
          <a:extLst>
            <a:ext uri="{53640926-AAD7-44D8-BBD7-CCE9431645EC}">
              <a14:shadowObscured xmlns:a14="http://schemas.microsoft.com/office/drawing/2010/main"/>
            </a:ext>
          </a:extLst>
        </p:spPr>
      </p:pic>
      <p:pic>
        <p:nvPicPr>
          <p:cNvPr id="5" name="Рисунок 4">
            <a:extLst>
              <a:ext uri="{FF2B5EF4-FFF2-40B4-BE49-F238E27FC236}">
                <a16:creationId xmlns:a16="http://schemas.microsoft.com/office/drawing/2014/main" id="{A9364C08-8C28-40C2-B527-94E522A3AD75}"/>
              </a:ext>
            </a:extLst>
          </p:cNvPr>
          <p:cNvPicPr>
            <a:picLocks noChangeAspect="1"/>
          </p:cNvPicPr>
          <p:nvPr/>
        </p:nvPicPr>
        <p:blipFill>
          <a:blip r:embed="rId3"/>
          <a:stretch>
            <a:fillRect/>
          </a:stretch>
        </p:blipFill>
        <p:spPr>
          <a:xfrm>
            <a:off x="8567780" y="2914420"/>
            <a:ext cx="3414056" cy="2651990"/>
          </a:xfrm>
          <a:prstGeom prst="rect">
            <a:avLst/>
          </a:prstGeom>
        </p:spPr>
      </p:pic>
    </p:spTree>
    <p:extLst>
      <p:ext uri="{BB962C8B-B14F-4D97-AF65-F5344CB8AC3E}">
        <p14:creationId xmlns:p14="http://schemas.microsoft.com/office/powerpoint/2010/main" val="3082092611"/>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CF68F7-776C-4BE9-BF85-4EE071C20875}"/>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8DF7F524-A7B8-4225-9FFA-A07A6BDC6269}"/>
              </a:ext>
            </a:extLst>
          </p:cNvPr>
          <p:cNvSpPr>
            <a:spLocks noGrp="1"/>
          </p:cNvSpPr>
          <p:nvPr>
            <p:ph idx="1"/>
          </p:nvPr>
        </p:nvSpPr>
        <p:spPr/>
        <p:txBody>
          <a:bodyPr/>
          <a:lstStyle/>
          <a:p>
            <a:endParaRPr lang="ru-RU"/>
          </a:p>
        </p:txBody>
      </p:sp>
      <p:pic>
        <p:nvPicPr>
          <p:cNvPr id="4" name="Рисунок 3">
            <a:extLst>
              <a:ext uri="{FF2B5EF4-FFF2-40B4-BE49-F238E27FC236}">
                <a16:creationId xmlns:a16="http://schemas.microsoft.com/office/drawing/2014/main" id="{5E4ECA96-7992-4DF9-8456-3542FDFE348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105180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86234469-0453-483C-B72E-B3799E4E2B81}"/>
              </a:ext>
            </a:extLst>
          </p:cNvPr>
          <p:cNvSpPr>
            <a:spLocks noGrp="1"/>
          </p:cNvSpPr>
          <p:nvPr>
            <p:ph type="title"/>
          </p:nvPr>
        </p:nvSpPr>
        <p:spPr>
          <a:xfrm>
            <a:off x="1078992" y="365760"/>
            <a:ext cx="9601200" cy="768096"/>
          </a:xfrm>
        </p:spPr>
        <p:txBody>
          <a:bodyPr/>
          <a:lstStyle/>
          <a:p>
            <a:r>
              <a:rPr lang="ru-RU" dirty="0"/>
              <a:t>Цели и задачи</a:t>
            </a:r>
          </a:p>
        </p:txBody>
      </p:sp>
      <p:sp>
        <p:nvSpPr>
          <p:cNvPr id="3" name="Объект 2">
            <a:extLst>
              <a:ext uri="{FF2B5EF4-FFF2-40B4-BE49-F238E27FC236}">
                <a16:creationId xmlns:a16="http://schemas.microsoft.com/office/drawing/2014/main" id="{8BA5C33B-20CD-4573-9055-F68749EA3E5B}"/>
              </a:ext>
            </a:extLst>
          </p:cNvPr>
          <p:cNvSpPr>
            <a:spLocks noGrp="1"/>
          </p:cNvSpPr>
          <p:nvPr>
            <p:ph idx="1"/>
          </p:nvPr>
        </p:nvSpPr>
        <p:spPr>
          <a:xfrm>
            <a:off x="1176528" y="1344168"/>
            <a:ext cx="9838944" cy="5394960"/>
          </a:xfrm>
        </p:spPr>
        <p:txBody>
          <a:bodyPr>
            <a:normAutofit fontScale="85000" lnSpcReduction="10000"/>
          </a:bodyPr>
          <a:lstStyle/>
          <a:p>
            <a:pPr marL="0" indent="0" algn="just">
              <a:buNone/>
            </a:pPr>
            <a:r>
              <a:rPr lang="ru-RU" b="1" dirty="0"/>
              <a:t>	Гипотеза:</a:t>
            </a:r>
            <a:r>
              <a:rPr lang="ru-RU" dirty="0"/>
              <a:t> Знания о планетах Солнечной системы необходимы для дальнейшего изучения астрономии, космоса.</a:t>
            </a:r>
          </a:p>
          <a:p>
            <a:pPr marL="0" indent="0" algn="just">
              <a:buNone/>
            </a:pPr>
            <a:r>
              <a:rPr lang="ru-RU" b="1" dirty="0"/>
              <a:t>	Объект исследования:</a:t>
            </a:r>
            <a:r>
              <a:rPr lang="ru-RU" dirty="0"/>
              <a:t> Солнечная система и все небесные тела, входящие в её состав.</a:t>
            </a:r>
          </a:p>
          <a:p>
            <a:pPr marL="0" indent="0" algn="just">
              <a:buNone/>
            </a:pPr>
            <a:r>
              <a:rPr lang="ru-RU" b="1" dirty="0"/>
              <a:t>	Предмет исследования:</a:t>
            </a:r>
            <a:r>
              <a:rPr lang="ru-RU" dirty="0"/>
              <a:t> информационные материалы из научных и других источников.</a:t>
            </a:r>
          </a:p>
          <a:p>
            <a:pPr marL="0" indent="0" algn="just">
              <a:buNone/>
            </a:pPr>
            <a:r>
              <a:rPr lang="ru-RU" b="1" dirty="0"/>
              <a:t>	Цель работы:</a:t>
            </a:r>
            <a:r>
              <a:rPr lang="ru-RU" dirty="0"/>
              <a:t> создать макет Солнечной системы, состоящей из 8 планет, для того чтобы учащиеся нашей школы могли пользоваться ей для изучения предметов естественной научной грамотности.</a:t>
            </a:r>
          </a:p>
          <a:p>
            <a:pPr marL="0" indent="0" algn="just">
              <a:buNone/>
            </a:pPr>
            <a:r>
              <a:rPr lang="ru-RU" b="1" dirty="0"/>
              <a:t>	Задачи:</a:t>
            </a:r>
            <a:endParaRPr lang="ru-RU" dirty="0"/>
          </a:p>
          <a:p>
            <a:pPr marL="0" indent="0" algn="just">
              <a:buNone/>
            </a:pPr>
            <a:r>
              <a:rPr lang="ru-RU" dirty="0"/>
              <a:t>	-Узнать все о планетах Солнечной системы, о их расположении.</a:t>
            </a:r>
          </a:p>
          <a:p>
            <a:pPr marL="0" indent="0" algn="just">
              <a:buNone/>
            </a:pPr>
            <a:r>
              <a:rPr lang="ru-RU" dirty="0"/>
              <a:t>	-Создать из подручных материалов макет «Солнечная Система».</a:t>
            </a:r>
          </a:p>
          <a:p>
            <a:pPr marL="0" indent="0" algn="just">
              <a:buNone/>
            </a:pPr>
            <a:r>
              <a:rPr lang="ru-RU" b="1" dirty="0"/>
              <a:t>	Методы исследования:</a:t>
            </a:r>
            <a:endParaRPr lang="ru-RU" dirty="0"/>
          </a:p>
          <a:p>
            <a:pPr marL="0" lvl="0" indent="0" algn="just">
              <a:buNone/>
            </a:pPr>
            <a:r>
              <a:rPr lang="ru-RU" b="1" dirty="0"/>
              <a:t>	Поисковый метод </a:t>
            </a:r>
            <a:r>
              <a:rPr lang="ru-RU" dirty="0"/>
              <a:t>– поиск нужной информации с использованием различных источников (научная литература и статьи, Интернет-источники).</a:t>
            </a:r>
          </a:p>
          <a:p>
            <a:pPr marL="0" lvl="0" indent="0" algn="just">
              <a:buNone/>
            </a:pPr>
            <a:r>
              <a:rPr lang="ru-RU" b="1" dirty="0"/>
              <a:t>	Моделирование</a:t>
            </a:r>
            <a:r>
              <a:rPr lang="ru-RU" dirty="0"/>
              <a:t> – создание и исследование модели исследуемого объекта.</a:t>
            </a:r>
          </a:p>
          <a:p>
            <a:pPr marL="0" indent="0" algn="just">
              <a:buNone/>
            </a:pPr>
            <a:r>
              <a:rPr lang="ru-RU" b="1" dirty="0"/>
              <a:t>	Актуальность работы</a:t>
            </a:r>
            <a:r>
              <a:rPr lang="ru-RU" dirty="0"/>
              <a:t> заключается в том, что в этом году мы начнем изучать раздел физики «астрономия» и у меня появился интерес узнать больше нового об этой науке и планетах нашей Солнечной системы.</a:t>
            </a:r>
          </a:p>
          <a:p>
            <a:pPr marL="0" indent="0">
              <a:buNone/>
            </a:pPr>
            <a:endParaRPr lang="ru-RU" dirty="0"/>
          </a:p>
        </p:txBody>
      </p:sp>
    </p:spTree>
    <p:extLst>
      <p:ext uri="{BB962C8B-B14F-4D97-AF65-F5344CB8AC3E}">
        <p14:creationId xmlns:p14="http://schemas.microsoft.com/office/powerpoint/2010/main" val="466099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6FC8F59-428B-4715-AB4B-9FDA45729C82}"/>
              </a:ext>
            </a:extLst>
          </p:cNvPr>
          <p:cNvSpPr>
            <a:spLocks noGrp="1"/>
          </p:cNvSpPr>
          <p:nvPr>
            <p:ph type="title"/>
          </p:nvPr>
        </p:nvSpPr>
        <p:spPr/>
        <p:txBody>
          <a:bodyPr/>
          <a:lstStyle/>
          <a:p>
            <a:r>
              <a:rPr lang="ru-RU" dirty="0"/>
              <a:t>Введение</a:t>
            </a:r>
          </a:p>
        </p:txBody>
      </p:sp>
      <p:sp>
        <p:nvSpPr>
          <p:cNvPr id="3" name="Объект 2">
            <a:extLst>
              <a:ext uri="{FF2B5EF4-FFF2-40B4-BE49-F238E27FC236}">
                <a16:creationId xmlns:a16="http://schemas.microsoft.com/office/drawing/2014/main" id="{6DFBC405-553E-4629-821D-BD1D178EC56A}"/>
              </a:ext>
            </a:extLst>
          </p:cNvPr>
          <p:cNvSpPr>
            <a:spLocks noGrp="1"/>
          </p:cNvSpPr>
          <p:nvPr>
            <p:ph idx="1"/>
          </p:nvPr>
        </p:nvSpPr>
        <p:spPr>
          <a:xfrm>
            <a:off x="1371600" y="1481328"/>
            <a:ext cx="10360152" cy="4937760"/>
          </a:xfrm>
        </p:spPr>
        <p:txBody>
          <a:bodyPr>
            <a:normAutofit/>
          </a:bodyPr>
          <a:lstStyle/>
          <a:p>
            <a:pPr marL="0" indent="0" algn="just">
              <a:buNone/>
            </a:pPr>
            <a:r>
              <a:rPr lang="ru-RU" dirty="0"/>
              <a:t>	Планеты Солнечной системы – это загадочные миры, в которых существует шанс зарождения жизни. Все, что окружает нас в данный момент, является частью планеты по имени Земля. Очень сложно представить, что вне нашей космической обители может существовать что-то еще. </a:t>
            </a:r>
          </a:p>
          <a:p>
            <a:pPr marL="0" indent="0" algn="just">
              <a:buNone/>
            </a:pPr>
            <a:r>
              <a:rPr lang="ru-RU" dirty="0"/>
              <a:t>	Планеты солнечной системы варьируются от небольших каменистых объектов до громадных газовых чудовищ, в тысячи раз превосходящих размеры Земли. Ученые исследуют планеты уже на протяжении длительного времени и имеют довольно обширную информацию, однако многое по-прежнему остается для них загадкой.</a:t>
            </a:r>
          </a:p>
          <a:p>
            <a:pPr marL="0" indent="0">
              <a:buNone/>
            </a:pPr>
            <a:endParaRPr lang="ru-RU" dirty="0"/>
          </a:p>
        </p:txBody>
      </p:sp>
    </p:spTree>
    <p:extLst>
      <p:ext uri="{BB962C8B-B14F-4D97-AF65-F5344CB8AC3E}">
        <p14:creationId xmlns:p14="http://schemas.microsoft.com/office/powerpoint/2010/main" val="2150567835"/>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8100B2-9008-449F-9CE6-77D8EB2A1379}"/>
              </a:ext>
            </a:extLst>
          </p:cNvPr>
          <p:cNvSpPr>
            <a:spLocks noGrp="1"/>
          </p:cNvSpPr>
          <p:nvPr>
            <p:ph type="title"/>
          </p:nvPr>
        </p:nvSpPr>
        <p:spPr/>
        <p:txBody>
          <a:bodyPr/>
          <a:lstStyle/>
          <a:p>
            <a:r>
              <a:rPr lang="ru-RU" dirty="0"/>
              <a:t>Солнечная Система</a:t>
            </a:r>
          </a:p>
        </p:txBody>
      </p:sp>
      <p:sp>
        <p:nvSpPr>
          <p:cNvPr id="3" name="Объект 2">
            <a:extLst>
              <a:ext uri="{FF2B5EF4-FFF2-40B4-BE49-F238E27FC236}">
                <a16:creationId xmlns:a16="http://schemas.microsoft.com/office/drawing/2014/main" id="{FE395EDB-7942-46D7-B17A-D69B87BD1455}"/>
              </a:ext>
            </a:extLst>
          </p:cNvPr>
          <p:cNvSpPr>
            <a:spLocks noGrp="1"/>
          </p:cNvSpPr>
          <p:nvPr>
            <p:ph idx="1"/>
          </p:nvPr>
        </p:nvSpPr>
        <p:spPr>
          <a:xfrm>
            <a:off x="1371600" y="1545336"/>
            <a:ext cx="10232136" cy="5020056"/>
          </a:xfrm>
        </p:spPr>
        <p:txBody>
          <a:bodyPr>
            <a:normAutofit fontScale="92500" lnSpcReduction="10000"/>
          </a:bodyPr>
          <a:lstStyle/>
          <a:p>
            <a:pPr marL="0" indent="0" algn="just">
              <a:buNone/>
            </a:pPr>
            <a:r>
              <a:rPr lang="ru-RU" dirty="0"/>
              <a:t>	В состав Солнечной Системы входят:</a:t>
            </a:r>
          </a:p>
          <a:p>
            <a:pPr lvl="0" algn="just"/>
            <a:r>
              <a:rPr lang="ru-RU" b="1" dirty="0"/>
              <a:t>Солнце</a:t>
            </a:r>
            <a:endParaRPr lang="ru-RU" dirty="0"/>
          </a:p>
          <a:p>
            <a:pPr lvl="0" algn="just"/>
            <a:r>
              <a:rPr lang="ru-RU" b="1" dirty="0"/>
              <a:t> Планеты,</a:t>
            </a:r>
            <a:r>
              <a:rPr lang="ru-RU" dirty="0"/>
              <a:t> которые делятся на следующие группы</a:t>
            </a:r>
          </a:p>
          <a:p>
            <a:pPr algn="just"/>
            <a:r>
              <a:rPr lang="ru-RU" b="1" dirty="0"/>
              <a:t>-Земные </a:t>
            </a:r>
            <a:r>
              <a:rPr lang="ru-RU" dirty="0"/>
              <a:t>(Меркурий, Венера, Земля, Марс)</a:t>
            </a:r>
          </a:p>
          <a:p>
            <a:pPr algn="just"/>
            <a:r>
              <a:rPr lang="ru-RU" b="1" dirty="0"/>
              <a:t>-Планеты-гиганты </a:t>
            </a:r>
            <a:r>
              <a:rPr lang="ru-RU" dirty="0"/>
              <a:t>(Юпитер, Сатурн, Уран, Нептун)</a:t>
            </a:r>
          </a:p>
          <a:p>
            <a:pPr lvl="0" algn="just"/>
            <a:r>
              <a:rPr lang="ru-RU" b="1" dirty="0"/>
              <a:t>Спутники</a:t>
            </a:r>
            <a:r>
              <a:rPr lang="ru-RU" dirty="0"/>
              <a:t> планет:</a:t>
            </a:r>
          </a:p>
          <a:p>
            <a:pPr marL="0" indent="0" algn="just">
              <a:buNone/>
            </a:pPr>
            <a:r>
              <a:rPr lang="ru-RU" dirty="0"/>
              <a:t>	Земля (1) - Луна, Марс (2) – Фобос и </a:t>
            </a:r>
            <a:r>
              <a:rPr lang="ru-RU" dirty="0" err="1"/>
              <a:t>Деймос</a:t>
            </a:r>
            <a:r>
              <a:rPr lang="ru-RU" dirty="0"/>
              <a:t>, Юпитер(69) – Метис, </a:t>
            </a:r>
            <a:r>
              <a:rPr lang="ru-RU" dirty="0" err="1"/>
              <a:t>Адрастея</a:t>
            </a:r>
            <a:r>
              <a:rPr lang="ru-RU" dirty="0"/>
              <a:t>, </a:t>
            </a:r>
            <a:r>
              <a:rPr lang="ru-RU" dirty="0" err="1"/>
              <a:t>Амальтея</a:t>
            </a:r>
            <a:r>
              <a:rPr lang="ru-RU" dirty="0"/>
              <a:t>, </a:t>
            </a:r>
            <a:r>
              <a:rPr lang="ru-RU" dirty="0" err="1"/>
              <a:t>Фива</a:t>
            </a:r>
            <a:r>
              <a:rPr lang="ru-RU" dirty="0"/>
              <a:t> и др.; Сатурн(62) – </a:t>
            </a:r>
            <a:r>
              <a:rPr lang="ru-RU" dirty="0" err="1"/>
              <a:t>Мимас</a:t>
            </a:r>
            <a:r>
              <a:rPr lang="ru-RU" dirty="0"/>
              <a:t>, </a:t>
            </a:r>
            <a:r>
              <a:rPr lang="ru-RU" dirty="0" err="1"/>
              <a:t>Энцелад</a:t>
            </a:r>
            <a:r>
              <a:rPr lang="ru-RU" dirty="0"/>
              <a:t>, </a:t>
            </a:r>
            <a:r>
              <a:rPr lang="ru-RU" dirty="0" err="1"/>
              <a:t>Тефия</a:t>
            </a:r>
            <a:r>
              <a:rPr lang="ru-RU" dirty="0"/>
              <a:t> и др.; Уран(27) – </a:t>
            </a:r>
            <a:r>
              <a:rPr lang="ru-RU" dirty="0" err="1"/>
              <a:t>Корделия</a:t>
            </a:r>
            <a:r>
              <a:rPr lang="ru-RU" dirty="0"/>
              <a:t>, Офелия, Бианка, Крессида и др.; Нептун(14) – Тритон, Нереида, Наяда и др.</a:t>
            </a:r>
          </a:p>
          <a:p>
            <a:pPr lvl="0" algn="just"/>
            <a:r>
              <a:rPr lang="ru-RU" b="1" dirty="0"/>
              <a:t> Астероиды</a:t>
            </a:r>
            <a:endParaRPr lang="ru-RU" dirty="0"/>
          </a:p>
          <a:p>
            <a:pPr lvl="0" algn="just"/>
            <a:r>
              <a:rPr lang="ru-RU" b="1" dirty="0"/>
              <a:t>Кометы</a:t>
            </a:r>
            <a:endParaRPr lang="ru-RU" dirty="0"/>
          </a:p>
          <a:p>
            <a:pPr lvl="0" algn="just"/>
            <a:r>
              <a:rPr lang="ru-RU" b="1" dirty="0"/>
              <a:t>Метеориты</a:t>
            </a:r>
            <a:endParaRPr lang="ru-RU" dirty="0"/>
          </a:p>
          <a:p>
            <a:pPr lvl="0" algn="just"/>
            <a:r>
              <a:rPr lang="ru-RU" b="1" dirty="0"/>
              <a:t>Карликовые планеты</a:t>
            </a:r>
            <a:endParaRPr lang="ru-RU" dirty="0"/>
          </a:p>
          <a:p>
            <a:pPr marL="0" indent="0">
              <a:buNone/>
            </a:pPr>
            <a:endParaRPr lang="ru-RU" dirty="0"/>
          </a:p>
        </p:txBody>
      </p:sp>
    </p:spTree>
    <p:extLst>
      <p:ext uri="{BB962C8B-B14F-4D97-AF65-F5344CB8AC3E}">
        <p14:creationId xmlns:p14="http://schemas.microsoft.com/office/powerpoint/2010/main" val="223783390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5307E17-BDA6-40EF-B4FE-58C74BD6CA58}"/>
              </a:ext>
            </a:extLst>
          </p:cNvPr>
          <p:cNvSpPr>
            <a:spLocks noGrp="1"/>
          </p:cNvSpPr>
          <p:nvPr>
            <p:ph type="title"/>
          </p:nvPr>
        </p:nvSpPr>
        <p:spPr/>
        <p:txBody>
          <a:bodyPr/>
          <a:lstStyle/>
          <a:p>
            <a:r>
              <a:rPr lang="ru-RU" dirty="0"/>
              <a:t>Меркурий</a:t>
            </a:r>
            <a:br>
              <a:rPr lang="ru-RU" dirty="0"/>
            </a:br>
            <a:endParaRPr lang="ru-RU" dirty="0"/>
          </a:p>
        </p:txBody>
      </p:sp>
      <p:sp>
        <p:nvSpPr>
          <p:cNvPr id="3" name="Объект 2">
            <a:extLst>
              <a:ext uri="{FF2B5EF4-FFF2-40B4-BE49-F238E27FC236}">
                <a16:creationId xmlns:a16="http://schemas.microsoft.com/office/drawing/2014/main" id="{9DB26589-45CA-41F3-908D-869798632495}"/>
              </a:ext>
            </a:extLst>
          </p:cNvPr>
          <p:cNvSpPr>
            <a:spLocks noGrp="1"/>
          </p:cNvSpPr>
          <p:nvPr>
            <p:ph idx="1"/>
          </p:nvPr>
        </p:nvSpPr>
        <p:spPr>
          <a:xfrm>
            <a:off x="1371600" y="2286000"/>
            <a:ext cx="6217920" cy="3581400"/>
          </a:xfrm>
        </p:spPr>
        <p:txBody>
          <a:bodyPr/>
          <a:lstStyle/>
          <a:p>
            <a:pPr marL="0" indent="0" algn="just">
              <a:buNone/>
            </a:pPr>
            <a:r>
              <a:rPr lang="ru-RU" dirty="0"/>
              <a:t>	Самые древние свидетельства наблюдения о планете Меркурий можно найти еще в шумерских клинописных текстах, датируемых третьим тысячелетием до нашей эры. Планета названа в честь бога римского пантеона под названием Меркурий, аналог греческого Гермеса, покровителя торговцев. </a:t>
            </a:r>
          </a:p>
        </p:txBody>
      </p:sp>
      <p:pic>
        <p:nvPicPr>
          <p:cNvPr id="4" name="Рисунок 3">
            <a:extLst>
              <a:ext uri="{FF2B5EF4-FFF2-40B4-BE49-F238E27FC236}">
                <a16:creationId xmlns:a16="http://schemas.microsoft.com/office/drawing/2014/main" id="{988EEAB2-0565-4C56-98A3-F957078816DC}"/>
              </a:ext>
            </a:extLst>
          </p:cNvPr>
          <p:cNvPicPr>
            <a:picLocks noChangeAspect="1"/>
          </p:cNvPicPr>
          <p:nvPr/>
        </p:nvPicPr>
        <p:blipFill>
          <a:blip r:embed="rId2"/>
          <a:stretch>
            <a:fillRect/>
          </a:stretch>
        </p:blipFill>
        <p:spPr>
          <a:xfrm>
            <a:off x="8143366" y="1351664"/>
            <a:ext cx="3686057" cy="3398645"/>
          </a:xfrm>
          <a:prstGeom prst="rect">
            <a:avLst/>
          </a:prstGeom>
        </p:spPr>
      </p:pic>
    </p:spTree>
    <p:extLst>
      <p:ext uri="{BB962C8B-B14F-4D97-AF65-F5344CB8AC3E}">
        <p14:creationId xmlns:p14="http://schemas.microsoft.com/office/powerpoint/2010/main" val="1525647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E6A401-B9ED-4549-9FAE-2D3FFA818D23}"/>
              </a:ext>
            </a:extLst>
          </p:cNvPr>
          <p:cNvSpPr>
            <a:spLocks noGrp="1"/>
          </p:cNvSpPr>
          <p:nvPr>
            <p:ph type="title"/>
          </p:nvPr>
        </p:nvSpPr>
        <p:spPr>
          <a:xfrm>
            <a:off x="1371600" y="685800"/>
            <a:ext cx="9601200" cy="1485900"/>
          </a:xfrm>
        </p:spPr>
        <p:txBody>
          <a:bodyPr/>
          <a:lstStyle/>
          <a:p>
            <a:r>
              <a:rPr lang="ru-RU" dirty="0"/>
              <a:t>Венера</a:t>
            </a:r>
          </a:p>
        </p:txBody>
      </p:sp>
      <p:sp>
        <p:nvSpPr>
          <p:cNvPr id="3" name="Объект 2">
            <a:extLst>
              <a:ext uri="{FF2B5EF4-FFF2-40B4-BE49-F238E27FC236}">
                <a16:creationId xmlns:a16="http://schemas.microsoft.com/office/drawing/2014/main" id="{184CD10C-852E-4853-8695-D7A85EEBF1E1}"/>
              </a:ext>
            </a:extLst>
          </p:cNvPr>
          <p:cNvSpPr>
            <a:spLocks noGrp="1"/>
          </p:cNvSpPr>
          <p:nvPr>
            <p:ph idx="1"/>
          </p:nvPr>
        </p:nvSpPr>
        <p:spPr>
          <a:xfrm>
            <a:off x="1371600" y="2286000"/>
            <a:ext cx="6492240" cy="3581400"/>
          </a:xfrm>
        </p:spPr>
        <p:txBody>
          <a:bodyPr/>
          <a:lstStyle/>
          <a:p>
            <a:pPr marL="0" indent="0" algn="just">
              <a:buNone/>
            </a:pPr>
            <a:r>
              <a:rPr lang="ru-RU" dirty="0"/>
              <a:t>	Планету Венеру часто называют “космической сестрой” Земли. Действительно, по своим внешним данным эта планета напоминает Землю.</a:t>
            </a:r>
          </a:p>
          <a:p>
            <a:pPr marL="0" indent="0" algn="just">
              <a:buNone/>
            </a:pPr>
            <a:r>
              <a:rPr lang="ru-RU" dirty="0"/>
              <a:t>	Самая близка к Земле планета. Венеру окружает слой очень плотных облаков, в следствии парникового эффекта.</a:t>
            </a:r>
          </a:p>
          <a:p>
            <a:pPr marL="0" indent="0">
              <a:buNone/>
            </a:pPr>
            <a:endParaRPr lang="ru-RU" dirty="0"/>
          </a:p>
          <a:p>
            <a:pPr marL="0" indent="0">
              <a:buNone/>
            </a:pPr>
            <a:endParaRPr lang="ru-RU" dirty="0"/>
          </a:p>
        </p:txBody>
      </p:sp>
      <p:pic>
        <p:nvPicPr>
          <p:cNvPr id="4" name="Рисунок 3">
            <a:extLst>
              <a:ext uri="{FF2B5EF4-FFF2-40B4-BE49-F238E27FC236}">
                <a16:creationId xmlns:a16="http://schemas.microsoft.com/office/drawing/2014/main" id="{9EDAC143-89C9-4B33-BDB4-60EC0C8D645F}"/>
              </a:ext>
            </a:extLst>
          </p:cNvPr>
          <p:cNvPicPr>
            <a:picLocks noChangeAspect="1"/>
          </p:cNvPicPr>
          <p:nvPr/>
        </p:nvPicPr>
        <p:blipFill>
          <a:blip r:embed="rId2"/>
          <a:stretch>
            <a:fillRect/>
          </a:stretch>
        </p:blipFill>
        <p:spPr>
          <a:xfrm>
            <a:off x="8240218" y="1611629"/>
            <a:ext cx="3686720" cy="3454147"/>
          </a:xfrm>
          <a:prstGeom prst="rect">
            <a:avLst/>
          </a:prstGeom>
        </p:spPr>
      </p:pic>
    </p:spTree>
    <p:extLst>
      <p:ext uri="{BB962C8B-B14F-4D97-AF65-F5344CB8AC3E}">
        <p14:creationId xmlns:p14="http://schemas.microsoft.com/office/powerpoint/2010/main" val="245586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C48B04-2B05-4C74-BCFE-9AC1BC608535}"/>
              </a:ext>
            </a:extLst>
          </p:cNvPr>
          <p:cNvSpPr>
            <a:spLocks noGrp="1"/>
          </p:cNvSpPr>
          <p:nvPr>
            <p:ph type="title"/>
          </p:nvPr>
        </p:nvSpPr>
        <p:spPr/>
        <p:txBody>
          <a:bodyPr/>
          <a:lstStyle/>
          <a:p>
            <a:r>
              <a:rPr lang="ru-RU"/>
              <a:t>Земля</a:t>
            </a:r>
            <a:endParaRPr lang="ru-RU" dirty="0"/>
          </a:p>
        </p:txBody>
      </p:sp>
      <p:sp>
        <p:nvSpPr>
          <p:cNvPr id="3" name="Объект 2">
            <a:extLst>
              <a:ext uri="{FF2B5EF4-FFF2-40B4-BE49-F238E27FC236}">
                <a16:creationId xmlns:a16="http://schemas.microsoft.com/office/drawing/2014/main" id="{432AF6DE-56F1-46FA-BD29-6AAC6AB0C856}"/>
              </a:ext>
            </a:extLst>
          </p:cNvPr>
          <p:cNvSpPr>
            <a:spLocks noGrp="1"/>
          </p:cNvSpPr>
          <p:nvPr>
            <p:ph idx="1"/>
          </p:nvPr>
        </p:nvSpPr>
        <p:spPr>
          <a:xfrm>
            <a:off x="1371600" y="2286000"/>
            <a:ext cx="5788152" cy="3581400"/>
          </a:xfrm>
        </p:spPr>
        <p:txBody>
          <a:bodyPr/>
          <a:lstStyle/>
          <a:p>
            <a:pPr marL="0" indent="0" algn="just">
              <a:buNone/>
            </a:pPr>
            <a:r>
              <a:rPr lang="ru-RU" dirty="0"/>
              <a:t>	Земля является третьей планетой от Солнца и единственной в системе, где имеется жизнь. Небесное тело обладает большим количеством особенностей, и люди уже успели хорошо его изучить. Объект движется вокруг Солнца по определенной орбите и обладает уникальным климатом, благодаря которому существование жизни стало возможным. </a:t>
            </a:r>
          </a:p>
          <a:p>
            <a:pPr marL="0" indent="0" algn="just">
              <a:buNone/>
            </a:pPr>
            <a:r>
              <a:rPr lang="ru-RU" dirty="0"/>
              <a:t>	Земля образовалась примерно 4,54 млрд лет назад вместе с другими планетами Солнечной системы. </a:t>
            </a:r>
          </a:p>
        </p:txBody>
      </p:sp>
      <p:pic>
        <p:nvPicPr>
          <p:cNvPr id="4" name="Рисунок 3">
            <a:extLst>
              <a:ext uri="{FF2B5EF4-FFF2-40B4-BE49-F238E27FC236}">
                <a16:creationId xmlns:a16="http://schemas.microsoft.com/office/drawing/2014/main" id="{57E2B3E6-299F-47FE-8E4A-DCE524685B10}"/>
              </a:ext>
            </a:extLst>
          </p:cNvPr>
          <p:cNvPicPr>
            <a:picLocks noChangeAspect="1"/>
          </p:cNvPicPr>
          <p:nvPr/>
        </p:nvPicPr>
        <p:blipFill>
          <a:blip r:embed="rId2"/>
          <a:stretch>
            <a:fillRect/>
          </a:stretch>
        </p:blipFill>
        <p:spPr>
          <a:xfrm>
            <a:off x="7586472" y="1767839"/>
            <a:ext cx="4005205" cy="4005205"/>
          </a:xfrm>
          <a:prstGeom prst="rect">
            <a:avLst/>
          </a:prstGeom>
        </p:spPr>
      </p:pic>
    </p:spTree>
    <p:extLst>
      <p:ext uri="{BB962C8B-B14F-4D97-AF65-F5344CB8AC3E}">
        <p14:creationId xmlns:p14="http://schemas.microsoft.com/office/powerpoint/2010/main" val="24480242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156D00-0239-435D-81F9-EA504FED0A2E}"/>
              </a:ext>
            </a:extLst>
          </p:cNvPr>
          <p:cNvSpPr>
            <a:spLocks noGrp="1"/>
          </p:cNvSpPr>
          <p:nvPr>
            <p:ph type="title"/>
          </p:nvPr>
        </p:nvSpPr>
        <p:spPr/>
        <p:txBody>
          <a:bodyPr/>
          <a:lstStyle/>
          <a:p>
            <a:r>
              <a:rPr lang="ru-RU" dirty="0"/>
              <a:t>Марс</a:t>
            </a:r>
          </a:p>
        </p:txBody>
      </p:sp>
      <p:sp>
        <p:nvSpPr>
          <p:cNvPr id="3" name="Объект 2">
            <a:extLst>
              <a:ext uri="{FF2B5EF4-FFF2-40B4-BE49-F238E27FC236}">
                <a16:creationId xmlns:a16="http://schemas.microsoft.com/office/drawing/2014/main" id="{EEAC143D-D2D9-4C8E-A51A-04493B4C8C25}"/>
              </a:ext>
            </a:extLst>
          </p:cNvPr>
          <p:cNvSpPr>
            <a:spLocks noGrp="1"/>
          </p:cNvSpPr>
          <p:nvPr>
            <p:ph idx="1"/>
          </p:nvPr>
        </p:nvSpPr>
        <p:spPr>
          <a:xfrm>
            <a:off x="1371600" y="2171700"/>
            <a:ext cx="5340096" cy="3581400"/>
          </a:xfrm>
        </p:spPr>
        <p:txBody>
          <a:bodyPr>
            <a:normAutofit/>
          </a:bodyPr>
          <a:lstStyle/>
          <a:p>
            <a:pPr marL="0" indent="0" algn="just">
              <a:buNone/>
            </a:pPr>
            <a:r>
              <a:rPr lang="ru-RU" dirty="0"/>
              <a:t>	Марс назван так в честь римского бога войны за свой красноватый цвет поверхности, словно обагренный кровью убитых воинов. Марс почти вдвое меньше Земли. Вся поверхность Марса равна по площади всей поверхности суши на Земле.</a:t>
            </a:r>
          </a:p>
          <a:p>
            <a:pPr marL="0" indent="0">
              <a:buNone/>
            </a:pPr>
            <a:endParaRPr lang="ru-RU" dirty="0"/>
          </a:p>
        </p:txBody>
      </p:sp>
      <p:pic>
        <p:nvPicPr>
          <p:cNvPr id="4" name="Рисунок 3">
            <a:extLst>
              <a:ext uri="{FF2B5EF4-FFF2-40B4-BE49-F238E27FC236}">
                <a16:creationId xmlns:a16="http://schemas.microsoft.com/office/drawing/2014/main" id="{B4C340FA-4470-4846-A633-096C5F1ECFFA}"/>
              </a:ext>
            </a:extLst>
          </p:cNvPr>
          <p:cNvPicPr>
            <a:picLocks noChangeAspect="1"/>
          </p:cNvPicPr>
          <p:nvPr/>
        </p:nvPicPr>
        <p:blipFill>
          <a:blip r:embed="rId2"/>
          <a:stretch>
            <a:fillRect/>
          </a:stretch>
        </p:blipFill>
        <p:spPr>
          <a:xfrm>
            <a:off x="7470648" y="1428750"/>
            <a:ext cx="3965573" cy="3572363"/>
          </a:xfrm>
          <a:prstGeom prst="rect">
            <a:avLst/>
          </a:prstGeom>
        </p:spPr>
      </p:pic>
    </p:spTree>
    <p:extLst>
      <p:ext uri="{BB962C8B-B14F-4D97-AF65-F5344CB8AC3E}">
        <p14:creationId xmlns:p14="http://schemas.microsoft.com/office/powerpoint/2010/main" val="3306511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12CE2C-E929-438F-BB8A-87108641BD88}"/>
              </a:ext>
            </a:extLst>
          </p:cNvPr>
          <p:cNvSpPr>
            <a:spLocks noGrp="1"/>
          </p:cNvSpPr>
          <p:nvPr>
            <p:ph type="title"/>
          </p:nvPr>
        </p:nvSpPr>
        <p:spPr/>
        <p:txBody>
          <a:bodyPr/>
          <a:lstStyle/>
          <a:p>
            <a:r>
              <a:rPr lang="ru-RU" dirty="0"/>
              <a:t>Юпитер</a:t>
            </a:r>
          </a:p>
        </p:txBody>
      </p:sp>
      <p:sp>
        <p:nvSpPr>
          <p:cNvPr id="3" name="Объект 2">
            <a:extLst>
              <a:ext uri="{FF2B5EF4-FFF2-40B4-BE49-F238E27FC236}">
                <a16:creationId xmlns:a16="http://schemas.microsoft.com/office/drawing/2014/main" id="{76578DD4-B081-4311-9F9B-EFBF8204A824}"/>
              </a:ext>
            </a:extLst>
          </p:cNvPr>
          <p:cNvSpPr>
            <a:spLocks noGrp="1"/>
          </p:cNvSpPr>
          <p:nvPr>
            <p:ph idx="1"/>
          </p:nvPr>
        </p:nvSpPr>
        <p:spPr>
          <a:xfrm>
            <a:off x="1371600" y="1600200"/>
            <a:ext cx="6382512" cy="4267200"/>
          </a:xfrm>
        </p:spPr>
        <p:txBody>
          <a:bodyPr>
            <a:normAutofit/>
          </a:bodyPr>
          <a:lstStyle/>
          <a:p>
            <a:pPr marL="0" indent="0" algn="just">
              <a:buNone/>
            </a:pPr>
            <a:r>
              <a:rPr lang="ru-RU" dirty="0"/>
              <a:t>	Юпитер – пятая планета от Солнца. Газовый гигант является самым большим объектом в нашей системе и регулярно получает массу внимания со стороны астрономов. К Юпитеру регулярно летают зонды, собирающие всевозможные сведения о небесном теле. С момента открытия люди уже успели достаточно изучить его и составить полное представление. </a:t>
            </a:r>
          </a:p>
          <a:p>
            <a:pPr marL="0" indent="0" algn="just">
              <a:buNone/>
            </a:pPr>
            <a:r>
              <a:rPr lang="ru-RU" dirty="0"/>
              <a:t>Размеры Юпитера превышают размеры Земли в 318 раз, и будь он еще больше примерно раз в 60, то имел бы все шансы стать звездой за счет спонтанной термоядерной реакции.</a:t>
            </a:r>
          </a:p>
          <a:p>
            <a:pPr marL="0" indent="0">
              <a:buNone/>
            </a:pPr>
            <a:endParaRPr lang="ru-RU" dirty="0"/>
          </a:p>
        </p:txBody>
      </p:sp>
      <p:pic>
        <p:nvPicPr>
          <p:cNvPr id="4" name="Рисунок 3">
            <a:extLst>
              <a:ext uri="{FF2B5EF4-FFF2-40B4-BE49-F238E27FC236}">
                <a16:creationId xmlns:a16="http://schemas.microsoft.com/office/drawing/2014/main" id="{CF163987-E767-4A37-BFD3-F53D2E474139}"/>
              </a:ext>
            </a:extLst>
          </p:cNvPr>
          <p:cNvPicPr>
            <a:picLocks noChangeAspect="1"/>
          </p:cNvPicPr>
          <p:nvPr/>
        </p:nvPicPr>
        <p:blipFill>
          <a:blip r:embed="rId2"/>
          <a:stretch>
            <a:fillRect/>
          </a:stretch>
        </p:blipFill>
        <p:spPr>
          <a:xfrm>
            <a:off x="8005676" y="1545336"/>
            <a:ext cx="3793258" cy="3362930"/>
          </a:xfrm>
          <a:prstGeom prst="rect">
            <a:avLst/>
          </a:prstGeom>
        </p:spPr>
      </p:pic>
    </p:spTree>
    <p:extLst>
      <p:ext uri="{BB962C8B-B14F-4D97-AF65-F5344CB8AC3E}">
        <p14:creationId xmlns:p14="http://schemas.microsoft.com/office/powerpoint/2010/main" val="2407110078"/>
      </p:ext>
    </p:extLst>
  </p:cSld>
  <p:clrMapOvr>
    <a:masterClrMapping/>
  </p:clrMapOvr>
  <p:transition spd="slow">
    <p:randomBar dir="vert"/>
  </p:transition>
</p:sld>
</file>

<file path=ppt/theme/theme1.xml><?xml version="1.0" encoding="utf-8"?>
<a:theme xmlns:a="http://schemas.openxmlformats.org/drawingml/2006/main" name="Обрезка">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TM10001105[[fn=Уголки]]</Template>
  <TotalTime>198</TotalTime>
  <Words>21</Words>
  <Application>Microsoft Office PowerPoint</Application>
  <PresentationFormat>Широкоэкранный</PresentationFormat>
  <Paragraphs>54</Paragraphs>
  <Slides>15</Slides>
  <Notes>0</Notes>
  <HiddenSlides>0</HiddenSlides>
  <MMClips>0</MMClips>
  <ScaleCrop>false</ScaleCrop>
  <HeadingPairs>
    <vt:vector size="6" baseType="variant">
      <vt:variant>
        <vt:lpstr>Использованные шрифты</vt:lpstr>
      </vt:variant>
      <vt:variant>
        <vt:i4>1</vt:i4>
      </vt:variant>
      <vt:variant>
        <vt:lpstr>Тема</vt:lpstr>
      </vt:variant>
      <vt:variant>
        <vt:i4>1</vt:i4>
      </vt:variant>
      <vt:variant>
        <vt:lpstr>Заголовки слайдов</vt:lpstr>
      </vt:variant>
      <vt:variant>
        <vt:i4>15</vt:i4>
      </vt:variant>
    </vt:vector>
  </HeadingPairs>
  <TitlesOfParts>
    <vt:vector size="17" baseType="lpstr">
      <vt:lpstr>Franklin Gothic Book</vt:lpstr>
      <vt:lpstr>Обрезка</vt:lpstr>
      <vt:lpstr>Создание макета солнечной системы</vt:lpstr>
      <vt:lpstr>Цели и задачи</vt:lpstr>
      <vt:lpstr>Введение</vt:lpstr>
      <vt:lpstr>Солнечная Система</vt:lpstr>
      <vt:lpstr>Меркурий </vt:lpstr>
      <vt:lpstr>Венера</vt:lpstr>
      <vt:lpstr>Земля</vt:lpstr>
      <vt:lpstr>Марс</vt:lpstr>
      <vt:lpstr>Юпитер</vt:lpstr>
      <vt:lpstr>Сатурн</vt:lpstr>
      <vt:lpstr>Уран</vt:lpstr>
      <vt:lpstr>Нептун</vt:lpstr>
      <vt:lpstr>Пояс астероидов</vt:lpstr>
      <vt:lpstr>Кометы</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8</cp:revision>
  <dcterms:created xsi:type="dcterms:W3CDTF">2023-02-25T10:46:04Z</dcterms:created>
  <dcterms:modified xsi:type="dcterms:W3CDTF">2023-06-12T16:17:10Z</dcterms:modified>
</cp:coreProperties>
</file>