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61" r:id="rId5"/>
    <p:sldId id="284" r:id="rId6"/>
    <p:sldId id="285" r:id="rId7"/>
    <p:sldId id="259" r:id="rId8"/>
    <p:sldId id="262" r:id="rId9"/>
    <p:sldId id="263" r:id="rId10"/>
    <p:sldId id="292" r:id="rId11"/>
    <p:sldId id="286" r:id="rId12"/>
    <p:sldId id="287" r:id="rId13"/>
    <p:sldId id="288" r:id="rId14"/>
    <p:sldId id="264" r:id="rId15"/>
    <p:sldId id="280" r:id="rId16"/>
    <p:sldId id="281" r:id="rId17"/>
    <p:sldId id="282" r:id="rId18"/>
    <p:sldId id="265" r:id="rId19"/>
    <p:sldId id="293" r:id="rId20"/>
    <p:sldId id="291" r:id="rId21"/>
    <p:sldId id="289" r:id="rId22"/>
    <p:sldId id="290" r:id="rId23"/>
    <p:sldId id="266" r:id="rId24"/>
    <p:sldId id="311" r:id="rId25"/>
    <p:sldId id="268" r:id="rId26"/>
    <p:sldId id="294" r:id="rId27"/>
    <p:sldId id="269" r:id="rId28"/>
    <p:sldId id="270" r:id="rId29"/>
    <p:sldId id="271" r:id="rId30"/>
    <p:sldId id="272" r:id="rId31"/>
    <p:sldId id="295" r:id="rId32"/>
    <p:sldId id="296" r:id="rId33"/>
    <p:sldId id="297" r:id="rId34"/>
    <p:sldId id="273" r:id="rId35"/>
    <p:sldId id="274" r:id="rId36"/>
    <p:sldId id="301" r:id="rId37"/>
    <p:sldId id="298" r:id="rId38"/>
    <p:sldId id="299" r:id="rId39"/>
    <p:sldId id="300" r:id="rId40"/>
    <p:sldId id="279" r:id="rId41"/>
    <p:sldId id="275" r:id="rId42"/>
    <p:sldId id="306" r:id="rId43"/>
    <p:sldId id="302" r:id="rId44"/>
    <p:sldId id="303" r:id="rId45"/>
    <p:sldId id="304" r:id="rId46"/>
    <p:sldId id="305" r:id="rId47"/>
    <p:sldId id="276" r:id="rId48"/>
    <p:sldId id="277" r:id="rId49"/>
    <p:sldId id="310" r:id="rId50"/>
    <p:sldId id="309" r:id="rId51"/>
    <p:sldId id="308" r:id="rId52"/>
    <p:sldId id="278" r:id="rId53"/>
    <p:sldId id="283" r:id="rId5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1"/>
    <a:srgbClr val="FFFF99"/>
    <a:srgbClr val="002346"/>
    <a:srgbClr val="00478E"/>
    <a:srgbClr val="2D9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739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E18D2FF-F7B5-482A-B3DE-46CC324B3478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45C3659-42E6-4EA5-9024-1111F97C1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587BF-7710-4887-B1C3-8025EF91F1B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3170A4-B65C-453F-A2EB-5D1669429818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94BE0FC-177D-4B44-BCB1-DC5D9D00ABCA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C244B-D7FA-45D6-89ED-6A592FA79C5A}" type="slidenum">
              <a:rPr lang="ru-RU" smtClean="0"/>
              <a:pPr/>
              <a:t>41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40"/>
          <p:cNvSpPr>
            <a:spLocks noChangeArrowheads="1"/>
          </p:cNvSpPr>
          <p:nvPr userDrawn="1"/>
        </p:nvSpPr>
        <p:spPr bwMode="auto">
          <a:xfrm>
            <a:off x="0" y="2133600"/>
            <a:ext cx="9144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311"/>
          <p:cNvSpPr>
            <a:spLocks noChangeArrowheads="1"/>
          </p:cNvSpPr>
          <p:nvPr userDrawn="1"/>
        </p:nvSpPr>
        <p:spPr bwMode="auto">
          <a:xfrm>
            <a:off x="0" y="4419600"/>
            <a:ext cx="9144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Rectangle 313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AutoShape 315"/>
          <p:cNvSpPr>
            <a:spLocks noChangeArrowheads="1"/>
          </p:cNvSpPr>
          <p:nvPr userDrawn="1"/>
        </p:nvSpPr>
        <p:spPr bwMode="gray">
          <a:xfrm>
            <a:off x="7924800" y="2209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AutoShape 316"/>
          <p:cNvSpPr>
            <a:spLocks noChangeArrowheads="1"/>
          </p:cNvSpPr>
          <p:nvPr userDrawn="1"/>
        </p:nvSpPr>
        <p:spPr bwMode="gray">
          <a:xfrm>
            <a:off x="5410200" y="838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AutoShape 317"/>
          <p:cNvSpPr>
            <a:spLocks noChangeArrowheads="1"/>
          </p:cNvSpPr>
          <p:nvPr userDrawn="1"/>
        </p:nvSpPr>
        <p:spPr bwMode="gray">
          <a:xfrm>
            <a:off x="84582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AutoShape 318"/>
          <p:cNvSpPr>
            <a:spLocks noChangeArrowheads="1"/>
          </p:cNvSpPr>
          <p:nvPr userDrawn="1"/>
        </p:nvSpPr>
        <p:spPr bwMode="gray">
          <a:xfrm>
            <a:off x="75438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AutoShape 319"/>
          <p:cNvSpPr>
            <a:spLocks noChangeArrowheads="1"/>
          </p:cNvSpPr>
          <p:nvPr userDrawn="1"/>
        </p:nvSpPr>
        <p:spPr bwMode="gray">
          <a:xfrm>
            <a:off x="6096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AutoShape 320"/>
          <p:cNvSpPr>
            <a:spLocks noChangeArrowheads="1"/>
          </p:cNvSpPr>
          <p:nvPr userDrawn="1"/>
        </p:nvSpPr>
        <p:spPr bwMode="gray">
          <a:xfrm>
            <a:off x="8839200" y="1295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AutoShape 321"/>
          <p:cNvSpPr>
            <a:spLocks noChangeArrowheads="1"/>
          </p:cNvSpPr>
          <p:nvPr userDrawn="1"/>
        </p:nvSpPr>
        <p:spPr bwMode="gray">
          <a:xfrm>
            <a:off x="8763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" name="AutoShape 322"/>
          <p:cNvSpPr>
            <a:spLocks noChangeArrowheads="1"/>
          </p:cNvSpPr>
          <p:nvPr userDrawn="1"/>
        </p:nvSpPr>
        <p:spPr bwMode="gray">
          <a:xfrm>
            <a:off x="83058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AutoShape 323"/>
          <p:cNvSpPr>
            <a:spLocks noChangeArrowheads="1"/>
          </p:cNvSpPr>
          <p:nvPr userDrawn="1"/>
        </p:nvSpPr>
        <p:spPr bwMode="gray">
          <a:xfrm>
            <a:off x="70866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AutoShape 343"/>
          <p:cNvSpPr>
            <a:spLocks noChangeArrowheads="1"/>
          </p:cNvSpPr>
          <p:nvPr userDrawn="1"/>
        </p:nvSpPr>
        <p:spPr bwMode="gray">
          <a:xfrm>
            <a:off x="3200400" y="2514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" name="AutoShape 344"/>
          <p:cNvSpPr>
            <a:spLocks noChangeArrowheads="1"/>
          </p:cNvSpPr>
          <p:nvPr userDrawn="1"/>
        </p:nvSpPr>
        <p:spPr bwMode="gray">
          <a:xfrm>
            <a:off x="1600200" y="304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AutoShape 345"/>
          <p:cNvSpPr>
            <a:spLocks noChangeArrowheads="1"/>
          </p:cNvSpPr>
          <p:nvPr userDrawn="1"/>
        </p:nvSpPr>
        <p:spPr bwMode="gray">
          <a:xfrm>
            <a:off x="69342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AutoShape 346"/>
          <p:cNvSpPr>
            <a:spLocks noChangeArrowheads="1"/>
          </p:cNvSpPr>
          <p:nvPr userDrawn="1"/>
        </p:nvSpPr>
        <p:spPr bwMode="gray">
          <a:xfrm>
            <a:off x="3048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" name="AutoShape 347"/>
          <p:cNvSpPr>
            <a:spLocks noChangeArrowheads="1"/>
          </p:cNvSpPr>
          <p:nvPr userDrawn="1"/>
        </p:nvSpPr>
        <p:spPr bwMode="gray">
          <a:xfrm>
            <a:off x="228600" y="1752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" name="AutoShape 348"/>
          <p:cNvSpPr>
            <a:spLocks noChangeArrowheads="1"/>
          </p:cNvSpPr>
          <p:nvPr userDrawn="1"/>
        </p:nvSpPr>
        <p:spPr bwMode="gray">
          <a:xfrm>
            <a:off x="43434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" name="AutoShape 349"/>
          <p:cNvSpPr>
            <a:spLocks noChangeArrowheads="1"/>
          </p:cNvSpPr>
          <p:nvPr userDrawn="1"/>
        </p:nvSpPr>
        <p:spPr bwMode="gray">
          <a:xfrm>
            <a:off x="4572000" y="533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AutoShape 350"/>
          <p:cNvSpPr>
            <a:spLocks noChangeArrowheads="1"/>
          </p:cNvSpPr>
          <p:nvPr userDrawn="1"/>
        </p:nvSpPr>
        <p:spPr bwMode="gray">
          <a:xfrm>
            <a:off x="3810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" name="AutoShape 351"/>
          <p:cNvSpPr>
            <a:spLocks noChangeArrowheads="1"/>
          </p:cNvSpPr>
          <p:nvPr userDrawn="1"/>
        </p:nvSpPr>
        <p:spPr bwMode="gray">
          <a:xfrm>
            <a:off x="1752600" y="2438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5" name="Picture 354" descr="29r1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8382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55" descr="fire14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56" descr="fire14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1430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57" descr="fire14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220980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PubPieSlice"/>
          <p:cNvSpPr>
            <a:spLocks noEditPoints="1" noChangeArrowheads="1"/>
          </p:cNvSpPr>
          <p:nvPr userDrawn="1"/>
        </p:nvSpPr>
        <p:spPr bwMode="auto">
          <a:xfrm>
            <a:off x="6629400" y="5391150"/>
            <a:ext cx="5029200" cy="293370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30" name="Picture 324" descr="055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7543800" y="51054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480" name="Rectangle 36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481" name="Rectangle 36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1" name="Rectangle 36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" name="Rectangle 36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" name="Rectangle 36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225B1-81C7-4323-B797-19EDB27AC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C2D32-E39E-4EAE-B94A-9CF7C56C8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EF2E9-BDDA-4278-B75C-0C4BDC3FF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62FE1BF-D2C4-486B-84D9-5413D87D56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2D4CB-42F0-43B3-B8AD-788432EE0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DCBA1-6C67-4169-81BC-465BF42D34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90B89-BD6E-4472-B9A5-F085AE58F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483FD-597E-4112-B5D4-0B6FA6EA1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3D23B-3982-419C-BFD9-6D81D24C4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EF840-16A5-4CB5-8AD8-20E30A424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D665B-2A83-4961-8CBB-63E76C6E9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9BB16-7712-465C-8568-76CC42FF18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2CB59B1-32C9-4A87-A67B-8AA396752A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33" name="PubPieSlice"/>
          <p:cNvSpPr>
            <a:spLocks noEditPoints="1" noChangeArrowheads="1"/>
          </p:cNvSpPr>
          <p:nvPr userDrawn="1"/>
        </p:nvSpPr>
        <p:spPr bwMode="auto">
          <a:xfrm>
            <a:off x="6972300" y="5553075"/>
            <a:ext cx="4343400" cy="260985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>
              <a:alpha val="62000"/>
            </a:srgbClr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032" name="Picture 8" descr="055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77200" y="52578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4" name="AutoShape 10"/>
          <p:cNvSpPr>
            <a:spLocks noChangeArrowheads="1"/>
          </p:cNvSpPr>
          <p:nvPr userDrawn="1"/>
        </p:nvSpPr>
        <p:spPr bwMode="gray">
          <a:xfrm>
            <a:off x="1219200" y="3810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gray">
          <a:xfrm>
            <a:off x="3048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36" name="AutoShape 12"/>
          <p:cNvSpPr>
            <a:spLocks noChangeArrowheads="1"/>
          </p:cNvSpPr>
          <p:nvPr userDrawn="1"/>
        </p:nvSpPr>
        <p:spPr bwMode="gray">
          <a:xfrm>
            <a:off x="1066800" y="152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37" name="AutoShape 13"/>
          <p:cNvSpPr>
            <a:spLocks noChangeArrowheads="1"/>
          </p:cNvSpPr>
          <p:nvPr userDrawn="1"/>
        </p:nvSpPr>
        <p:spPr bwMode="gray">
          <a:xfrm>
            <a:off x="838200" y="457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8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html:file://E:\&#1084;&#1077;&#1088;&#1082;&#1091;&#1088;&#1080;&#1081;\&#1052;&#1077;&#1088;&#1082;&#1091;&#1088;&#1080;&#1081;%20(&#1087;&#1083;&#1072;&#1085;&#1077;&#1090;&#1072;)%20&#8212;%20&#1042;&#1080;&#1082;&#1080;&#1087;&#1077;&#1076;&#1080;&#1103;.mht!/wiki/%D0%A4%D0%B0%D0%B9%D0%BB:EN0108821596M_Sholem_Aleichem_crater_on_Mercury.png" TargetMode="External"/><Relationship Id="rId2" Type="http://schemas.openxmlformats.org/officeDocument/2006/relationships/hyperlink" Target="mhtml:file://E:\&#1084;&#1077;&#1088;&#1082;&#1091;&#1088;&#1080;&#1081;\&#1052;&#1077;&#1088;&#1082;&#1091;&#1088;&#1080;&#1081;%20(&#1087;&#1083;&#1072;&#1085;&#1077;&#1090;&#1072;)%20&#8212;%20&#1042;&#1080;&#1082;&#1080;&#1087;&#1077;&#1076;&#1080;&#1103;.mht!/wiki/%D0%9B%D1%83%D0%BD%D0%B0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371600"/>
            <a:ext cx="8153400" cy="2895600"/>
          </a:xfrm>
        </p:spPr>
        <p:txBody>
          <a:bodyPr/>
          <a:lstStyle/>
          <a:p>
            <a:pPr eaLnBrk="1" hangingPunct="1"/>
            <a:r>
              <a:rPr lang="ru-RU" sz="6000" b="1" i="1" smtClean="0"/>
              <a:t>Планеты солнечной системы.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12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0" y="3787775"/>
            <a:ext cx="9144000" cy="3070225"/>
          </a:xfrm>
          <a:prstGeom prst="rect">
            <a:avLst/>
          </a:prstGeom>
          <a:solidFill>
            <a:schemeClr val="bg1"/>
          </a:solidFill>
          <a:ln w="57150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990000"/>
                </a:solidFill>
                <a:latin typeface="Comic Sans MS" pitchFamily="66" charset="0"/>
              </a:rPr>
              <a:t> Атмосферное давление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 на поверхности Венеры в </a:t>
            </a:r>
            <a:r>
              <a:rPr lang="ru-RU" sz="2400" b="1">
                <a:solidFill>
                  <a:srgbClr val="990000"/>
                </a:solidFill>
                <a:latin typeface="Comic Sans MS" pitchFamily="66" charset="0"/>
              </a:rPr>
              <a:t>92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 раза больше, чем на Земле.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 Венера вращается вокруг своей оси. Один оборот вокруг оси занимает </a:t>
            </a:r>
            <a:r>
              <a:rPr lang="ru-RU" sz="2400" b="1">
                <a:solidFill>
                  <a:srgbClr val="990000"/>
                </a:solidFill>
                <a:latin typeface="Comic Sans MS" pitchFamily="66" charset="0"/>
              </a:rPr>
              <a:t>243,02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 земных суток. Интересно, что один оборот вокруг своей оси по отношению к Земле Венера совершает за </a:t>
            </a:r>
            <a:r>
              <a:rPr lang="ru-RU" sz="2400" b="1">
                <a:solidFill>
                  <a:srgbClr val="990000"/>
                </a:solidFill>
                <a:latin typeface="Comic Sans MS" pitchFamily="66" charset="0"/>
              </a:rPr>
              <a:t>146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 суток.</a:t>
            </a:r>
          </a:p>
          <a:p>
            <a:pPr>
              <a:buFontTx/>
              <a:buChar char="•"/>
            </a:pP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 По размерам Венера довольно близка к Земле. Радиус планеты равен </a:t>
            </a:r>
            <a:r>
              <a:rPr lang="ru-RU" sz="2400" b="1">
                <a:solidFill>
                  <a:srgbClr val="990000"/>
                </a:solidFill>
                <a:latin typeface="Comic Sans MS" pitchFamily="66" charset="0"/>
              </a:rPr>
              <a:t>6051,8 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км (95 % земного).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esa.int/var/esa/storage/images/esa_multimedia/images/2012/11/is_venus_volcanically_active/12146732-1-eng-GB/Is_Venus_volcanically_active_large.jpg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603250" y="1574800"/>
            <a:ext cx="79375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Вулканы на Венере</a:t>
            </a:r>
            <a:r>
              <a:rPr lang="en-US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aphys.ru/images/gallery/0100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7848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Кипящая лава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4525963"/>
          </a:xfrm>
        </p:spPr>
        <p:txBody>
          <a:bodyPr>
            <a:noAutofit/>
          </a:bodyPr>
          <a:lstStyle/>
          <a:p>
            <a:r>
              <a:rPr lang="ru-RU" sz="2900" b="1" dirty="0" smtClean="0"/>
              <a:t>Венера- самый яркий объект на нашем небе после солнца и луны, поэтому неудивительно ,что она привлекала людей с незапамятных времён. Античные звездочёты видели в пылающей «звезде» олицетворение богини любви. Сегодня ученым известно, что это целая планета, которая дает повод для пугающего сравнения с нашим миром.</a:t>
            </a:r>
            <a:endParaRPr lang="ru-RU" sz="2900" dirty="0" smtClean="0"/>
          </a:p>
          <a:p>
            <a:r>
              <a:rPr lang="ru-RU" sz="2900" b="1" dirty="0" smtClean="0"/>
              <a:t>Венера делает один оборот вокруг Солнца за 225 дней, находясь от него в среднем  на расстоянии 108 млн. км </a:t>
            </a:r>
            <a:endParaRPr lang="ru-RU" sz="2900" dirty="0" smtClean="0"/>
          </a:p>
          <a:p>
            <a:endParaRPr lang="ru-RU" sz="29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Планета получила своё название в честь богини красоты – Венеры. </a:t>
            </a:r>
          </a:p>
        </p:txBody>
      </p:sp>
      <p:pic>
        <p:nvPicPr>
          <p:cNvPr id="10243" name="Содержимое 3" descr="mvs2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47800" y="2133600"/>
            <a:ext cx="5295900" cy="4046538"/>
          </a:xfrm>
        </p:spPr>
      </p:pic>
      <p:pic>
        <p:nvPicPr>
          <p:cNvPr id="5" name="Рисунок 4" descr="12379106_Venus_E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422400"/>
            <a:ext cx="8001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763000" cy="3429000"/>
          </a:xfrm>
        </p:spPr>
        <p:txBody>
          <a:bodyPr/>
          <a:lstStyle/>
          <a:p>
            <a:r>
              <a:rPr lang="ru-RU" smtClean="0"/>
              <a:t>Земля.</a:t>
            </a:r>
            <a:br>
              <a:rPr lang="ru-RU" smtClean="0"/>
            </a:br>
            <a:r>
              <a:rPr lang="ru-RU" sz="2800" smtClean="0"/>
              <a:t>Третья планета от Солнца – Земля. Её называют «Голубая планета» - потому, что на ней много воды и она имеет воздушную оболочку, атмосферу, она придаёт планете голубизну.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1267" name="Содержимое 3" descr="01113a861320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276600"/>
            <a:ext cx="4572000" cy="3429000"/>
          </a:xfrm>
        </p:spPr>
      </p:pic>
      <p:pic>
        <p:nvPicPr>
          <p:cNvPr id="11268" name="Рисунок 4" descr="596-dunyanin_uzaydan_gorunumu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2766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Земля состоит из камня и металлов и имеет сложное строение.</a:t>
            </a:r>
          </a:p>
        </p:txBody>
      </p:sp>
      <p:pic>
        <p:nvPicPr>
          <p:cNvPr id="12291" name="Содержимое 3" descr="earth_in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371600"/>
            <a:ext cx="5597525" cy="5470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Название Земля исходит от первоначального корня, который несёт в себе смысл «низкий»</a:t>
            </a:r>
          </a:p>
        </p:txBody>
      </p:sp>
      <p:pic>
        <p:nvPicPr>
          <p:cNvPr id="13315" name="Содержимое 5" descr="8855_3_1_2009_1_57_05_pm_-_jesusbluespaceearth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19200" y="1725613"/>
            <a:ext cx="6477000" cy="4857750"/>
          </a:xfrm>
        </p:spPr>
      </p:pic>
      <p:pic>
        <p:nvPicPr>
          <p:cNvPr id="7" name="Рисунок 6" descr="61bb84e3cc9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452563"/>
            <a:ext cx="6705600" cy="540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981200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Марс.</a:t>
            </a:r>
            <a:br>
              <a:rPr lang="ru-RU" smtClean="0"/>
            </a:br>
            <a:r>
              <a:rPr lang="ru-RU" sz="2800" smtClean="0"/>
              <a:t>Марс  - четвёртая планета от солнца. Поверхность планеты содержит много железа, которое, окисляясь, даёт красный цвет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4339" name="Содержимое 4" descr="0a06e6b46626243f5b89170fe8bad88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2438400"/>
            <a:ext cx="4267200" cy="4227513"/>
          </a:xfrm>
        </p:spPr>
      </p:pic>
      <p:pic>
        <p:nvPicPr>
          <p:cNvPr id="14340" name="Рисунок 5" descr="0a061c1b72b6146ff67e751e0e70083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438400"/>
            <a:ext cx="443071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0" y="4573588"/>
            <a:ext cx="9144000" cy="2339975"/>
          </a:xfrm>
          <a:prstGeom prst="rect">
            <a:avLst/>
          </a:prstGeom>
          <a:solidFill>
            <a:schemeClr val="bg1"/>
          </a:solidFill>
          <a:ln w="5715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800000"/>
                </a:solidFill>
                <a:latin typeface="Comic Sans MS" pitchFamily="66" charset="0"/>
              </a:rPr>
              <a:t>Марс 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— планета земной группы с разреженной атмосферой (давление у поверхности в 160 раз меньше земного). Особенностями поверхностного рельефа </a:t>
            </a:r>
            <a:r>
              <a:rPr lang="ru-RU" sz="2400" b="1">
                <a:solidFill>
                  <a:srgbClr val="800000"/>
                </a:solidFill>
                <a:latin typeface="Comic Sans MS" pitchFamily="66" charset="0"/>
              </a:rPr>
              <a:t>Марса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 можно считать ударные кратеры наподобие лунных, а также вулканы, долины, пустыни и полярные ледниковые шапки наподобие земных.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Рисунок 5" descr="planeta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59631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2987675" y="260350"/>
            <a:ext cx="304165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800">
                <a:solidFill>
                  <a:srgbClr val="FFFF00"/>
                </a:solidFill>
              </a:rPr>
              <a:t>Марс</a:t>
            </a:r>
          </a:p>
        </p:txBody>
      </p:sp>
      <p:pic>
        <p:nvPicPr>
          <p:cNvPr id="139270" name="Picture 6" descr="мар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524000"/>
            <a:ext cx="3733800" cy="3733800"/>
          </a:xfrm>
          <a:prstGeom prst="rect">
            <a:avLst/>
          </a:prstGeom>
          <a:noFill/>
        </p:spPr>
      </p:pic>
      <p:sp>
        <p:nvSpPr>
          <p:cNvPr id="139272" name="Text Box 8"/>
          <p:cNvSpPr txBox="1">
            <a:spLocks noChangeArrowheads="1"/>
          </p:cNvSpPr>
          <p:nvPr/>
        </p:nvSpPr>
        <p:spPr bwMode="auto">
          <a:xfrm>
            <a:off x="1143000" y="5486400"/>
            <a:ext cx="447359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100" b="0" dirty="0" smtClean="0"/>
              <a:t>Ночью</a:t>
            </a:r>
            <a:endParaRPr lang="ru-RU" sz="2100" b="0" dirty="0"/>
          </a:p>
          <a:p>
            <a:r>
              <a:rPr lang="ru-RU" sz="2100" b="0" dirty="0"/>
              <a:t>температура – минус 85 градусов.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r>
              <a:rPr lang="ru-RU" sz="1800">
                <a:solidFill>
                  <a:srgbClr val="99CCFF"/>
                </a:solidFill>
              </a:rPr>
              <a:t>Марсианская гора Олимп – самая высокая в Солнечной системе.</a:t>
            </a:r>
          </a:p>
        </p:txBody>
      </p:sp>
      <p:pic>
        <p:nvPicPr>
          <p:cNvPr id="7171" name="Picture 3" descr="Mars_Oly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844675"/>
            <a:ext cx="8213725" cy="435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Mars_Sunrise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0" y="471488"/>
            <a:ext cx="6502400" cy="1733550"/>
          </a:xfrm>
          <a:prstGeom prst="rect">
            <a:avLst/>
          </a:prstGeom>
          <a:noFill/>
        </p:spPr>
      </p:pic>
      <p:pic>
        <p:nvPicPr>
          <p:cNvPr id="39939" name="Picture 3" descr="Mars_Sunrise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0" y="2263775"/>
            <a:ext cx="6502400" cy="1670050"/>
          </a:xfrm>
          <a:prstGeom prst="rect">
            <a:avLst/>
          </a:prstGeom>
          <a:noFill/>
        </p:spPr>
      </p:pic>
      <p:pic>
        <p:nvPicPr>
          <p:cNvPr id="39940" name="Picture 4" descr="Mars_Sunrise_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8250" y="3994150"/>
            <a:ext cx="6502400" cy="1739900"/>
          </a:xfrm>
          <a:prstGeom prst="rect">
            <a:avLst/>
          </a:prstGeom>
          <a:noFill/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116013" y="5876925"/>
            <a:ext cx="6897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/>
              <a:t>Восход Солнца на Марсе. Снимок с </a:t>
            </a:r>
            <a:r>
              <a:rPr lang="ru-RU" dirty="0" err="1"/>
              <a:t>марсохода</a:t>
            </a:r>
            <a:r>
              <a:rPr lang="ru-RU" dirty="0"/>
              <a:t> «</a:t>
            </a:r>
            <a:r>
              <a:rPr lang="ru-RU" dirty="0" err="1"/>
              <a:t>Пасфайндер</a:t>
            </a:r>
            <a:r>
              <a:rPr lang="ru-RU" dirty="0"/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1554162"/>
          </a:xfrm>
        </p:spPr>
        <p:txBody>
          <a:bodyPr/>
          <a:lstStyle/>
          <a:p>
            <a:r>
              <a:rPr lang="ru-RU" sz="2800" smtClean="0"/>
              <a:t>Планета названа в честь римского бога войны – за свой красный цвет, напоминающий цвет крови.</a:t>
            </a:r>
          </a:p>
        </p:txBody>
      </p:sp>
      <p:pic>
        <p:nvPicPr>
          <p:cNvPr id="16387" name="Рисунок 4" descr="big_168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38400"/>
            <a:ext cx="6096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Содержимое 6" descr="4098841010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638800" y="1600200"/>
            <a:ext cx="3362325" cy="3857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Марс меньше Земли, но у него есть два спутника – Фобос и Демос (что в переводе означает Страх и Ужас – так звали сыновей бога войны)</a:t>
            </a:r>
          </a:p>
        </p:txBody>
      </p:sp>
      <p:pic>
        <p:nvPicPr>
          <p:cNvPr id="15363" name="Содержимое 3" descr="27 fobos i demos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47800" y="2057400"/>
            <a:ext cx="4554538" cy="4525963"/>
          </a:xfrm>
        </p:spPr>
      </p:pic>
      <p:pic>
        <p:nvPicPr>
          <p:cNvPr id="5" name="Рисунок 4" descr="marteysussatelites_thum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929431"/>
            <a:ext cx="6553200" cy="492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Юпитер.</a:t>
            </a:r>
            <a:br>
              <a:rPr lang="ru-RU" smtClean="0"/>
            </a:br>
            <a:r>
              <a:rPr lang="ru-RU" sz="2800" smtClean="0"/>
              <a:t>Следующая планета от Солнца – самая большая в Солнечной системе. Состоит главным образом из различных газов.</a:t>
            </a:r>
            <a:endParaRPr lang="ru-RU" smtClean="0"/>
          </a:p>
        </p:txBody>
      </p:sp>
      <p:pic>
        <p:nvPicPr>
          <p:cNvPr id="17411" name="Содержимое 3" descr="699px-Jupiter-Earth-Spot_compariso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00200" y="1828800"/>
            <a:ext cx="5738813" cy="4918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0" y="4883150"/>
            <a:ext cx="9144000" cy="1974850"/>
          </a:xfrm>
          <a:prstGeom prst="rect">
            <a:avLst/>
          </a:prstGeom>
          <a:solidFill>
            <a:schemeClr val="bg1"/>
          </a:solidFill>
          <a:ln w="5715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800000"/>
                </a:solidFill>
                <a:latin typeface="Comic Sans MS" pitchFamily="66" charset="0"/>
              </a:rPr>
              <a:t>Юпитер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 представляет собой гигантский газовый шар, диаметр которого в десять раз превышает диаметр </a:t>
            </a:r>
            <a:r>
              <a:rPr lang="ru-RU" sz="2400" b="1">
                <a:solidFill>
                  <a:srgbClr val="800000"/>
                </a:solidFill>
                <a:latin typeface="Comic Sans MS" pitchFamily="66" charset="0"/>
              </a:rPr>
              <a:t>Земли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. Среди следовых газов наиболее существенны водяной пар, метан и аммиак. Под слоем облаков нет никакой твердой поверхности.</a:t>
            </a:r>
            <a:r>
              <a:rPr lang="ru-RU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493838"/>
          </a:xfrm>
        </p:spPr>
        <p:txBody>
          <a:bodyPr/>
          <a:lstStyle/>
          <a:p>
            <a:r>
              <a:rPr lang="ru-RU" sz="2800" smtClean="0"/>
              <a:t>Юпитер имеет цветастую атмосферу. В атмосфере постоянно бушуют мощные ураганы.</a:t>
            </a:r>
          </a:p>
        </p:txBody>
      </p:sp>
      <p:pic>
        <p:nvPicPr>
          <p:cNvPr id="18435" name="Содержимое 3" descr="600px-Jupite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81200" y="1905000"/>
            <a:ext cx="4830763" cy="4830763"/>
          </a:xfrm>
        </p:spPr>
      </p:pic>
      <p:pic>
        <p:nvPicPr>
          <p:cNvPr id="5" name="Рисунок 4" descr="9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52400"/>
            <a:ext cx="8382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ru-RU" sz="2800" smtClean="0"/>
              <a:t>Планета имеет 16 спутников. </a:t>
            </a:r>
          </a:p>
        </p:txBody>
      </p:sp>
      <p:pic>
        <p:nvPicPr>
          <p:cNvPr id="19459" name="Содержимое 3" descr="40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143000"/>
            <a:ext cx="5562600" cy="5562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4267200" cy="1706562"/>
          </a:xfrm>
        </p:spPr>
        <p:txBody>
          <a:bodyPr/>
          <a:lstStyle/>
          <a:p>
            <a:r>
              <a:rPr lang="ru-RU" sz="2800" smtClean="0"/>
              <a:t>Названа в честь самого главного римского бога – Юпитера.</a:t>
            </a:r>
          </a:p>
        </p:txBody>
      </p:sp>
      <p:pic>
        <p:nvPicPr>
          <p:cNvPr id="20483" name="Содержимое 3" descr="jupiter-zeus-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2133600"/>
            <a:ext cx="2489200" cy="4525963"/>
          </a:xfrm>
        </p:spPr>
      </p:pic>
      <p:pic>
        <p:nvPicPr>
          <p:cNvPr id="20484" name="Рисунок 4" descr="ypit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6225"/>
            <a:ext cx="4343400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438400"/>
          </a:xfrm>
        </p:spPr>
        <p:txBody>
          <a:bodyPr/>
          <a:lstStyle/>
          <a:p>
            <a:pPr eaLnBrk="1" hangingPunct="1"/>
            <a:r>
              <a:rPr lang="ru-RU" smtClean="0"/>
              <a:t>Меркурий.</a:t>
            </a:r>
            <a:br>
              <a:rPr lang="ru-RU" smtClean="0"/>
            </a:br>
            <a:r>
              <a:rPr lang="ru-RU" sz="2800" smtClean="0"/>
              <a:t>Ближайшей к солнцу планетой является Меркурий. Это самая быстрая планета. Она обращается вокруг Солнца за 88 дней.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5123" name="Содержимое 3" descr="1255510244_33329.300x30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2895600"/>
            <a:ext cx="3581400" cy="3581400"/>
          </a:xfrm>
        </p:spPr>
      </p:pic>
      <p:pic>
        <p:nvPicPr>
          <p:cNvPr id="5124" name="Рисунок 4" descr="0_5adc8_870658a1_X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895600"/>
            <a:ext cx="4491038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905000"/>
          </a:xfrm>
        </p:spPr>
        <p:txBody>
          <a:bodyPr/>
          <a:lstStyle/>
          <a:p>
            <a:r>
              <a:rPr lang="ru-RU" smtClean="0"/>
              <a:t>Сатурн.</a:t>
            </a:r>
            <a:br>
              <a:rPr lang="ru-RU" smtClean="0"/>
            </a:br>
            <a:r>
              <a:rPr lang="ru-RU" sz="2800" smtClean="0"/>
              <a:t>Вторая по величине планета Солнечной системы. Она окружена множеством ярких колец, состоящих из обломков льда и камней.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1507" name="Содержимое 3" descr="satrings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80000" y="2286000"/>
            <a:ext cx="4064000" cy="3048000"/>
          </a:xfrm>
        </p:spPr>
      </p:pic>
      <p:pic>
        <p:nvPicPr>
          <p:cNvPr id="21508" name="Рисунок 4" descr="1002118_0586_00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590800"/>
            <a:ext cx="48482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учик света - энциклопедия для детей: космос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71414"/>
            <a:ext cx="400052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000496" y="438487"/>
            <a:ext cx="500066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cap="none" normalizeH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Сатурн</a:t>
            </a:r>
            <a:r>
              <a:rPr kumimoji="0" lang="ru-RU" sz="4000" i="0" u="none" strike="noStrike" cap="none" normalizeH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Arial" pitchFamily="34" charset="0"/>
              </a:rPr>
              <a:t> –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шестая планета от Солнца и вторая по размерам планета в Солнечной системе после Юпитера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grpSp>
        <p:nvGrpSpPr>
          <p:cNvPr id="2" name="Группа 6"/>
          <p:cNvGrpSpPr/>
          <p:nvPr/>
        </p:nvGrpSpPr>
        <p:grpSpPr>
          <a:xfrm>
            <a:off x="4714876" y="3500438"/>
            <a:ext cx="4357718" cy="3286148"/>
            <a:chOff x="1285852" y="785794"/>
            <a:chExt cx="6858048" cy="507209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285852" y="785794"/>
              <a:ext cx="6858048" cy="507209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 descr="http://www.business-broker.su/upload/news/img/12701965127437.jpg"/>
            <p:cNvPicPr/>
            <p:nvPr/>
          </p:nvPicPr>
          <p:blipFill>
            <a:blip r:embed="rId3" cstate="print"/>
            <a:srcRect l="27545" t="62899" r="61094" b="19947"/>
            <a:stretch>
              <a:fillRect/>
            </a:stretch>
          </p:blipFill>
          <p:spPr bwMode="auto">
            <a:xfrm>
              <a:off x="2000232" y="4786322"/>
              <a:ext cx="571504" cy="4286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" name="Рисунок 9" descr="http://fruitinfo.ru/data/tradeboard/16088/tradeboardr3GHRu_img.jpg"/>
            <p:cNvPicPr/>
            <p:nvPr/>
          </p:nvPicPr>
          <p:blipFill>
            <a:blip r:embed="rId4" cstate="print"/>
            <a:srcRect t="19517" r="25395"/>
            <a:stretch>
              <a:fillRect/>
            </a:stretch>
          </p:blipFill>
          <p:spPr bwMode="auto">
            <a:xfrm>
              <a:off x="3357554" y="1142984"/>
              <a:ext cx="4500594" cy="428628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71438" y="4214818"/>
            <a:ext cx="471487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Если Землю представить зерном пшеницы, то Сатурн будет похожим на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большой мандарин.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3583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Сатурн</a:t>
            </a:r>
            <a:r>
              <a:rPr lang="ru-RU" sz="3200" dirty="0">
                <a:ea typeface="Times New Roman" pitchFamily="18" charset="0"/>
                <a:cs typeface="Arial" pitchFamily="34" charset="0"/>
              </a:rPr>
              <a:t> 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не имеет твёрдой поверхности. </a:t>
            </a:r>
            <a:endParaRPr kumimoji="0" lang="en-US" sz="3200" b="0" i="0" u="none" strike="noStrike" cap="none" normalizeH="0" baseline="0" dirty="0" smtClean="0">
              <a:ln>
                <a:noFill/>
              </a:ln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Эта планета газовый гигант.</a:t>
            </a:r>
            <a:r>
              <a:rPr lang="ru-RU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Скорость ветра на Сатурне может достигать до 500 км/ч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57200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Температура на поверхности около −150 °C.</a:t>
            </a:r>
            <a:r>
              <a:rPr lang="ru-RU" sz="3200" dirty="0" smtClean="0">
                <a:ea typeface="Times New Roman" pitchFamily="18" charset="0"/>
                <a:cs typeface="Arial" pitchFamily="34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Сутки на Сатурне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длятся чуть больше 10 земных часов.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Год длится почти 30 земных лет.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Вокруг планеты вращается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62 спутника.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Самый крупный из них </a:t>
            </a:r>
            <a:r>
              <a:rPr lang="ru-RU" sz="3200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Титан.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 descr="Origin of Saturn's moons explain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828800"/>
            <a:ext cx="3505200" cy="2719551"/>
          </a:xfrm>
          <a:prstGeom prst="rect">
            <a:avLst/>
          </a:prstGeom>
          <a:noFill/>
        </p:spPr>
      </p:pic>
      <p:pic>
        <p:nvPicPr>
          <p:cNvPr id="2052" name="Picture 4" descr="Лунный город. Иллюстрац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828800"/>
            <a:ext cx="3633247" cy="27109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572008"/>
            <a:ext cx="4000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Кольца у Сатурна обнаружили астрономы еще в 17 веке.</a:t>
            </a:r>
            <a:endParaRPr kumimoji="0" lang="ru-RU" sz="3200" b="0" i="0" u="none" strike="noStrike" cap="none" normalizeH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pic>
        <p:nvPicPr>
          <p:cNvPr id="17410" name="Picture 2" descr="http://www.clipart.net.ua/images/clip69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3611"/>
            <a:ext cx="4071934" cy="3053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ttp://parnasse.ru/upload/comments/35a295fc2b2a3e58c0b8ff1257917e63.jpg"/>
          <p:cNvPicPr>
            <a:picLocks noChangeAspect="1" noChangeArrowheads="1"/>
          </p:cNvPicPr>
          <p:nvPr/>
        </p:nvPicPr>
        <p:blipFill>
          <a:blip r:embed="rId3" cstate="print"/>
          <a:srcRect t="5045"/>
          <a:stretch>
            <a:fillRect/>
          </a:stretch>
        </p:blipFill>
        <p:spPr bwMode="auto">
          <a:xfrm>
            <a:off x="4071934" y="3247882"/>
            <a:ext cx="5072066" cy="3610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43372" y="357166"/>
            <a:ext cx="54292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Сатурн обладает заметной системой колец, состоящей из частичек  льда и пыли.</a:t>
            </a:r>
            <a:r>
              <a:rPr lang="ru-RU" sz="3200" dirty="0" smtClean="0">
                <a:ea typeface="Times New Roman" pitchFamily="18" charset="0"/>
                <a:cs typeface="Arial" pitchFamily="34" charset="0"/>
              </a:rPr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Их толщина составляет </a:t>
            </a:r>
            <a:r>
              <a:rPr lang="ru-RU" sz="3200" dirty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всего несколько десятков метров</a:t>
            </a: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Сатурн назван в честь римского бога земледелия.</a:t>
            </a:r>
          </a:p>
        </p:txBody>
      </p:sp>
      <p:pic>
        <p:nvPicPr>
          <p:cNvPr id="22531" name="Содержимое 3" descr="1620e744452b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24400" y="1524000"/>
            <a:ext cx="4071938" cy="5181600"/>
          </a:xfrm>
        </p:spPr>
      </p:pic>
      <p:pic>
        <p:nvPicPr>
          <p:cNvPr id="22532" name="Рисунок 4" descr="s6472275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295400"/>
            <a:ext cx="3224213" cy="542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Уран.</a:t>
            </a:r>
            <a:br>
              <a:rPr lang="ru-RU" smtClean="0"/>
            </a:br>
            <a:r>
              <a:rPr lang="ru-RU" sz="2800" smtClean="0"/>
              <a:t>Состоит из маленького каменного ядра и замёрзших газов.</a:t>
            </a:r>
            <a:endParaRPr lang="ru-RU" smtClean="0"/>
          </a:p>
        </p:txBody>
      </p:sp>
      <p:pic>
        <p:nvPicPr>
          <p:cNvPr id="23555" name="Содержимое 3" descr="ura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2057400"/>
            <a:ext cx="6034088" cy="4525963"/>
          </a:xfrm>
        </p:spPr>
      </p:pic>
      <p:pic>
        <p:nvPicPr>
          <p:cNvPr id="23556" name="Рисунок 4" descr="9494918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1676400"/>
            <a:ext cx="31432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0" y="4760913"/>
            <a:ext cx="9144000" cy="1974850"/>
          </a:xfrm>
          <a:prstGeom prst="rect">
            <a:avLst/>
          </a:prstGeom>
          <a:solidFill>
            <a:schemeClr val="bg1"/>
          </a:solidFill>
          <a:ln w="5715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В недрах </a:t>
            </a:r>
            <a:r>
              <a:rPr lang="ru-RU" sz="2400" b="1">
                <a:solidFill>
                  <a:srgbClr val="800000"/>
                </a:solidFill>
                <a:latin typeface="Comic Sans MS" pitchFamily="66" charset="0"/>
              </a:rPr>
              <a:t>Урана 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и схожего с ним </a:t>
            </a:r>
            <a:r>
              <a:rPr lang="ru-RU" sz="2400" b="1">
                <a:solidFill>
                  <a:srgbClr val="800000"/>
                </a:solidFill>
                <a:latin typeface="Comic Sans MS" pitchFamily="66" charset="0"/>
              </a:rPr>
              <a:t>Нептуна</a:t>
            </a:r>
            <a:r>
              <a:rPr lang="ru-RU" sz="2400" b="1">
                <a:solidFill>
                  <a:srgbClr val="000066"/>
                </a:solidFill>
                <a:latin typeface="Comic Sans MS" pitchFamily="66" charset="0"/>
              </a:rPr>
              <a:t> отсутствует металлический водород, но зато много высокотемпературных модификаций льда — по этой причине специалисты выделили эти две планеты в отдельную категорию </a:t>
            </a:r>
            <a:r>
              <a:rPr lang="ru-RU" sz="2400" b="1">
                <a:solidFill>
                  <a:srgbClr val="800000"/>
                </a:solidFill>
                <a:latin typeface="Comic Sans MS" pitchFamily="66" charset="0"/>
              </a:rPr>
              <a:t>«ледяных гигантов»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состав Ура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577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990099"/>
                </a:solidFill>
              </a:rPr>
              <a:t>Состав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285992"/>
            <a:ext cx="82296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CC9900"/>
                </a:solidFill>
              </a:rPr>
              <a:t>Уран состоит прежде всего из горной породы и различных льдов. По-видимому, Уран не имеет каменного ядра подобно Юпитеру и Сатурну.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66FF33"/>
                </a:solidFill>
              </a:rPr>
              <a:t>Спутники</a:t>
            </a:r>
            <a:r>
              <a:rPr lang="ru-RU" smtClean="0"/>
              <a:t> 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Интересная особенность:почти все спутники Урана названа вчесть героев из книг Шекспира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Уран система спут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396413" cy="73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На Меркурии нет атмосферы и воды.</a:t>
            </a:r>
            <a:br>
              <a:rPr lang="ru-RU" sz="2800" smtClean="0"/>
            </a:br>
            <a:r>
              <a:rPr lang="ru-RU" sz="2800" smtClean="0"/>
              <a:t>На солнечной стороне – очень жарко, а на противоположной – ледяной холод.</a:t>
            </a:r>
          </a:p>
        </p:txBody>
      </p:sp>
      <p:pic>
        <p:nvPicPr>
          <p:cNvPr id="6147" name="Содержимое 3" descr="cosmos_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1676400"/>
            <a:ext cx="4465638" cy="3509963"/>
          </a:xfrm>
        </p:spPr>
      </p:pic>
      <p:pic>
        <p:nvPicPr>
          <p:cNvPr id="6148" name="Рисунок 4" descr="mercury-plane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28800"/>
            <a:ext cx="480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ru-RU" sz="2800" smtClean="0"/>
              <a:t>Планета названа в честь греческого бога неба Урана.</a:t>
            </a:r>
          </a:p>
        </p:txBody>
      </p:sp>
      <p:pic>
        <p:nvPicPr>
          <p:cNvPr id="24579" name="Содержимое 3" descr="antiq10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2133600"/>
            <a:ext cx="8829675" cy="3292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915400" cy="1143000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Нептун.</a:t>
            </a:r>
            <a:br>
              <a:rPr lang="ru-RU" smtClean="0"/>
            </a:br>
            <a:r>
              <a:rPr lang="ru-RU" sz="2800" smtClean="0"/>
              <a:t>Она мерцает голубоватым светом, напоминающим блеск воды. Температура на поверхности Нептуна – минус 200 градусов. На планете свирепствуют самые сильные бури во всей Солнечной системе.</a:t>
            </a:r>
            <a:endParaRPr lang="ru-RU" smtClean="0"/>
          </a:p>
        </p:txBody>
      </p:sp>
      <p:pic>
        <p:nvPicPr>
          <p:cNvPr id="25603" name="Содержимое 3" descr="Neptune,_Earth_size_compariso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2819400"/>
            <a:ext cx="3810000" cy="3810000"/>
          </a:xfrm>
        </p:spPr>
      </p:pic>
      <p:pic>
        <p:nvPicPr>
          <p:cNvPr id="25604" name="Рисунок 4" descr="cb03be4f771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819400"/>
            <a:ext cx="437356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271" name="Рисунок 22" descr="star39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876800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2" name="Рисунок 23" descr="star39.jpg"/>
            <p:cNvPicPr>
              <a:picLocks noChangeAspect="1"/>
            </p:cNvPicPr>
            <p:nvPr/>
          </p:nvPicPr>
          <p:blipFill>
            <a:blip r:embed="rId2"/>
            <a:srcRect r="12109"/>
            <a:stretch>
              <a:fillRect/>
            </a:stretch>
          </p:blipFill>
          <p:spPr bwMode="auto">
            <a:xfrm>
              <a:off x="4857752" y="0"/>
              <a:ext cx="4286248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3" name="Рисунок 24" descr="star39.jpg"/>
            <p:cNvPicPr>
              <a:picLocks noChangeAspect="1"/>
            </p:cNvPicPr>
            <p:nvPr/>
          </p:nvPicPr>
          <p:blipFill>
            <a:blip r:embed="rId2"/>
            <a:srcRect b="58984"/>
            <a:stretch>
              <a:fillRect/>
            </a:stretch>
          </p:blipFill>
          <p:spPr bwMode="auto">
            <a:xfrm>
              <a:off x="0" y="4857760"/>
              <a:ext cx="4876800" cy="200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Рисунок 25" descr="star39.jpg"/>
            <p:cNvPicPr>
              <a:picLocks noChangeAspect="1"/>
            </p:cNvPicPr>
            <p:nvPr/>
          </p:nvPicPr>
          <p:blipFill>
            <a:blip r:embed="rId2"/>
            <a:srcRect r="12109" b="58984"/>
            <a:stretch>
              <a:fillRect/>
            </a:stretch>
          </p:blipFill>
          <p:spPr bwMode="auto">
            <a:xfrm>
              <a:off x="4857752" y="4857760"/>
              <a:ext cx="4286248" cy="200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67" name="Прямоугольник 30"/>
          <p:cNvSpPr>
            <a:spLocks noChangeArrowheads="1"/>
          </p:cNvSpPr>
          <p:nvPr/>
        </p:nvSpPr>
        <p:spPr bwMode="auto">
          <a:xfrm>
            <a:off x="0" y="107950"/>
            <a:ext cx="9144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66CCFF"/>
                </a:solidFill>
                <a:latin typeface="Comic Sans MS" pitchFamily="66" charset="0"/>
              </a:rPr>
              <a:t>На Нептуне самые быстрые в Солнечной системе ветры, они разгоняются до 2 200 км/час. </a:t>
            </a:r>
          </a:p>
          <a:p>
            <a:pPr algn="ctr"/>
            <a:r>
              <a:rPr lang="ru-RU" sz="2800" b="1">
                <a:solidFill>
                  <a:srgbClr val="66CCFF"/>
                </a:solidFill>
                <a:latin typeface="Comic Sans MS" pitchFamily="66" charset="0"/>
              </a:rPr>
              <a:t>Ветры дуют в западном направлении, </a:t>
            </a:r>
          </a:p>
          <a:p>
            <a:pPr algn="ctr"/>
            <a:r>
              <a:rPr lang="ru-RU" sz="2800" b="1">
                <a:solidFill>
                  <a:srgbClr val="66CCFF"/>
                </a:solidFill>
                <a:latin typeface="Comic Sans MS" pitchFamily="66" charset="0"/>
              </a:rPr>
              <a:t>против вращения планеты. </a:t>
            </a:r>
          </a:p>
        </p:txBody>
      </p:sp>
      <p:pic>
        <p:nvPicPr>
          <p:cNvPr id="11268" name="Рисунок 31" descr="Вихрь в атмосфере Нептуна Восьмая планета...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428875"/>
            <a:ext cx="3643312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942.jpg"/>
          <p:cNvPicPr>
            <a:picLocks noChangeAspect="1"/>
          </p:cNvPicPr>
          <p:nvPr/>
        </p:nvPicPr>
        <p:blipFill>
          <a:blip r:embed="rId4" cstate="print"/>
          <a:srcRect l="2344" t="2344" r="2343" b="2343"/>
          <a:stretch>
            <a:fillRect/>
          </a:stretch>
        </p:blipFill>
        <p:spPr>
          <a:xfrm>
            <a:off x="5143502" y="2071678"/>
            <a:ext cx="3500449" cy="3500462"/>
          </a:xfrm>
          <a:prstGeom prst="ellipse">
            <a:avLst/>
          </a:prstGeom>
        </p:spPr>
      </p:pic>
      <p:sp>
        <p:nvSpPr>
          <p:cNvPr id="11270" name="Прямоугольник 9"/>
          <p:cNvSpPr>
            <a:spLocks noChangeArrowheads="1"/>
          </p:cNvSpPr>
          <p:nvPr/>
        </p:nvSpPr>
        <p:spPr bwMode="auto">
          <a:xfrm>
            <a:off x="0" y="5643563"/>
            <a:ext cx="91440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66CCFF"/>
                </a:solidFill>
                <a:latin typeface="Comic Sans MS" pitchFamily="66" charset="0"/>
              </a:rPr>
              <a:t>Температурный минимум в атмосфере </a:t>
            </a:r>
          </a:p>
          <a:p>
            <a:pPr algn="ctr"/>
            <a:r>
              <a:rPr lang="ru-RU" sz="3200" b="1">
                <a:solidFill>
                  <a:srgbClr val="66CCFF"/>
                </a:solidFill>
                <a:latin typeface="Comic Sans MS" pitchFamily="66" charset="0"/>
              </a:rPr>
              <a:t>Нептуна составляет -223 ̊С.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198" name="Рисунок 9" descr="star39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876800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9" name="Рисунок 10" descr="star39.jpg"/>
            <p:cNvPicPr>
              <a:picLocks noChangeAspect="1"/>
            </p:cNvPicPr>
            <p:nvPr/>
          </p:nvPicPr>
          <p:blipFill>
            <a:blip r:embed="rId2"/>
            <a:srcRect r="12109"/>
            <a:stretch>
              <a:fillRect/>
            </a:stretch>
          </p:blipFill>
          <p:spPr bwMode="auto">
            <a:xfrm>
              <a:off x="4857752" y="0"/>
              <a:ext cx="4286248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0" name="Рисунок 11" descr="star39.jpg"/>
            <p:cNvPicPr>
              <a:picLocks noChangeAspect="1"/>
            </p:cNvPicPr>
            <p:nvPr/>
          </p:nvPicPr>
          <p:blipFill>
            <a:blip r:embed="rId2"/>
            <a:srcRect b="58984"/>
            <a:stretch>
              <a:fillRect/>
            </a:stretch>
          </p:blipFill>
          <p:spPr bwMode="auto">
            <a:xfrm>
              <a:off x="0" y="4857760"/>
              <a:ext cx="4876800" cy="200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1" name="Рисунок 12" descr="star39.jpg"/>
            <p:cNvPicPr>
              <a:picLocks noChangeAspect="1"/>
            </p:cNvPicPr>
            <p:nvPr/>
          </p:nvPicPr>
          <p:blipFill>
            <a:blip r:embed="rId2"/>
            <a:srcRect r="12109" b="58986"/>
            <a:stretch>
              <a:fillRect/>
            </a:stretch>
          </p:blipFill>
          <p:spPr bwMode="auto">
            <a:xfrm>
              <a:off x="4857752" y="4857760"/>
              <a:ext cx="4286248" cy="200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Рисунок 5" descr="Нептун имеет 13 известных спутников..jpg"/>
          <p:cNvPicPr>
            <a:picLocks noChangeAspect="1"/>
          </p:cNvPicPr>
          <p:nvPr/>
        </p:nvPicPr>
        <p:blipFill>
          <a:blip r:embed="rId3" cstate="print"/>
          <a:srcRect l="2083" t="2663" r="75870" b="75000"/>
          <a:stretch>
            <a:fillRect/>
          </a:stretch>
        </p:blipFill>
        <p:spPr>
          <a:xfrm>
            <a:off x="4143372" y="285728"/>
            <a:ext cx="1357290" cy="1375157"/>
          </a:xfrm>
          <a:prstGeom prst="ellipse">
            <a:avLst/>
          </a:prstGeom>
        </p:spPr>
      </p:pic>
      <p:pic>
        <p:nvPicPr>
          <p:cNvPr id="7" name="Рисунок 6" descr="Нептун имеет 13 известных спутников..jpg"/>
          <p:cNvPicPr>
            <a:picLocks noChangeAspect="1"/>
          </p:cNvPicPr>
          <p:nvPr/>
        </p:nvPicPr>
        <p:blipFill>
          <a:blip r:embed="rId3" cstate="print"/>
          <a:srcRect l="11320" t="12362" r="9514" b="6389"/>
          <a:stretch>
            <a:fillRect/>
          </a:stretch>
        </p:blipFill>
        <p:spPr>
          <a:xfrm>
            <a:off x="3993160" y="1571612"/>
            <a:ext cx="5150840" cy="5286388"/>
          </a:xfrm>
          <a:prstGeom prst="ellipse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0000" y="1656000"/>
            <a:ext cx="4857752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FFFF99"/>
                </a:solidFill>
                <a:latin typeface="Comic Sans MS" pitchFamily="66" charset="0"/>
              </a:rPr>
              <a:t>Масса Нептуна превышает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FFFF99"/>
                </a:solidFill>
                <a:latin typeface="Comic Sans MS" pitchFamily="66" charset="0"/>
              </a:rPr>
              <a:t>массу Земли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FFFF99"/>
                </a:solidFill>
                <a:latin typeface="Comic Sans MS" pitchFamily="66" charset="0"/>
              </a:rPr>
              <a:t>в 17 раз. 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10806031" cy="6858000"/>
          </a:xfrm>
        </p:grpSpPr>
        <p:pic>
          <p:nvPicPr>
            <p:cNvPr id="9224" name="Рисунок 8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5" name="Рисунок 30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42900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6" name="Рисунок 31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3306" y="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7" name="Рисунок 32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3306" y="342900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8" name="Рисунок 33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43768" y="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9" name="Рисунок 34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43768" y="342900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42"/>
          <p:cNvGrpSpPr>
            <a:grpSpLocks/>
          </p:cNvGrpSpPr>
          <p:nvPr/>
        </p:nvGrpSpPr>
        <p:grpSpPr bwMode="auto">
          <a:xfrm>
            <a:off x="612775" y="971550"/>
            <a:ext cx="8001000" cy="5021263"/>
            <a:chOff x="612000" y="1651444"/>
            <a:chExt cx="8001056" cy="5020663"/>
          </a:xfrm>
        </p:grpSpPr>
        <p:pic>
          <p:nvPicPr>
            <p:cNvPr id="41" name="Рисунок 40" descr="Солнечная система (масштаб не соблюдён)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2000" y="1651444"/>
              <a:ext cx="8001056" cy="5020663"/>
            </a:xfrm>
            <a:prstGeom prst="roundRect">
              <a:avLst/>
            </a:prstGeom>
          </p:spPr>
        </p:pic>
        <p:sp>
          <p:nvSpPr>
            <p:cNvPr id="9223" name="TextBox 41"/>
            <p:cNvSpPr txBox="1">
              <a:spLocks noChangeArrowheads="1"/>
            </p:cNvSpPr>
            <p:nvPr/>
          </p:nvSpPr>
          <p:spPr bwMode="auto">
            <a:xfrm rot="-2115608">
              <a:off x="728434" y="2448000"/>
              <a:ext cx="100860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solidFill>
                    <a:srgbClr val="0099FF"/>
                  </a:solidFill>
                  <a:latin typeface="Comic Sans MS" pitchFamily="66" charset="0"/>
                </a:rPr>
                <a:t>Нептун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14282" y="0"/>
            <a:ext cx="874971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FFFFCC"/>
                </a:solidFill>
                <a:latin typeface="Comic Sans MS" pitchFamily="66" charset="0"/>
              </a:rPr>
              <a:t>Расстояние планеты от Солнца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FFFFCC"/>
                </a:solidFill>
                <a:latin typeface="Comic Sans MS" pitchFamily="66" charset="0"/>
              </a:rPr>
              <a:t>4 млрд. 500 млн. км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0" y="5572140"/>
            <a:ext cx="9144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FFFFCC"/>
                </a:solidFill>
                <a:latin typeface="Comic Sans MS" pitchFamily="66" charset="0"/>
              </a:rPr>
              <a:t>Период обращения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FFFFCC"/>
                </a:solidFill>
                <a:latin typeface="Comic Sans MS" pitchFamily="66" charset="0"/>
              </a:rPr>
              <a:t>Нептуна вокруг Солнца – 165 лет.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10806031" cy="6858000"/>
          </a:xfrm>
        </p:grpSpPr>
        <p:pic>
          <p:nvPicPr>
            <p:cNvPr id="12294" name="Рисунок 17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5" name="Рисунок 18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42900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6" name="Рисунок 19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3306" y="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7" name="Рисунок 20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3306" y="342900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8" name="Рисунок 21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43768" y="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9" name="Рисунок 26" descr="star10.gi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43768" y="3429000"/>
              <a:ext cx="36622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1" name="Прямоугольник 13"/>
          <p:cNvSpPr>
            <a:spLocks noChangeArrowheads="1"/>
          </p:cNvSpPr>
          <p:nvPr/>
        </p:nvSpPr>
        <p:spPr bwMode="auto">
          <a:xfrm>
            <a:off x="0" y="214313"/>
            <a:ext cx="9144000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700" b="1">
                <a:solidFill>
                  <a:srgbClr val="CCFFCC"/>
                </a:solidFill>
                <a:latin typeface="Comic Sans MS" pitchFamily="66" charset="0"/>
              </a:rPr>
              <a:t>У Нептуна известно 13 спутников.</a:t>
            </a:r>
          </a:p>
        </p:txBody>
      </p:sp>
      <p:pic>
        <p:nvPicPr>
          <p:cNvPr id="28" name="Рисунок 27" descr="Спутник Нептуна Тритон.jpg"/>
          <p:cNvPicPr>
            <a:picLocks noChangeAspect="1"/>
          </p:cNvPicPr>
          <p:nvPr/>
        </p:nvPicPr>
        <p:blipFill>
          <a:blip r:embed="rId3" cstate="print"/>
          <a:srcRect l="1364" t="2727" b="1817"/>
          <a:stretch>
            <a:fillRect/>
          </a:stretch>
        </p:blipFill>
        <p:spPr>
          <a:xfrm>
            <a:off x="1857356" y="1000108"/>
            <a:ext cx="5167312" cy="5000660"/>
          </a:xfrm>
          <a:prstGeom prst="ellipse">
            <a:avLst/>
          </a:prstGeom>
        </p:spPr>
      </p:pic>
      <p:sp>
        <p:nvSpPr>
          <p:cNvPr id="12293" name="Прямоугольник 14"/>
          <p:cNvSpPr>
            <a:spLocks noChangeArrowheads="1"/>
          </p:cNvSpPr>
          <p:nvPr/>
        </p:nvSpPr>
        <p:spPr bwMode="auto">
          <a:xfrm>
            <a:off x="0" y="5857875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CCCC"/>
                </a:solidFill>
                <a:latin typeface="Comic Sans MS" pitchFamily="66" charset="0"/>
              </a:rPr>
              <a:t>Крупнейший из них Тритон.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9" descr="Nereid-Neptun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18"/>
          <p:cNvSpPr>
            <a:spLocks noChangeArrowheads="1"/>
          </p:cNvSpPr>
          <p:nvPr/>
        </p:nvSpPr>
        <p:spPr bwMode="auto">
          <a:xfrm>
            <a:off x="4143375" y="1428750"/>
            <a:ext cx="50006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CC00"/>
                </a:solidFill>
                <a:latin typeface="Comic Sans MS" pitchFamily="66" charset="0"/>
              </a:rPr>
              <a:t>Второй  известный спутник Нептуна — </a:t>
            </a:r>
            <a:r>
              <a:rPr lang="ru-RU" sz="4400" b="1">
                <a:solidFill>
                  <a:srgbClr val="CC9900"/>
                </a:solidFill>
                <a:latin typeface="Comic Sans MS" pitchFamily="66" charset="0"/>
              </a:rPr>
              <a:t>Нереида</a:t>
            </a:r>
            <a:r>
              <a:rPr lang="ru-RU" sz="3200" b="1">
                <a:solidFill>
                  <a:srgbClr val="FFCC00"/>
                </a:solidFill>
                <a:latin typeface="Comic Sans MS" pitchFamily="66" charset="0"/>
              </a:rPr>
              <a:t>, спутник неправильной формы.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Планета Нептун носит имя римского бога морей</a:t>
            </a:r>
          </a:p>
        </p:txBody>
      </p:sp>
      <p:pic>
        <p:nvPicPr>
          <p:cNvPr id="26627" name="Содержимое 3" descr="12961562974700857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00200"/>
            <a:ext cx="3036888" cy="4525963"/>
          </a:xfrm>
        </p:spPr>
      </p:pic>
      <p:pic>
        <p:nvPicPr>
          <p:cNvPr id="26628" name="Рисунок 4" descr="nn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600200"/>
            <a:ext cx="419258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Плутон.</a:t>
            </a:r>
            <a:br>
              <a:rPr lang="ru-RU" smtClean="0"/>
            </a:br>
            <a:r>
              <a:rPr lang="ru-RU" sz="2800" smtClean="0"/>
              <a:t>Самая маленькая планета Солнечной системы. Плутон так далёк от Солнца, что на его поверхности царит невероятный холод до минуса 230 градусов.</a:t>
            </a:r>
            <a:endParaRPr lang="ru-RU" smtClean="0"/>
          </a:p>
        </p:txBody>
      </p:sp>
      <p:pic>
        <p:nvPicPr>
          <p:cNvPr id="27651" name="Содержимое 3" descr="0_58bb6_55f2a7ee_XL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2895600"/>
            <a:ext cx="3676650" cy="3657600"/>
          </a:xfrm>
        </p:spPr>
      </p:pic>
      <p:pic>
        <p:nvPicPr>
          <p:cNvPr id="27652" name="Рисунок 4" descr="0_58bb3_de57970c_X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8194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4138"/>
            <a:ext cx="9144000" cy="702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4387" name="Text Box 3"/>
          <p:cNvSpPr txBox="1">
            <a:spLocks noChangeArrowheads="1"/>
          </p:cNvSpPr>
          <p:nvPr/>
        </p:nvSpPr>
        <p:spPr bwMode="auto">
          <a:xfrm>
            <a:off x="0" y="5427663"/>
            <a:ext cx="9144000" cy="1430337"/>
          </a:xfrm>
          <a:prstGeom prst="rect">
            <a:avLst/>
          </a:prstGeom>
          <a:solidFill>
            <a:schemeClr val="bg1"/>
          </a:solidFill>
          <a:ln w="5715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  <a:latin typeface="Comic Sans MS" pitchFamily="66" charset="0"/>
              </a:rPr>
              <a:t>Плутон </a:t>
            </a:r>
            <a:r>
              <a:rPr lang="ru-RU" sz="2800" b="1">
                <a:solidFill>
                  <a:srgbClr val="000066"/>
                </a:solidFill>
                <a:latin typeface="Comic Sans MS" pitchFamily="66" charset="0"/>
              </a:rPr>
              <a:t>состоит в основном из горных пород и льда и он относительно мал: его масса меньше массы </a:t>
            </a:r>
            <a:r>
              <a:rPr lang="ru-RU" sz="2800" b="1">
                <a:solidFill>
                  <a:srgbClr val="800000"/>
                </a:solidFill>
                <a:latin typeface="Comic Sans MS" pitchFamily="66" charset="0"/>
              </a:rPr>
              <a:t>Луны</a:t>
            </a:r>
            <a:r>
              <a:rPr lang="ru-RU" sz="2800" b="1">
                <a:solidFill>
                  <a:srgbClr val="000066"/>
                </a:solidFill>
                <a:latin typeface="Comic Sans MS" pitchFamily="66" charset="0"/>
              </a:rPr>
              <a:t> в </a:t>
            </a:r>
            <a:r>
              <a:rPr lang="ru-RU" sz="2800" b="1">
                <a:solidFill>
                  <a:srgbClr val="800000"/>
                </a:solidFill>
                <a:latin typeface="Comic Sans MS" pitchFamily="66" charset="0"/>
              </a:rPr>
              <a:t>пять </a:t>
            </a:r>
            <a:r>
              <a:rPr lang="ru-RU" sz="2800" b="1">
                <a:solidFill>
                  <a:srgbClr val="000066"/>
                </a:solidFill>
                <a:latin typeface="Comic Sans MS" pitchFamily="66" charset="0"/>
              </a:rPr>
              <a:t>раз, а объём — в </a:t>
            </a:r>
            <a:r>
              <a:rPr lang="ru-RU" sz="2800" b="1">
                <a:solidFill>
                  <a:srgbClr val="800000"/>
                </a:solidFill>
                <a:latin typeface="Comic Sans MS" pitchFamily="66" charset="0"/>
              </a:rPr>
              <a:t>три</a:t>
            </a:r>
            <a:r>
              <a:rPr lang="ru-RU" sz="2800" b="1">
                <a:solidFill>
                  <a:srgbClr val="000066"/>
                </a:solidFill>
                <a:latin typeface="Comic Sans MS" pitchFamily="66" charset="0"/>
              </a:rPr>
              <a:t> раза.</a:t>
            </a:r>
            <a:r>
              <a:rPr lang="ru-RU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latin typeface="Times New Roman" pitchFamily="18" charset="0"/>
              </a:rPr>
              <a:t>Поверхность</a:t>
            </a:r>
            <a:br>
              <a:rPr lang="ru-RU" sz="4000" b="1">
                <a:latin typeface="Times New Roman" pitchFamily="18" charset="0"/>
              </a:rPr>
            </a:br>
            <a:r>
              <a:rPr lang="ru-RU" sz="4000"/>
              <a:t> 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356100" y="1600200"/>
            <a:ext cx="4330700" cy="341788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800">
                <a:latin typeface="Times New Roman" pitchFamily="18" charset="0"/>
              </a:rPr>
              <a:t>Поверхность Меркурия во многом напоминает </a:t>
            </a:r>
            <a:r>
              <a:rPr lang="ru-RU" sz="2800">
                <a:latin typeface="Times New Roman" pitchFamily="18" charset="0"/>
                <a:hlinkClick r:id="rId2" tooltip="Луна"/>
              </a:rPr>
              <a:t>лунную</a:t>
            </a:r>
            <a:r>
              <a:rPr lang="ru-RU" sz="2800">
                <a:latin typeface="Times New Roman" pitchFamily="18" charset="0"/>
              </a:rPr>
              <a:t>.</a:t>
            </a:r>
          </a:p>
          <a:p>
            <a:pPr algn="ctr">
              <a:buFont typeface="Wingdings" pitchFamily="2" charset="2"/>
              <a:buNone/>
            </a:pPr>
            <a:endParaRPr lang="ru-RU" sz="280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2800">
                <a:latin typeface="Times New Roman" pitchFamily="18" charset="0"/>
              </a:rPr>
              <a:t>Она усеяна множеством кратеров</a:t>
            </a:r>
            <a:r>
              <a:rPr lang="ru-RU" sz="2800"/>
              <a:t>. </a:t>
            </a:r>
          </a:p>
        </p:txBody>
      </p:sp>
      <p:pic>
        <p:nvPicPr>
          <p:cNvPr id="7175" name="Picture 7" descr="180px-EN0108821596M_Sholem_Aleichem_crater_on_Mercury">
            <a:hlinkClick r:id="rId3" tooltip="&quot;Поверхность напоминает лунную (снимок MESSENGER)&quot;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755650" y="1627188"/>
            <a:ext cx="3311525" cy="33909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5411" name="Text Box 3"/>
          <p:cNvSpPr txBox="1">
            <a:spLocks noChangeArrowheads="1"/>
          </p:cNvSpPr>
          <p:nvPr/>
        </p:nvSpPr>
        <p:spPr bwMode="auto">
          <a:xfrm>
            <a:off x="0" y="5854700"/>
            <a:ext cx="9144000" cy="1003300"/>
          </a:xfrm>
          <a:prstGeom prst="rect">
            <a:avLst/>
          </a:prstGeom>
          <a:solidFill>
            <a:schemeClr val="bg1"/>
          </a:solidFill>
          <a:ln w="5715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0066"/>
                </a:solidFill>
                <a:latin typeface="Comic Sans MS" pitchFamily="66" charset="0"/>
              </a:rPr>
              <a:t>Атмосфера </a:t>
            </a:r>
            <a:r>
              <a:rPr lang="ru-RU" sz="2800" b="1">
                <a:solidFill>
                  <a:srgbClr val="800000"/>
                </a:solidFill>
                <a:latin typeface="Comic Sans MS" pitchFamily="66" charset="0"/>
              </a:rPr>
              <a:t>Плутона</a:t>
            </a:r>
            <a:r>
              <a:rPr lang="ru-RU" sz="2800" b="1">
                <a:solidFill>
                  <a:srgbClr val="000066"/>
                </a:solidFill>
                <a:latin typeface="Comic Sans MS" pitchFamily="66" charset="0"/>
              </a:rPr>
              <a:t> — тонкая оболочка из азота, метана и  углерода</a:t>
            </a:r>
            <a:r>
              <a:rPr lang="ru-RU" sz="2800">
                <a:solidFill>
                  <a:srgbClr val="000066"/>
                </a:solidFill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&amp;KHcy;&amp;acy;&amp;rcy;&amp;ocy;&amp;ncy; – &amp;iecy;&amp;dcy;&amp;icy;&amp;ncy;&amp;scy;&amp;tcy;&amp;vcy;&amp;iecy;&amp;ncy;&amp;ncy;&amp;ycy;&amp;jcy; &amp;scy;&amp;pcy;&amp;ucy;&amp;tcy;&amp;ncy;&amp;icy;&amp;kcy; &amp;Pcy;&amp;lcy;&amp;ucy;&amp;tcy;&amp;ocy;&amp;ncy;&amp;acy;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2571744"/>
            <a:ext cx="3632451" cy="39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8596" y="1071546"/>
            <a:ext cx="4929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Плутон мало изучен. Это единственная планета,  которой так  и не удалось достичь космическим  кораблям.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upload.wikimedia.org/wikipedia/commons/thumb/7/7f/ThePlutinos_Size_Albedo_Color2_ru.svg/250px-ThePlutinos_Size_Albedo_Color2_ru.svg.png"/>
          <p:cNvPicPr>
            <a:picLocks noChangeAspect="1" noChangeArrowheads="1"/>
          </p:cNvPicPr>
          <p:nvPr/>
        </p:nvPicPr>
        <p:blipFill>
          <a:blip r:embed="rId3"/>
          <a:srcRect r="3999" b="40000"/>
          <a:stretch>
            <a:fillRect/>
          </a:stretch>
        </p:blipFill>
        <p:spPr bwMode="auto">
          <a:xfrm>
            <a:off x="5715008" y="2071678"/>
            <a:ext cx="288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000628" y="4786322"/>
            <a:ext cx="37202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ХАРОН  -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спутник  Плутона, имеющий сероватый оттенок, обнаружили только в 1978г.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Плутон назван в честь римского бога – повелителя царства мёртвых.</a:t>
            </a:r>
          </a:p>
        </p:txBody>
      </p:sp>
      <p:pic>
        <p:nvPicPr>
          <p:cNvPr id="28675" name="Содержимое 3" descr="028_029.JPG=60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752600"/>
            <a:ext cx="3394075" cy="4525963"/>
          </a:xfrm>
        </p:spPr>
      </p:pic>
      <p:pic>
        <p:nvPicPr>
          <p:cNvPr id="28676" name="Рисунок 4" descr="2135156_f26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752600"/>
            <a:ext cx="27765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sz="8000" smtClean="0"/>
              <a:t>Спасибо за внимание.</a:t>
            </a:r>
          </a:p>
        </p:txBody>
      </p:sp>
      <p:sp>
        <p:nvSpPr>
          <p:cNvPr id="29699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1371600" y="5257800"/>
            <a:ext cx="6400800" cy="6858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7"/>
          <p:cNvSpPr>
            <a:spLocks noGrp="1" noChangeArrowheads="1"/>
          </p:cNvSpPr>
          <p:nvPr>
            <p:ph type="title"/>
          </p:nvPr>
        </p:nvSpPr>
        <p:spPr>
          <a:xfrm>
            <a:off x="468313" y="554038"/>
            <a:ext cx="8218487" cy="860425"/>
          </a:xfrm>
        </p:spPr>
        <p:txBody>
          <a:bodyPr/>
          <a:lstStyle/>
          <a:p>
            <a:r>
              <a:rPr lang="ru-RU" sz="4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</a:rPr>
              <a:t>Интересные факты</a:t>
            </a:r>
            <a:br>
              <a:rPr lang="ru-RU" sz="4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</a:rPr>
            </a:br>
            <a:endParaRPr lang="ru-RU" sz="4000"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971550" y="1268413"/>
            <a:ext cx="7715250" cy="46085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Меркурий — самая быстрая планета в Солнечной системе, она движется по орбите вокруг Солнца со средней скоростью 48 км/с, что почти в 2 раза больше скорости движения Земли. </a:t>
            </a:r>
          </a:p>
          <a:p>
            <a:pPr>
              <a:lnSpc>
                <a:spcPct val="80000"/>
              </a:lnSpc>
            </a:pPr>
            <a:endParaRPr lang="ru-RU" sz="200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Меркурий — довольно сложный объект для наблюдения, его  можно наблюдать только на утренней или вечерней  заре.</a:t>
            </a:r>
          </a:p>
          <a:p>
            <a:pPr>
              <a:lnSpc>
                <a:spcPct val="80000"/>
              </a:lnSpc>
            </a:pPr>
            <a:endParaRPr lang="ru-RU" sz="200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Период его наилучшей видимости наступает несколько раз в году (продолжаясь около 10 дней). Даже в эти периоды увидеть Меркурий невооруженным глазом непросто - это неяркая звёздочка на довольно светлом фоне неба. </a:t>
            </a:r>
          </a:p>
          <a:p>
            <a:pPr>
              <a:lnSpc>
                <a:spcPct val="80000"/>
              </a:lnSpc>
            </a:pPr>
            <a:endParaRPr lang="ru-RU" sz="200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На Меркурии не существует времён года</a:t>
            </a:r>
            <a:r>
              <a:rPr lang="en-US" sz="2000">
                <a:latin typeface="Times New Roman" pitchFamily="18" charset="0"/>
              </a:rPr>
              <a:t>,</a:t>
            </a:r>
            <a:r>
              <a:rPr lang="ru-RU" sz="2000">
                <a:latin typeface="Times New Roman" pitchFamily="18" charset="0"/>
              </a:rPr>
              <a:t>  как на Земле. </a:t>
            </a:r>
          </a:p>
          <a:p>
            <a:pPr>
              <a:lnSpc>
                <a:spcPct val="80000"/>
              </a:lnSpc>
            </a:pPr>
            <a:endParaRPr lang="ru-RU" sz="200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Меркурий не имеет собственного искусственного спутника.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Планета получила своё название в честь римского бога торговли – Меркурия.</a:t>
            </a:r>
          </a:p>
        </p:txBody>
      </p:sp>
      <p:pic>
        <p:nvPicPr>
          <p:cNvPr id="7171" name="Содержимое 3" descr="mercurio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1676400"/>
            <a:ext cx="2293938" cy="4525963"/>
          </a:xfrm>
        </p:spPr>
      </p:pic>
      <p:pic>
        <p:nvPicPr>
          <p:cNvPr id="7172" name="Рисунок 4" descr="45563835_Poor_Mercur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752600"/>
            <a:ext cx="3409950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/>
          <a:lstStyle/>
          <a:p>
            <a:pPr eaLnBrk="1" hangingPunct="1"/>
            <a:r>
              <a:rPr lang="ru-RU" smtClean="0"/>
              <a:t>Венера.</a:t>
            </a:r>
            <a:br>
              <a:rPr lang="ru-RU" smtClean="0"/>
            </a:br>
            <a:r>
              <a:rPr lang="ru-RU" sz="2800" smtClean="0"/>
              <a:t>Вторая от Солнца планета, выглядит как очень яркая звезда, её ещё называют «утренней звездой»</a:t>
            </a:r>
            <a:endParaRPr lang="ru-RU" smtClean="0"/>
          </a:p>
        </p:txBody>
      </p:sp>
      <p:pic>
        <p:nvPicPr>
          <p:cNvPr id="8195" name="Содержимое 5" descr="f_924971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2209800"/>
            <a:ext cx="60499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/>
          <a:lstStyle/>
          <a:p>
            <a:r>
              <a:rPr lang="ru-RU" sz="2800" smtClean="0"/>
              <a:t>Венера похожа на Землю, почти такого же размера. Она окружена толстым слоем облаков, но её атмосфера состоит из углекислого газа и серной кислоты. Под облаками стоит сильная жара.</a:t>
            </a:r>
          </a:p>
        </p:txBody>
      </p:sp>
      <p:pic>
        <p:nvPicPr>
          <p:cNvPr id="9219" name="Содержимое 3" descr="I-31-PARADOX-ven-f01_640-600x63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62200" y="2743200"/>
            <a:ext cx="3790950" cy="3790950"/>
          </a:xfrm>
        </p:spPr>
      </p:pic>
      <p:pic>
        <p:nvPicPr>
          <p:cNvPr id="5" name="Рисунок 4" descr="I-31-PARADOX-ven-f19_640-600x46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117600"/>
            <a:ext cx="73914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</TotalTime>
  <Words>742</Words>
  <Application>Microsoft PowerPoint</Application>
  <PresentationFormat>Экран (4:3)</PresentationFormat>
  <Paragraphs>95</Paragraphs>
  <Slides>53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Оформление по умолчанию</vt:lpstr>
      <vt:lpstr>Планеты солнечной системы.</vt:lpstr>
      <vt:lpstr>Слайд 2</vt:lpstr>
      <vt:lpstr>Меркурий. Ближайшей к солнцу планетой является Меркурий. Это самая быстрая планета. Она обращается вокруг Солнца за 88 дней. </vt:lpstr>
      <vt:lpstr>На Меркурии нет атмосферы и воды. На солнечной стороне – очень жарко, а на противоположной – ледяной холод.</vt:lpstr>
      <vt:lpstr>Поверхность  </vt:lpstr>
      <vt:lpstr>Интересные факты </vt:lpstr>
      <vt:lpstr>Планета получила своё название в честь римского бога торговли – Меркурия.</vt:lpstr>
      <vt:lpstr>Венера. Вторая от Солнца планета, выглядит как очень яркая звезда, её ещё называют «утренней звездой»</vt:lpstr>
      <vt:lpstr>Венера похожа на Землю, почти такого же размера. Она окружена толстым слоем облаков, но её атмосфера состоит из углекислого газа и серной кислоты. Под облаками стоит сильная жара.</vt:lpstr>
      <vt:lpstr>Слайд 10</vt:lpstr>
      <vt:lpstr>Вулканы на Венере. </vt:lpstr>
      <vt:lpstr>Кипящая лава.</vt:lpstr>
      <vt:lpstr>Слайд 13</vt:lpstr>
      <vt:lpstr>Планета получила своё название в честь богини красоты – Венеры. </vt:lpstr>
      <vt:lpstr>Земля. Третья планета от Солнца – Земля. Её называют «Голубая планета» - потому, что на ней много воды и она имеет воздушную оболочку, атмосферу, она придаёт планете голубизну. </vt:lpstr>
      <vt:lpstr>Земля состоит из камня и металлов и имеет сложное строение.</vt:lpstr>
      <vt:lpstr>Название Земля исходит от первоначального корня, который несёт в себе смысл «низкий»</vt:lpstr>
      <vt:lpstr>  Марс. Марс  - четвёртая планета от солнца. Поверхность планеты содержит много железа, которое, окисляясь, даёт красный цвет  </vt:lpstr>
      <vt:lpstr>Слайд 19</vt:lpstr>
      <vt:lpstr>Слайд 20</vt:lpstr>
      <vt:lpstr>Марсианская гора Олимп – самая высокая в Солнечной системе.</vt:lpstr>
      <vt:lpstr>Слайд 22</vt:lpstr>
      <vt:lpstr>Планета названа в честь римского бога войны – за свой красный цвет, напоминающий цвет крови.</vt:lpstr>
      <vt:lpstr>Марс меньше Земли, но у него есть два спутника – Фобос и Демос (что в переводе означает Страх и Ужас – так звали сыновей бога войны)</vt:lpstr>
      <vt:lpstr>Юпитер. Следующая планета от Солнца – самая большая в Солнечной системе. Состоит главным образом из различных газов.</vt:lpstr>
      <vt:lpstr>Слайд 26</vt:lpstr>
      <vt:lpstr>Юпитер имеет цветастую атмосферу. В атмосфере постоянно бушуют мощные ураганы.</vt:lpstr>
      <vt:lpstr>Планета имеет 16 спутников. </vt:lpstr>
      <vt:lpstr>Названа в честь самого главного римского бога – Юпитера.</vt:lpstr>
      <vt:lpstr>Сатурн. Вторая по величине планета Солнечной системы. Она окружена множеством ярких колец, состоящих из обломков льда и камней. </vt:lpstr>
      <vt:lpstr>Слайд 31</vt:lpstr>
      <vt:lpstr>Слайд 32</vt:lpstr>
      <vt:lpstr>Слайд 33</vt:lpstr>
      <vt:lpstr>Сатурн назван в честь римского бога земледелия.</vt:lpstr>
      <vt:lpstr>Уран. Состоит из маленького каменного ядра и замёрзших газов.</vt:lpstr>
      <vt:lpstr>Слайд 36</vt:lpstr>
      <vt:lpstr>Состав</vt:lpstr>
      <vt:lpstr>Спутники </vt:lpstr>
      <vt:lpstr>Слайд 39</vt:lpstr>
      <vt:lpstr>Планета названа в честь греческого бога неба Урана.</vt:lpstr>
      <vt:lpstr>  Нептун. Она мерцает голубоватым светом, напоминающим блеск воды. Температура на поверхности Нептуна – минус 200 градусов. На планете свирепствуют самые сильные бури во всей Солнечной системе.</vt:lpstr>
      <vt:lpstr>Слайд 42</vt:lpstr>
      <vt:lpstr>Слайд 43</vt:lpstr>
      <vt:lpstr>Слайд 44</vt:lpstr>
      <vt:lpstr>Слайд 45</vt:lpstr>
      <vt:lpstr>Слайд 46</vt:lpstr>
      <vt:lpstr>Планета Нептун носит имя римского бога морей</vt:lpstr>
      <vt:lpstr>  Плутон. Самая маленькая планета Солнечной системы. Плутон так далёк от Солнца, что на его поверхности царит невероятный холод до минуса 230 градусов.</vt:lpstr>
      <vt:lpstr>Слайд 49</vt:lpstr>
      <vt:lpstr>Слайд 50</vt:lpstr>
      <vt:lpstr>Слайд 51</vt:lpstr>
      <vt:lpstr>Плутон назван в честь римского бога – повелителя царства мёртвых.</vt:lpstr>
      <vt:lpstr>Спасибо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естествознание</dc:subject>
  <dc:creator>Стрелкова Н.</dc:creator>
  <cp:lastModifiedBy>Админ</cp:lastModifiedBy>
  <cp:revision>43</cp:revision>
  <cp:lastPrinted>1601-01-01T00:00:00Z</cp:lastPrinted>
  <dcterms:created xsi:type="dcterms:W3CDTF">1601-01-01T00:00:00Z</dcterms:created>
  <dcterms:modified xsi:type="dcterms:W3CDTF">2014-09-08T03:17:49Z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000800ba1f0000000000010243100207f6000400038000</vt:lpwstr>
  </property>
</Properties>
</file>