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61" r:id="rId4"/>
    <p:sldId id="278" r:id="rId5"/>
    <p:sldId id="277" r:id="rId6"/>
    <p:sldId id="276" r:id="rId7"/>
    <p:sldId id="259" r:id="rId8"/>
    <p:sldId id="273" r:id="rId9"/>
    <p:sldId id="272" r:id="rId10"/>
    <p:sldId id="262" r:id="rId11"/>
    <p:sldId id="271" r:id="rId12"/>
    <p:sldId id="263" r:id="rId13"/>
    <p:sldId id="264" r:id="rId14"/>
    <p:sldId id="267" r:id="rId15"/>
    <p:sldId id="274"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CC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504" y="-19"/>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2FD735-55CF-439B-953F-32D60F511C00}" type="datetimeFigureOut">
              <a:rPr lang="ru-RU" smtClean="0"/>
              <a:pPr/>
              <a:t>26.10.2022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C43928-48B2-4773-88AD-8F6642A84C3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AC43928-48B2-4773-88AD-8F6642A84C3D}"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26.10.2022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Виктория\Desktop\Работа подг.22-23\Фоны\130104.0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1003856" y="692062"/>
            <a:ext cx="7272808" cy="864095"/>
          </a:xfrm>
        </p:spPr>
        <p:txBody>
          <a:bodyPr>
            <a:normAutofit fontScale="90000"/>
          </a:bodyPr>
          <a:lstStyle/>
          <a:p>
            <a:r>
              <a:rPr lang="ru-RU" sz="1600" dirty="0" smtClean="0">
                <a:latin typeface="Times New Roman" panose="02020603050405020304" pitchFamily="18" charset="0"/>
                <a:cs typeface="Times New Roman" panose="02020603050405020304" pitchFamily="18" charset="0"/>
              </a:rPr>
              <a:t>Управление образования Администрации города Новочеркасска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муниципальное бюджетное дошкольное</a:t>
            </a:r>
            <a:r>
              <a:rPr lang="ru-RU" sz="1600" b="1"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образовательное учреждение детский сад № 11</a:t>
            </a:r>
            <a:br>
              <a:rPr lang="ru-RU" sz="1600" dirty="0" smtClean="0">
                <a:latin typeface="Times New Roman" panose="02020603050405020304" pitchFamily="18" charset="0"/>
                <a:cs typeface="Times New Roman" panose="02020603050405020304" pitchFamily="18" charset="0"/>
              </a:rPr>
            </a:br>
            <a:endParaRPr lang="ru-RU" sz="16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259632" y="1916832"/>
            <a:ext cx="7016824" cy="4176464"/>
          </a:xfrm>
        </p:spPr>
        <p:txBody>
          <a:bodyPr>
            <a:normAutofit/>
          </a:bodyPr>
          <a:lstStyle/>
          <a:p>
            <a:r>
              <a:rPr lang="ru-RU" sz="2000" dirty="0" smtClean="0">
                <a:solidFill>
                  <a:schemeClr val="tx1"/>
                </a:solidFill>
                <a:latin typeface="Times New Roman" panose="02020603050405020304" pitchFamily="18" charset="0"/>
                <a:cs typeface="Times New Roman" panose="02020603050405020304" pitchFamily="18" charset="0"/>
              </a:rPr>
              <a:t>Использование игр и игровых упражнений по познавательно-речевому развитию детей старшего дошкольного возраста с ОВЗ в процессе знакомства с лексической темой  </a:t>
            </a:r>
          </a:p>
          <a:p>
            <a:r>
              <a:rPr lang="ru-RU" sz="2000" dirty="0" smtClean="0">
                <a:solidFill>
                  <a:schemeClr val="tx1"/>
                </a:solidFill>
                <a:latin typeface="Times New Roman" panose="02020603050405020304" pitchFamily="18" charset="0"/>
                <a:cs typeface="Times New Roman" panose="02020603050405020304" pitchFamily="18" charset="0"/>
              </a:rPr>
              <a:t>«Как хлеб на стол пришел»</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6300192" y="4941168"/>
            <a:ext cx="2088232"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6228184" y="4293097"/>
            <a:ext cx="1656184" cy="1137285"/>
          </a:xfrm>
          <a:prstGeom prst="rect">
            <a:avLst/>
          </a:prstGeom>
        </p:spPr>
        <p:txBody>
          <a:bodyPr wrap="square">
            <a:spAutoFit/>
          </a:bodyPr>
          <a:lstStyle/>
          <a:p>
            <a:pPr algn="r"/>
            <a:r>
              <a:rPr lang="ru-RU" dirty="0" smtClean="0"/>
              <a:t>                              </a:t>
            </a:r>
            <a:r>
              <a:rPr lang="ru-RU" dirty="0" smtClean="0">
                <a:latin typeface="Times New Roman" panose="02020603050405020304" pitchFamily="18" charset="0"/>
                <a:cs typeface="Times New Roman" panose="02020603050405020304" pitchFamily="18" charset="0"/>
              </a:rPr>
              <a:t>П</a:t>
            </a:r>
            <a:r>
              <a:rPr lang="ru-RU" sz="1600" dirty="0" smtClean="0">
                <a:latin typeface="Times New Roman" panose="02020603050405020304" pitchFamily="18" charset="0"/>
                <a:cs typeface="Times New Roman" panose="02020603050405020304" pitchFamily="18" charset="0"/>
              </a:rPr>
              <a:t>одготовила  </a:t>
            </a:r>
            <a:r>
              <a:rPr lang="ru-RU"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Ковалева В.В.,</a:t>
            </a:r>
          </a:p>
          <a:p>
            <a:pPr algn="r"/>
            <a:r>
              <a:rPr lang="ru-RU" sz="1600" dirty="0" smtClean="0">
                <a:latin typeface="Times New Roman" panose="02020603050405020304" pitchFamily="18" charset="0"/>
                <a:cs typeface="Times New Roman" panose="02020603050405020304" pitchFamily="18" charset="0"/>
              </a:rPr>
              <a:t>воспитатель</a:t>
            </a:r>
            <a:r>
              <a:rPr lang="ru-RU" sz="1600" dirty="0" smtClean="0"/>
              <a:t>.</a:t>
            </a:r>
            <a:endParaRPr lang="ru-RU" sz="1600" dirty="0"/>
          </a:p>
        </p:txBody>
      </p:sp>
      <p:sp>
        <p:nvSpPr>
          <p:cNvPr id="4" name="Прямоугольник 3"/>
          <p:cNvSpPr/>
          <p:nvPr/>
        </p:nvSpPr>
        <p:spPr>
          <a:xfrm>
            <a:off x="3060065" y="5241290"/>
            <a:ext cx="2803525" cy="614045"/>
          </a:xfrm>
          <a:prstGeom prst="rect">
            <a:avLst/>
          </a:prstGeom>
        </p:spPr>
        <p:txBody>
          <a:bodyPr wrap="square">
            <a:spAutoFit/>
          </a:bodyPr>
          <a:lstStyle/>
          <a:p>
            <a:pPr algn="ctr"/>
            <a:r>
              <a:rPr lang="ru-RU" dirty="0" smtClean="0">
                <a:latin typeface="Times New Roman" panose="02020603050405020304" pitchFamily="18" charset="0"/>
                <a:cs typeface="Times New Roman" panose="02020603050405020304" pitchFamily="18" charset="0"/>
              </a:rPr>
              <a:t>г.Новочеркасск</a:t>
            </a:r>
          </a:p>
          <a:p>
            <a:pPr algn="ctr"/>
            <a:r>
              <a:rPr lang="ru-RU" altLang="en-US" sz="1600" dirty="0">
                <a:latin typeface="Times New Roman" panose="02020603050405020304" pitchFamily="18" charset="0"/>
                <a:cs typeface="Times New Roman" panose="02020603050405020304" pitchFamily="18" charset="0"/>
              </a:rPr>
              <a:t>2022год</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Виктория\Desktop\Работа подг.22-23\Фоны\1613516695_1-p-fon-dlya-prezentatsii-na-temu-khleb-1.jpg"/>
          <p:cNvPicPr>
            <a:picLocks noGrp="1" noChangeAspect="1" noChangeArrowheads="1"/>
          </p:cNvPicPr>
          <p:nvPr>
            <p:ph idx="1"/>
          </p:nvPr>
        </p:nvPicPr>
        <p:blipFill>
          <a:blip r:embed="rId2" cstate="print"/>
          <a:srcRect/>
          <a:stretch>
            <a:fillRect/>
          </a:stretch>
        </p:blipFill>
        <p:spPr bwMode="auto">
          <a:xfrm>
            <a:off x="-179511" y="0"/>
            <a:ext cx="9323511" cy="6858000"/>
          </a:xfrm>
          <a:prstGeom prst="rect">
            <a:avLst/>
          </a:prstGeom>
          <a:noFill/>
        </p:spPr>
      </p:pic>
      <p:sp>
        <p:nvSpPr>
          <p:cNvPr id="2" name="Заголовок 1"/>
          <p:cNvSpPr>
            <a:spLocks noGrp="1"/>
          </p:cNvSpPr>
          <p:nvPr>
            <p:ph type="title"/>
          </p:nvPr>
        </p:nvSpPr>
        <p:spPr>
          <a:xfrm>
            <a:off x="0" y="260648"/>
            <a:ext cx="8892480" cy="6264696"/>
          </a:xfrm>
        </p:spPr>
        <p:txBody>
          <a:bodyPr>
            <a:normAutofit fontScale="90000"/>
          </a:bodyPr>
          <a:lstStyle/>
          <a:p>
            <a:pPr algn="l"/>
            <a:r>
              <a:rPr lang="ru-RU" dirty="0" smtClean="0">
                <a:solidFill>
                  <a:srgbClr val="CC00CC"/>
                </a:solidFill>
                <a:latin typeface="Times New Roman" panose="02020603050405020304" pitchFamily="18" charset="0"/>
                <a:cs typeface="Times New Roman" panose="02020603050405020304" pitchFamily="18" charset="0"/>
              </a:rPr>
              <a:t>               </a:t>
            </a:r>
            <a:br>
              <a:rPr lang="ru-RU" dirty="0" smtClean="0">
                <a:solidFill>
                  <a:srgbClr val="CC00CC"/>
                </a:solidFill>
                <a:latin typeface="Times New Roman" panose="02020603050405020304" pitchFamily="18" charset="0"/>
                <a:cs typeface="Times New Roman" panose="02020603050405020304" pitchFamily="18" charset="0"/>
              </a:rPr>
            </a:br>
            <a:r>
              <a:rPr lang="ru-RU" dirty="0" smtClean="0">
                <a:solidFill>
                  <a:srgbClr val="CC00CC"/>
                </a:solidFill>
                <a:latin typeface="Times New Roman" panose="02020603050405020304" pitchFamily="18" charset="0"/>
                <a:cs typeface="Times New Roman" panose="02020603050405020304" pitchFamily="18" charset="0"/>
              </a:rPr>
              <a:t>               Пальчиковые игры</a:t>
            </a:r>
            <a:r>
              <a:rPr lang="ru-RU" dirty="0" smtClean="0"/>
              <a:t> </a:t>
            </a:r>
            <a:br>
              <a:rPr lang="ru-RU" dirty="0" smtClean="0"/>
            </a:br>
            <a:r>
              <a:rPr lang="ru-RU" sz="2200" b="1" dirty="0" smtClean="0">
                <a:solidFill>
                  <a:srgbClr val="00B050"/>
                </a:solidFill>
                <a:latin typeface="Times New Roman" panose="02020603050405020304" pitchFamily="18" charset="0"/>
                <a:cs typeface="Times New Roman" panose="02020603050405020304" pitchFamily="18" charset="0"/>
              </a:rPr>
              <a:t>«Мельница»</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Погляди — в мешках томится (ладони соединить вместе)</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Золотистая пшеница.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Ветер дует день и ночь, (дуют на ладошки)</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Хочет мельнику помочь.</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Станет все зерно мукою, (потереть ладони друг об друга)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Потечет мука рекою.</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Испекут нам из муки (имитируют выпекание пирожков)</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Булки, плюшки, пирожки.</a:t>
            </a:r>
            <a:r>
              <a:rPr lang="ru-RU" dirty="0" smtClean="0"/>
              <a:t/>
            </a:r>
            <a:br>
              <a:rPr lang="ru-RU" dirty="0" smtClean="0"/>
            </a:br>
            <a:r>
              <a:rPr lang="ru-RU" dirty="0" smtClean="0"/>
              <a:t/>
            </a:r>
            <a:br>
              <a:rPr lang="ru-RU" dirty="0" smtClean="0"/>
            </a:br>
            <a:r>
              <a:rPr lang="ru-RU" sz="1600" b="1" dirty="0" smtClean="0">
                <a:latin typeface="Times New Roman" panose="02020603050405020304" pitchFamily="18" charset="0"/>
                <a:cs typeface="Times New Roman" panose="02020603050405020304" pitchFamily="18" charset="0"/>
              </a:rPr>
              <a:t> </a:t>
            </a:r>
            <a:r>
              <a:rPr lang="ru-RU" sz="2000" b="1" dirty="0" smtClean="0">
                <a:solidFill>
                  <a:srgbClr val="00B050"/>
                </a:solidFill>
                <a:latin typeface="Times New Roman" panose="02020603050405020304" pitchFamily="18" charset="0"/>
                <a:cs typeface="Times New Roman" panose="02020603050405020304" pitchFamily="18" charset="0"/>
              </a:rPr>
              <a:t>«Хлеб».</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Рос сперва на воле в поле,               </a:t>
            </a:r>
            <a:r>
              <a:rPr lang="ru-RU" sz="1600" i="1" dirty="0" smtClean="0">
                <a:latin typeface="Times New Roman" panose="02020603050405020304" pitchFamily="18" charset="0"/>
                <a:cs typeface="Times New Roman" panose="02020603050405020304" pitchFamily="18" charset="0"/>
              </a:rPr>
              <a:t>Дети слегка покачивают руками,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Летом цвел и колосился</a:t>
            </a:r>
            <a:r>
              <a:rPr lang="ru-RU" sz="1600" i="1" dirty="0" smtClean="0">
                <a:latin typeface="Times New Roman" panose="02020603050405020304" pitchFamily="18" charset="0"/>
                <a:cs typeface="Times New Roman" panose="02020603050405020304" pitchFamily="18" charset="0"/>
              </a:rPr>
              <a:t>,                  поднятыми вверх.</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А потом обмолотили,                       </a:t>
            </a:r>
            <a:r>
              <a:rPr lang="ru-RU" sz="1600" i="1" dirty="0" smtClean="0">
                <a:latin typeface="Times New Roman" panose="02020603050405020304" pitchFamily="18" charset="0"/>
                <a:cs typeface="Times New Roman" panose="02020603050405020304" pitchFamily="18" charset="0"/>
              </a:rPr>
              <a:t>Постукивают кулаками друг о друга.</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Он в зерно вдруг превратился</a:t>
            </a:r>
            <a:r>
              <a:rPr lang="ru-RU" sz="1600" i="1" dirty="0" smtClean="0">
                <a:latin typeface="Times New Roman" panose="02020603050405020304" pitchFamily="18" charset="0"/>
                <a:cs typeface="Times New Roman" panose="02020603050405020304" pitchFamily="18" charset="0"/>
              </a:rPr>
              <a:t>.       Выполняют упражнение «Пальчики                                                                здороваются»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Из зерна – в муку и тесто,             </a:t>
            </a:r>
            <a:r>
              <a:rPr lang="ru-RU" sz="1600" i="1" dirty="0" smtClean="0">
                <a:latin typeface="Times New Roman" panose="02020603050405020304" pitchFamily="18" charset="0"/>
                <a:cs typeface="Times New Roman" panose="02020603050405020304" pitchFamily="18" charset="0"/>
              </a:rPr>
              <a:t>Сжимают и разжимают кулаки.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В магазине занял место.                    </a:t>
            </a:r>
            <a:r>
              <a:rPr lang="ru-RU" sz="1600" i="1" dirty="0" smtClean="0">
                <a:latin typeface="Times New Roman" panose="02020603050405020304" pitchFamily="18" charset="0"/>
                <a:cs typeface="Times New Roman" panose="02020603050405020304" pitchFamily="18" charset="0"/>
              </a:rPr>
              <a:t>Вытягивают руки вперёд, ладонями вверх.</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Вырос он под синим небом,              </a:t>
            </a:r>
            <a:r>
              <a:rPr lang="ru-RU" sz="1600" i="1" dirty="0" smtClean="0">
                <a:latin typeface="Times New Roman" panose="02020603050405020304" pitchFamily="18" charset="0"/>
                <a:cs typeface="Times New Roman" panose="02020603050405020304" pitchFamily="18" charset="0"/>
              </a:rPr>
              <a:t>Поднимают руки вверх.</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А пришел на стол к нам – хлебом.    </a:t>
            </a:r>
            <a:r>
              <a:rPr lang="ru-RU" sz="1600" i="1" dirty="0" smtClean="0">
                <a:latin typeface="Times New Roman" panose="02020603050405020304" pitchFamily="18" charset="0"/>
                <a:cs typeface="Times New Roman" panose="02020603050405020304" pitchFamily="18" charset="0"/>
              </a:rPr>
              <a:t>Вытягиваю руки вперёд ладонями вверх.</a:t>
            </a:r>
            <a:r>
              <a:rPr lang="ru-RU" dirty="0" smtClean="0"/>
              <a:t/>
            </a:r>
            <a:br>
              <a:rPr lang="ru-RU" dirty="0" smtClean="0"/>
            </a:br>
            <a:r>
              <a:rPr lang="ru-RU" dirty="0" smtClean="0"/>
              <a:t/>
            </a:r>
            <a:br>
              <a:rPr lang="ru-RU" dirty="0" smtClean="0"/>
            </a:br>
            <a:endParaRPr lang="ru-RU" dirty="0">
              <a:solidFill>
                <a:srgbClr val="CC00CC"/>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Виктория\Desktop\Работа подг.22-23\Фоны\1613516695_1-p-fon-dlya-prezentatsii-na-temu-khleb-1.jpg"/>
          <p:cNvPicPr>
            <a:picLocks noGrp="1" noChangeAspect="1" noChangeArrowheads="1"/>
          </p:cNvPicPr>
          <p:nvPr>
            <p:ph idx="1"/>
          </p:nvPr>
        </p:nvPicPr>
        <p:blipFill>
          <a:blip r:embed="rId2" cstate="print"/>
          <a:srcRect/>
          <a:stretch>
            <a:fillRect/>
          </a:stretch>
        </p:blipFill>
        <p:spPr bwMode="auto">
          <a:xfrm>
            <a:off x="1" y="0"/>
            <a:ext cx="9143999" cy="6974632"/>
          </a:xfrm>
          <a:prstGeom prst="rect">
            <a:avLst/>
          </a:prstGeom>
          <a:noFill/>
        </p:spPr>
      </p:pic>
      <p:sp>
        <p:nvSpPr>
          <p:cNvPr id="2" name="Заголовок 1"/>
          <p:cNvSpPr>
            <a:spLocks noGrp="1"/>
          </p:cNvSpPr>
          <p:nvPr>
            <p:ph type="title"/>
          </p:nvPr>
        </p:nvSpPr>
        <p:spPr>
          <a:xfrm>
            <a:off x="395536" y="188640"/>
            <a:ext cx="8229600" cy="6408712"/>
          </a:xfrm>
        </p:spPr>
        <p:txBody>
          <a:bodyPr>
            <a:normAutofit fontScale="90000"/>
          </a:bodyPr>
          <a:lstStyle/>
          <a:p>
            <a:pPr algn="l"/>
            <a:r>
              <a:rPr lang="ru-RU" sz="1600" b="1" dirty="0" smtClean="0">
                <a:latin typeface="Times New Roman" panose="02020603050405020304" pitchFamily="18" charset="0"/>
                <a:cs typeface="Times New Roman" panose="02020603050405020304" pitchFamily="18" charset="0"/>
              </a:rPr>
              <a:t>                                                        </a:t>
            </a:r>
            <a:r>
              <a:rPr lang="ru-RU" sz="2200" b="1" dirty="0" smtClean="0">
                <a:solidFill>
                  <a:srgbClr val="00B050"/>
                </a:solidFill>
                <a:latin typeface="Times New Roman" panose="02020603050405020304" pitchFamily="18" charset="0"/>
                <a:cs typeface="Times New Roman" panose="02020603050405020304" pitchFamily="18" charset="0"/>
              </a:rPr>
              <a:t>«Хлеб»</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Муку в тесто замесили, </a:t>
            </a:r>
            <a:r>
              <a:rPr lang="ru-RU" sz="1600" i="1" dirty="0" smtClean="0">
                <a:latin typeface="Times New Roman" panose="02020603050405020304" pitchFamily="18" charset="0"/>
                <a:cs typeface="Times New Roman" panose="02020603050405020304" pitchFamily="18" charset="0"/>
              </a:rPr>
              <a:t>(Сжимают и разжимают кулачки)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А из теста мы слепили: </a:t>
            </a:r>
            <a:r>
              <a:rPr lang="ru-RU" sz="1600" i="1" dirty="0" smtClean="0">
                <a:latin typeface="Times New Roman" panose="02020603050405020304" pitchFamily="18" charset="0"/>
                <a:cs typeface="Times New Roman" panose="02020603050405020304" pitchFamily="18" charset="0"/>
              </a:rPr>
              <a:t>(Прихлопывают ладошками, «лепят»)</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Пирожки и плюшки, (</a:t>
            </a:r>
            <a:r>
              <a:rPr lang="ru-RU" sz="1600" i="1" dirty="0" smtClean="0">
                <a:latin typeface="Times New Roman" panose="02020603050405020304" pitchFamily="18" charset="0"/>
                <a:cs typeface="Times New Roman" panose="02020603050405020304" pitchFamily="18" charset="0"/>
              </a:rPr>
              <a:t>Поочерёдно разгибают пальчики обеих рук, начиная с мизинца)</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Сдобные ватрушки,</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Булочки и калачи </a:t>
            </a:r>
            <a:r>
              <a:rPr lang="ru-RU" dirty="0" smtClean="0"/>
              <a:t/>
            </a:r>
            <a:br>
              <a:rPr lang="ru-RU" dirty="0" smtClean="0"/>
            </a:br>
            <a:r>
              <a:rPr lang="ru-RU" sz="1600" dirty="0" smtClean="0">
                <a:latin typeface="Times New Roman" panose="02020603050405020304" pitchFamily="18" charset="0"/>
                <a:cs typeface="Times New Roman" panose="02020603050405020304" pitchFamily="18" charset="0"/>
              </a:rPr>
              <a:t>Всё мы испечём в печи. (</a:t>
            </a:r>
            <a:r>
              <a:rPr lang="ru-RU" sz="1600" i="1" dirty="0" smtClean="0">
                <a:latin typeface="Times New Roman" panose="02020603050405020304" pitchFamily="18" charset="0"/>
                <a:cs typeface="Times New Roman" panose="02020603050405020304" pitchFamily="18" charset="0"/>
              </a:rPr>
              <a:t>Обе ладошки разворачивают вверх</a:t>
            </a:r>
            <a:r>
              <a:rPr lang="ru-RU" sz="1600" dirty="0" smtClean="0">
                <a:latin typeface="Times New Roman" panose="02020603050405020304" pitchFamily="18" charset="0"/>
                <a:cs typeface="Times New Roman" panose="02020603050405020304" pitchFamily="18" charset="0"/>
              </a:rPr>
              <a:t>)</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Очень вкусно! (</a:t>
            </a:r>
            <a:r>
              <a:rPr lang="ru-RU" sz="1600" i="1" dirty="0" smtClean="0">
                <a:latin typeface="Times New Roman" panose="02020603050405020304" pitchFamily="18" charset="0"/>
                <a:cs typeface="Times New Roman" panose="02020603050405020304" pitchFamily="18" charset="0"/>
              </a:rPr>
              <a:t>Гладят живот)</a:t>
            </a:r>
            <a:br>
              <a:rPr lang="ru-RU" sz="1600" i="1"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800" b="1" dirty="0" smtClean="0">
                <a:solidFill>
                  <a:srgbClr val="FF0000"/>
                </a:solidFill>
                <a:latin typeface="Times New Roman" panose="02020603050405020304" pitchFamily="18" charset="0"/>
                <a:cs typeface="Times New Roman" panose="02020603050405020304" pitchFamily="18" charset="0"/>
              </a:rPr>
              <a:t>« Пекарь»</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Пекарь, пекарь из муки     (выполнять движение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Испеки нам колобки.                  печем пироги)</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Да сушки – Ванюшке,          ( соединить большой и</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Да баранки – Танюшке,       указательный палец на каждой руке отдельно)</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Да крендель – Маришке.</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                                              </a:t>
            </a:r>
            <a:r>
              <a:rPr lang="ru-RU" sz="2000" b="1" dirty="0" smtClean="0">
                <a:solidFill>
                  <a:srgbClr val="00B050"/>
                </a:solidFill>
                <a:latin typeface="Times New Roman" panose="02020603050405020304" pitchFamily="18" charset="0"/>
                <a:cs typeface="Times New Roman" panose="02020603050405020304" pitchFamily="18" charset="0"/>
              </a:rPr>
              <a:t>«Тесто»</a:t>
            </a:r>
            <a:r>
              <a:rPr lang="ru-RU" sz="1600" dirty="0" smtClean="0"/>
              <a:t/>
            </a:r>
            <a:br>
              <a:rPr lang="ru-RU" sz="1600" dirty="0" smtClean="0"/>
            </a:br>
            <a:r>
              <a:rPr lang="ru-RU" sz="1600" dirty="0" smtClean="0">
                <a:latin typeface="Times New Roman" panose="02020603050405020304" pitchFamily="18" charset="0"/>
                <a:cs typeface="Times New Roman" panose="02020603050405020304" pitchFamily="18" charset="0"/>
              </a:rPr>
              <a:t>Тесто ручками помнем (сжимаем и разжимаем пальчики)</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Сладкий </a:t>
            </a:r>
            <a:r>
              <a:rPr lang="ru-RU" sz="1600" dirty="0" err="1" smtClean="0">
                <a:latin typeface="Times New Roman" panose="02020603050405020304" pitchFamily="18" charset="0"/>
                <a:cs typeface="Times New Roman" panose="02020603050405020304" pitchFamily="18" charset="0"/>
              </a:rPr>
              <a:t>тортик</a:t>
            </a:r>
            <a:r>
              <a:rPr lang="ru-RU" sz="1600" dirty="0" smtClean="0">
                <a:latin typeface="Times New Roman" panose="02020603050405020304" pitchFamily="18" charset="0"/>
                <a:cs typeface="Times New Roman" panose="02020603050405020304" pitchFamily="18" charset="0"/>
              </a:rPr>
              <a:t> испечем (как будто мнем тесто)</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Серединку смажем джемом (круговые движения ладошками по плоскости стола)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верхушку сладким кремом</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кокосовую крошкой</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Мы присыплем торт немножко ( сыплем «крошку» пальчиками обеих рук)</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А потом заварим чай</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 гости друг – друга приглашай.</a:t>
            </a:r>
            <a:br>
              <a:rPr lang="ru-RU" sz="1600" dirty="0" smtClean="0">
                <a:latin typeface="Times New Roman" panose="02020603050405020304" pitchFamily="18" charset="0"/>
                <a:cs typeface="Times New Roman" panose="02020603050405020304" pitchFamily="18" charset="0"/>
              </a:rPr>
            </a:br>
            <a:endParaRPr lang="ru-RU"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descr="C:\Users\Виктория\Desktop\Работа подг.22-23\Фоны\1619320917_16-phonoteka_org-p-fon-dlya-prezentatsii-khleb-19.jp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457200" y="0"/>
            <a:ext cx="8229600" cy="6597352"/>
          </a:xfrm>
        </p:spPr>
        <p:txBody>
          <a:bodyPr>
            <a:normAutofit fontScale="90000"/>
          </a:bodyPr>
          <a:lstStyle/>
          <a:p>
            <a:pPr algn="l"/>
            <a:r>
              <a:rPr lang="ru-RU" b="1" dirty="0" smtClean="0">
                <a:solidFill>
                  <a:srgbClr val="FF0000"/>
                </a:solidFill>
                <a:latin typeface="Times New Roman" panose="02020603050405020304" pitchFamily="18" charset="0"/>
                <a:cs typeface="Times New Roman" panose="02020603050405020304" pitchFamily="18" charset="0"/>
              </a:rPr>
              <a:t>Дидактические игры</a:t>
            </a:r>
            <a:r>
              <a:rPr lang="ru-RU" b="1" dirty="0" smtClean="0"/>
              <a:t> </a:t>
            </a:r>
            <a:r>
              <a:rPr lang="ru-RU" sz="1800" b="1" dirty="0" smtClean="0">
                <a:latin typeface="Times New Roman" panose="02020603050405020304" pitchFamily="18" charset="0"/>
                <a:cs typeface="Times New Roman" panose="02020603050405020304" pitchFamily="18" charset="0"/>
              </a:rPr>
              <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r>
              <a:rPr lang="ru-RU" sz="1800" b="1" dirty="0" smtClean="0">
                <a:solidFill>
                  <a:srgbClr val="0000FF"/>
                </a:solidFill>
                <a:latin typeface="Times New Roman" panose="02020603050405020304" pitchFamily="18" charset="0"/>
                <a:cs typeface="Times New Roman" panose="02020603050405020304" pitchFamily="18" charset="0"/>
              </a:rPr>
              <a:t>«Что сделано из муки?»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Задачи:</a:t>
            </a:r>
            <a:r>
              <a:rPr lang="ru-RU" sz="1800" dirty="0" smtClean="0">
                <a:latin typeface="Times New Roman" panose="02020603050405020304" pitchFamily="18" charset="0"/>
                <a:cs typeface="Times New Roman" panose="02020603050405020304" pitchFamily="18" charset="0"/>
              </a:rPr>
              <a:t> развивать познавательный интерес, мышление, зрительное внимание.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Ход игры:</a:t>
            </a:r>
            <a:r>
              <a:rPr lang="ru-RU" sz="1800" dirty="0" smtClean="0">
                <a:latin typeface="Times New Roman" panose="02020603050405020304" pitchFamily="18" charset="0"/>
                <a:cs typeface="Times New Roman" panose="02020603050405020304" pitchFamily="18" charset="0"/>
              </a:rPr>
              <a:t> дети отмечают фишками только те продукты питания, в состав которых входит мука.</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b="1" dirty="0" smtClean="0"/>
              <a:t> </a:t>
            </a:r>
            <a:r>
              <a:rPr lang="ru-RU" sz="1800" b="1" dirty="0" smtClean="0">
                <a:solidFill>
                  <a:srgbClr val="0000FF"/>
                </a:solidFill>
                <a:latin typeface="Times New Roman" panose="02020603050405020304" pitchFamily="18" charset="0"/>
                <a:cs typeface="Times New Roman" panose="02020603050405020304" pitchFamily="18" charset="0"/>
              </a:rPr>
              <a:t>Игра с мячом «Скажи, какой» или «Подбери признак»</a:t>
            </a:r>
            <a:r>
              <a:rPr lang="ru-RU" sz="1800" dirty="0" smtClean="0">
                <a:latin typeface="Times New Roman" panose="02020603050405020304" pitchFamily="18" charset="0"/>
                <a:cs typeface="Times New Roman" panose="02020603050405020304" pitchFamily="18" charset="0"/>
              </a:rPr>
              <a:t> (Хлеб какой? Мука какая?)</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Задачи:</a:t>
            </a:r>
            <a:r>
              <a:rPr lang="ru-RU" sz="1800" dirty="0" smtClean="0">
                <a:latin typeface="Times New Roman" panose="02020603050405020304" pitchFamily="18" charset="0"/>
                <a:cs typeface="Times New Roman" panose="02020603050405020304" pitchFamily="18" charset="0"/>
              </a:rPr>
              <a:t> обогащать словарный запас детей, развивать речь.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Ход игры:</a:t>
            </a:r>
            <a:r>
              <a:rPr lang="ru-RU" sz="1800" dirty="0" smtClean="0">
                <a:latin typeface="Times New Roman" panose="02020603050405020304" pitchFamily="18" charset="0"/>
                <a:cs typeface="Times New Roman" panose="02020603050405020304" pitchFamily="18" charset="0"/>
              </a:rPr>
              <a:t> дети встают в круг, передают друг другу мяч и подбирают слова-признаки к заданным словам.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r>
              <a:rPr lang="ru-RU" sz="1800" b="1" dirty="0" smtClean="0">
                <a:solidFill>
                  <a:srgbClr val="0000FF"/>
                </a:solidFill>
                <a:latin typeface="Times New Roman" panose="02020603050405020304" pitchFamily="18" charset="0"/>
                <a:cs typeface="Times New Roman" panose="02020603050405020304" pitchFamily="18" charset="0"/>
              </a:rPr>
              <a:t>«Кто больше назовет хлебобулочных изделий»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Задачи:</a:t>
            </a:r>
            <a:r>
              <a:rPr lang="ru-RU" sz="1800" dirty="0" smtClean="0">
                <a:latin typeface="Times New Roman" panose="02020603050405020304" pitchFamily="18" charset="0"/>
                <a:cs typeface="Times New Roman" panose="02020603050405020304" pitchFamily="18" charset="0"/>
              </a:rPr>
              <a:t> развивать познавательный интерес,</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память,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обогащать словарный запас.  </a:t>
            </a:r>
            <a:br>
              <a:rPr lang="ru-RU" sz="1800"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Ход игры:</a:t>
            </a:r>
            <a:r>
              <a:rPr lang="ru-RU" sz="1800" dirty="0" smtClean="0">
                <a:latin typeface="Times New Roman" panose="02020603050405020304" pitchFamily="18" charset="0"/>
                <a:cs typeface="Times New Roman" panose="02020603050405020304" pitchFamily="18" charset="0"/>
              </a:rPr>
              <a:t> дети, стоящие по кругу, называют</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различные хлебобулочные изделия;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победит тот, кто назовет больше таких изделий.</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a:t>
            </a:r>
            <a:br>
              <a:rPr lang="ru-RU" sz="1800" dirty="0" smtClean="0">
                <a:latin typeface="Times New Roman" panose="02020603050405020304" pitchFamily="18" charset="0"/>
                <a:cs typeface="Times New Roman" panose="02020603050405020304" pitchFamily="18" charset="0"/>
              </a:rPr>
            </a:br>
            <a:r>
              <a:rPr lang="ru-RU" sz="1800" dirty="0" smtClean="0"/>
              <a:t/>
            </a:r>
            <a:br>
              <a:rPr lang="ru-RU" sz="1800" dirty="0" smtClean="0"/>
            </a:br>
            <a:endParaRPr lang="ru-RU" sz="1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Users\Виктория\Desktop\Работа подг.22-23\Фоны\1619320917_16-phonoteka_org-p-fon-dlya-prezentatsii-khleb-19.jp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457200" y="260648"/>
            <a:ext cx="8229600" cy="3960440"/>
          </a:xfrm>
        </p:spPr>
        <p:txBody>
          <a:bodyPr>
            <a:normAutofit/>
          </a:bodyPr>
          <a:lstStyle/>
          <a:p>
            <a:pPr algn="l"/>
            <a:r>
              <a:rPr lang="ru-RU" sz="2000" b="1" dirty="0" smtClean="0">
                <a:solidFill>
                  <a:srgbClr val="0000FF"/>
                </a:solidFill>
                <a:latin typeface="Times New Roman" panose="02020603050405020304" pitchFamily="18" charset="0"/>
                <a:cs typeface="Times New Roman" panose="02020603050405020304" pitchFamily="18" charset="0"/>
              </a:rPr>
              <a:t>                                 Игра: «Отгадай, что это?»</a:t>
            </a:r>
            <a:r>
              <a:rPr lang="ru-RU" sz="2000" b="1" dirty="0" smtClean="0">
                <a:solidFill>
                  <a:srgbClr val="009900"/>
                </a:solidFill>
                <a:latin typeface="Times New Roman" panose="02020603050405020304" pitchFamily="18" charset="0"/>
                <a:cs typeface="Times New Roman" panose="02020603050405020304" pitchFamily="18" charset="0"/>
              </a:rPr>
              <a:t/>
            </a:r>
            <a:br>
              <a:rPr lang="ru-RU" sz="2000" b="1" dirty="0" smtClean="0">
                <a:solidFill>
                  <a:srgbClr val="009900"/>
                </a:solidFill>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i="1" dirty="0" smtClean="0">
                <a:latin typeface="Times New Roman" panose="02020603050405020304" pitchFamily="18" charset="0"/>
                <a:cs typeface="Times New Roman" panose="02020603050405020304" pitchFamily="18" charset="0"/>
              </a:rPr>
              <a:t>Задача игры</a:t>
            </a:r>
            <a:r>
              <a:rPr lang="ru-RU" sz="1600" dirty="0" smtClean="0">
                <a:latin typeface="Times New Roman" panose="02020603050405020304" pitchFamily="18" charset="0"/>
                <a:cs typeface="Times New Roman" panose="02020603050405020304" pitchFamily="18" charset="0"/>
              </a:rPr>
              <a:t> – учимся согласовывать прилагательное и существительное в роде, числе, развиваем у ребенка языковое чутье, умение вслушиваться в слова и их окончания</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i="1" dirty="0" smtClean="0">
                <a:latin typeface="Times New Roman" panose="02020603050405020304" pitchFamily="18" charset="0"/>
                <a:cs typeface="Times New Roman" panose="02020603050405020304" pitchFamily="18" charset="0"/>
              </a:rPr>
              <a:t>Примерные загадки — вопросы для игры с дошкольниками: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Ржаное  — это поле или хлеб?</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Пшеничный – это колосок или поле?</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Пшеничная – это мука или пирожок?</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Пшеничное – это мука или тесто?</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Ржаные – это колоски или колосок?</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Пшеничные —  это пироги  или мука?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Хлебные – это крошки или посуда?</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Хлебный – это квас или </a:t>
            </a:r>
            <a:r>
              <a:rPr lang="ru-RU" sz="1400" dirty="0" smtClean="0">
                <a:latin typeface="Times New Roman" panose="02020603050405020304" pitchFamily="18" charset="0"/>
                <a:cs typeface="Times New Roman" panose="02020603050405020304" pitchFamily="18" charset="0"/>
              </a:rPr>
              <a:t>крошки?</a:t>
            </a:r>
            <a:br>
              <a:rPr lang="ru-RU" sz="1400" dirty="0" smtClean="0">
                <a:latin typeface="Times New Roman" panose="02020603050405020304" pitchFamily="18" charset="0"/>
                <a:cs typeface="Times New Roman" panose="02020603050405020304" pitchFamily="18" charset="0"/>
              </a:rPr>
            </a:br>
            <a:endParaRPr lang="ru-RU" sz="1400" dirty="0">
              <a:latin typeface="Times New Roman" panose="02020603050405020304" pitchFamily="18" charset="0"/>
              <a:cs typeface="Times New Roman" panose="02020603050405020304" pitchFamily="18" charset="0"/>
            </a:endParaRPr>
          </a:p>
        </p:txBody>
      </p:sp>
      <p:pic>
        <p:nvPicPr>
          <p:cNvPr id="4" name="Рисунок 3" descr="C:\Users\Виктория\Desktop\20221026_100315.jpg"/>
          <p:cNvPicPr/>
          <p:nvPr/>
        </p:nvPicPr>
        <p:blipFill>
          <a:blip r:embed="rId3" cstate="print"/>
          <a:srcRect/>
          <a:stretch>
            <a:fillRect/>
          </a:stretch>
        </p:blipFill>
        <p:spPr bwMode="auto">
          <a:xfrm>
            <a:off x="4103440" y="3140968"/>
            <a:ext cx="5040560" cy="371703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Виктория\Desktop\Работа подг.22-23\1610502815_41-p-neitralnii-fon-dlya-prezentatsii-v-powerpo-48.jpg"/>
          <p:cNvPicPr>
            <a:picLocks noChangeAspect="1" noChangeArrowheads="1"/>
          </p:cNvPicPr>
          <p:nvPr/>
        </p:nvPicPr>
        <p:blipFill>
          <a:blip r:embed="rId2" cstate="print"/>
          <a:srcRect/>
          <a:stretch>
            <a:fillRect/>
          </a:stretch>
        </p:blipFill>
        <p:spPr bwMode="auto">
          <a:xfrm>
            <a:off x="0" y="0"/>
            <a:ext cx="9144635" cy="6828155"/>
          </a:xfrm>
          <a:prstGeom prst="rect">
            <a:avLst/>
          </a:prstGeom>
          <a:noFill/>
        </p:spPr>
      </p:pic>
      <p:sp>
        <p:nvSpPr>
          <p:cNvPr id="5121" name="Rectangle 1"/>
          <p:cNvSpPr>
            <a:spLocks noGrp="1" noChangeArrowheads="1"/>
          </p:cNvSpPr>
          <p:nvPr>
            <p:ph idx="1"/>
          </p:nvPr>
        </p:nvSpPr>
        <p:spPr bwMode="auto">
          <a:xfrm>
            <a:off x="0" y="3321278"/>
            <a:ext cx="215123" cy="21544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800" b="0" i="0" u="none" strike="noStrike" cap="none" normalizeH="0" baseline="0" dirty="0" smtClean="0">
                <a:ln>
                  <a:noFill/>
                </a:ln>
                <a:solidFill>
                  <a:srgbClr val="000000"/>
                </a:solidFill>
                <a:effectLst/>
                <a:latin typeface="Trebuchet MS" panose="020B0603020202020204" pitchFamily="34" charset="0"/>
                <a:ea typeface="Times New Roman" panose="02020603050405020304" pitchFamily="18" charset="0"/>
                <a:cs typeface="Arial" panose="020B0604020202020204" pitchFamily="34" charset="0"/>
              </a:rPr>
              <a:t> </a:t>
            </a:r>
            <a:endParaRPr kumimoji="0" 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6" name="Прямоугольник 5"/>
          <p:cNvSpPr/>
          <p:nvPr/>
        </p:nvSpPr>
        <p:spPr>
          <a:xfrm>
            <a:off x="251520" y="404665"/>
            <a:ext cx="6606480" cy="3970318"/>
          </a:xfrm>
          <a:prstGeom prst="rect">
            <a:avLst/>
          </a:prstGeom>
        </p:spPr>
        <p:txBody>
          <a:bodyPr wrap="square">
            <a:spAutoFit/>
          </a:bodyPr>
          <a:lstStyle/>
          <a:p>
            <a:pPr lvl="0" fontAlgn="base">
              <a:spcBef>
                <a:spcPct val="0"/>
              </a:spcBef>
              <a:spcAft>
                <a:spcPct val="0"/>
              </a:spcAft>
            </a:pPr>
            <a:r>
              <a:rPr lang="ru-RU" b="1"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Хороводная игра «Каравай»</a:t>
            </a:r>
          </a:p>
          <a:p>
            <a:pPr lvl="0" fontAlgn="base">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Как на наш весёлый праздник,</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Испекли мы каравай.</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Вот такой вышины,</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Вот такой ширины.</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Каравай приехал к детям.</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Как его, ребята, встретим?</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Пышной коркой похрустим.</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Всех на свете угостим.</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нём – земли родимой соки,</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Солнца свет весёлый в нём.</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Уплетай за обе щёки</a:t>
            </a:r>
            <a:endParaRPr lang="ru-RU" dirty="0" smtClean="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Вырастай богатырём</a:t>
            </a:r>
            <a:r>
              <a:rPr lang="ru-RU" sz="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smtClean="0">
              <a:latin typeface="Times New Roman" panose="02020603050405020304" pitchFamily="18" charset="0"/>
              <a:cs typeface="Times New Roman" panose="02020603050405020304" pitchFamily="18" charset="0"/>
            </a:endParaRPr>
          </a:p>
        </p:txBody>
      </p:sp>
      <p:pic>
        <p:nvPicPr>
          <p:cNvPr id="7" name="Рисунок 6" descr="C:\Users\Виктория\Desktop\фото22-23\Покров 2022\20221013_092117.jpg"/>
          <p:cNvPicPr/>
          <p:nvPr/>
        </p:nvPicPr>
        <p:blipFill>
          <a:blip r:embed="rId3" cstate="print"/>
          <a:srcRect t="8306" r="-107"/>
          <a:stretch>
            <a:fillRect/>
          </a:stretch>
        </p:blipFill>
        <p:spPr bwMode="auto">
          <a:xfrm>
            <a:off x="5148064" y="764704"/>
            <a:ext cx="3672408" cy="3974584"/>
          </a:xfrm>
          <a:prstGeom prst="rect">
            <a:avLst/>
          </a:prstGeom>
          <a:noFill/>
        </p:spPr>
      </p:pic>
      <p:pic>
        <p:nvPicPr>
          <p:cNvPr id="8" name="Рисунок 7" descr="C:\Users\Виктория\Desktop\фото22-23\Покров 2022\20221013_110942.jpg"/>
          <p:cNvPicPr/>
          <p:nvPr/>
        </p:nvPicPr>
        <p:blipFill>
          <a:blip r:embed="rId4" cstate="print"/>
          <a:srcRect l="21472" t="26468" r="10705" b="17420"/>
          <a:stretch>
            <a:fillRect/>
          </a:stretch>
        </p:blipFill>
        <p:spPr bwMode="auto">
          <a:xfrm>
            <a:off x="2483485" y="3860800"/>
            <a:ext cx="2927350" cy="280543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Виктория\Desktop\Работа подг.22-23\1610502815_41-p-neitralnii-fon-dlya-prezentatsii-v-powerpo-48.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6106690"/>
          </a:xfrm>
        </p:spPr>
        <p:txBody>
          <a:bodyPr>
            <a:normAutofit fontScale="90000"/>
          </a:bodyPr>
          <a:lstStyle/>
          <a:p>
            <a:pPr algn="l"/>
            <a:r>
              <a:rPr lang="ru-RU" sz="1600" b="1" dirty="0" smtClean="0">
                <a:latin typeface="Times New Roman" panose="02020603050405020304" pitchFamily="18" charset="0"/>
                <a:cs typeface="Times New Roman" panose="02020603050405020304" pitchFamily="18" charset="0"/>
              </a:rPr>
              <a:t>                                                 </a:t>
            </a:r>
            <a:r>
              <a:rPr lang="ru-RU" sz="2200" b="1" dirty="0" smtClean="0">
                <a:solidFill>
                  <a:srgbClr val="C00000"/>
                </a:solidFill>
                <a:latin typeface="Times New Roman" panose="02020603050405020304" pitchFamily="18" charset="0"/>
                <a:cs typeface="Times New Roman" panose="02020603050405020304" pitchFamily="18" charset="0"/>
              </a:rPr>
              <a:t>Игра «Каравай» на новый лад.</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Взрослый:</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С давних лет на День Рожденья</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Каравай печет народ!</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Каждый гость у нас кондитер,</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И замесит и спечет!</a:t>
            </a:r>
            <a:br>
              <a:rPr lang="ru-RU" sz="1600" dirty="0" smtClean="0">
                <a:latin typeface="Times New Roman" panose="02020603050405020304" pitchFamily="18" charset="0"/>
                <a:cs typeface="Times New Roman" panose="02020603050405020304" pitchFamily="18" charset="0"/>
              </a:rPr>
            </a:br>
            <a:r>
              <a:rPr lang="ru-RU" sz="1600" i="1" dirty="0" smtClean="0">
                <a:latin typeface="Times New Roman" panose="02020603050405020304" pitchFamily="18" charset="0"/>
                <a:cs typeface="Times New Roman" panose="02020603050405020304" pitchFamily="18" charset="0"/>
              </a:rPr>
              <a:t>(предлагаем детям встать в круг и взяться за руки)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Дружно встанем в хоровод,</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Каждый пусть с собой возьмет-</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Понемногу пожеланий</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И от всей души признаний!</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i="1" dirty="0" smtClean="0">
                <a:latin typeface="Times New Roman" panose="02020603050405020304" pitchFamily="18" charset="0"/>
                <a:cs typeface="Times New Roman" panose="02020603050405020304" pitchFamily="18" charset="0"/>
              </a:rPr>
              <a:t>(в центр круга именинницу(кА))</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Как на (имя..) день рожденья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Испекли мы каравай!</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Каравай, каравай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Пожеланья принимай!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i="1" dirty="0" smtClean="0">
                <a:latin typeface="Times New Roman" panose="02020603050405020304" pitchFamily="18" charset="0"/>
                <a:cs typeface="Times New Roman" panose="02020603050405020304" pitchFamily="18" charset="0"/>
              </a:rPr>
              <a:t>(дети по очереди (человек 5-8) проговаривают по</a:t>
            </a:r>
            <a:br>
              <a:rPr lang="ru-RU" sz="1600" i="1" dirty="0" smtClean="0">
                <a:latin typeface="Times New Roman" panose="02020603050405020304" pitchFamily="18" charset="0"/>
                <a:cs typeface="Times New Roman" panose="02020603050405020304" pitchFamily="18" charset="0"/>
              </a:rPr>
            </a:br>
            <a:r>
              <a:rPr lang="ru-RU" sz="1600" i="1" dirty="0" smtClean="0">
                <a:latin typeface="Times New Roman" panose="02020603050405020304" pitchFamily="18" charset="0"/>
                <a:cs typeface="Times New Roman" panose="02020603050405020304" pitchFamily="18" charset="0"/>
              </a:rPr>
              <a:t>одному слову пожелания «Счастья», </a:t>
            </a:r>
            <a:br>
              <a:rPr lang="ru-RU" sz="1600" i="1" dirty="0" smtClean="0">
                <a:latin typeface="Times New Roman" panose="02020603050405020304" pitchFamily="18" charset="0"/>
                <a:cs typeface="Times New Roman" panose="02020603050405020304" pitchFamily="18" charset="0"/>
              </a:rPr>
            </a:br>
            <a:r>
              <a:rPr lang="ru-RU" sz="1600" i="1" dirty="0" smtClean="0">
                <a:latin typeface="Times New Roman" panose="02020603050405020304" pitchFamily="18" charset="0"/>
                <a:cs typeface="Times New Roman" panose="02020603050405020304" pitchFamily="18" charset="0"/>
              </a:rPr>
              <a:t>«Здоровья», «Друзей » и т.д.)</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В тесто Счастье</a:t>
            </a:r>
            <a:r>
              <a:rPr lang="ru-RU" sz="1600" dirty="0" smtClean="0">
                <a:latin typeface="Times New Roman" panose="02020603050405020304" pitchFamily="18" charset="0"/>
                <a:cs typeface="Times New Roman" panose="02020603050405020304" pitchFamily="18" charset="0"/>
              </a:rPr>
              <a:t> </a:t>
            </a:r>
            <a:r>
              <a:rPr lang="ru-RU" sz="1600" i="1" dirty="0" smtClean="0">
                <a:latin typeface="Times New Roman" panose="02020603050405020304" pitchFamily="18" charset="0"/>
                <a:cs typeface="Times New Roman" panose="02020603050405020304" pitchFamily="18" charset="0"/>
              </a:rPr>
              <a:t>(Здоровье, Друзей  положили).</a:t>
            </a:r>
            <a:br>
              <a:rPr lang="ru-RU" sz="1600" i="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Размешали, </a:t>
            </a:r>
            <a:r>
              <a:rPr lang="ru-RU" sz="1600" i="1" dirty="0" smtClean="0">
                <a:latin typeface="Times New Roman" panose="02020603050405020304" pitchFamily="18" charset="0"/>
                <a:cs typeface="Times New Roman" panose="02020603050405020304" pitchFamily="18" charset="0"/>
              </a:rPr>
              <a:t>(дети делают круговые движения кистью руки)</a:t>
            </a:r>
            <a:br>
              <a:rPr lang="ru-RU" sz="1600" i="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Замесили</a:t>
            </a:r>
            <a:r>
              <a:rPr lang="ru-RU" sz="1600" i="1" dirty="0" smtClean="0">
                <a:latin typeface="Times New Roman" panose="02020603050405020304" pitchFamily="18" charset="0"/>
                <a:cs typeface="Times New Roman" panose="02020603050405020304" pitchFamily="18" charset="0"/>
              </a:rPr>
              <a:t>, (крутим руки вокруг друг друга на уровни груди).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Ох! Устали мы прилично</a:t>
            </a:r>
            <a:r>
              <a:rPr lang="ru-RU" sz="1600" dirty="0" smtClean="0">
                <a:latin typeface="Times New Roman" panose="02020603050405020304" pitchFamily="18" charset="0"/>
                <a:cs typeface="Times New Roman" panose="02020603050405020304" pitchFamily="18" charset="0"/>
              </a:rPr>
              <a:t>! </a:t>
            </a:r>
            <a:r>
              <a:rPr lang="ru-RU" sz="1600" i="1" dirty="0" smtClean="0">
                <a:latin typeface="Times New Roman" panose="02020603050405020304" pitchFamily="18" charset="0"/>
                <a:cs typeface="Times New Roman" panose="02020603050405020304" pitchFamily="18" charset="0"/>
              </a:rPr>
              <a:t>(вытираем рукой лоб – жест усталости)</a:t>
            </a:r>
            <a:br>
              <a:rPr lang="ru-RU" sz="1600" i="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Показали « Всё отлично»!</a:t>
            </a:r>
            <a:r>
              <a:rPr lang="ru-RU" sz="1600" dirty="0" smtClean="0">
                <a:latin typeface="Times New Roman" panose="02020603050405020304" pitchFamily="18" charset="0"/>
                <a:cs typeface="Times New Roman" panose="02020603050405020304" pitchFamily="18" charset="0"/>
              </a:rPr>
              <a:t> </a:t>
            </a:r>
            <a:r>
              <a:rPr lang="ru-RU" sz="1600" i="1" dirty="0" smtClean="0">
                <a:latin typeface="Times New Roman" panose="02020603050405020304" pitchFamily="18" charset="0"/>
                <a:cs typeface="Times New Roman" panose="02020603050405020304" pitchFamily="18" charset="0"/>
              </a:rPr>
              <a:t>(жест «всё хорошо»)</a:t>
            </a:r>
            <a:r>
              <a:rPr lang="ru-RU" dirty="0" smtClean="0"/>
              <a:t/>
            </a:r>
            <a:br>
              <a:rPr lang="ru-RU" dirty="0" smtClean="0"/>
            </a:br>
            <a:endParaRPr lang="ru-RU" dirty="0"/>
          </a:p>
        </p:txBody>
      </p:sp>
      <p:pic>
        <p:nvPicPr>
          <p:cNvPr id="4" name="Рисунок 3" descr="C:\Users\Виктория\Desktop\фото22-23\Покров 2022\IMG-20221013-WA0025.jpg"/>
          <p:cNvPicPr/>
          <p:nvPr/>
        </p:nvPicPr>
        <p:blipFill>
          <a:blip r:embed="rId3" cstate="print"/>
          <a:srcRect/>
          <a:stretch>
            <a:fillRect/>
          </a:stretch>
        </p:blipFill>
        <p:spPr bwMode="auto">
          <a:xfrm>
            <a:off x="4932045" y="836295"/>
            <a:ext cx="4086225" cy="35814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7650" name="Picture 2" descr="C:\Users\Виктория\Desktop\Работа подг.22-23\Фоны\6acb7040-cc42-4d79-bd22-0a7688d937f2.jpeg"/>
          <p:cNvPicPr>
            <a:picLocks noGrp="1" noChangeAspect="1" noChangeArrowheads="1"/>
          </p:cNvPicPr>
          <p:nvPr>
            <p:ph idx="1"/>
          </p:nvPr>
        </p:nvPicPr>
        <p:blipFill>
          <a:blip r:embed="rId2" cstate="print"/>
          <a:srcRect/>
          <a:stretch>
            <a:fillRect/>
          </a:stretch>
        </p:blipFill>
        <p:spPr bwMode="auto">
          <a:xfrm>
            <a:off x="0" y="0"/>
            <a:ext cx="9143999"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098" name="Picture 2" descr="C:\Users\Виктория\Desktop\работа ст 21-22\рамочки и фоны\tild3730-6337-4432-a466-663961646634__wp3207765 - копия.jpg"/>
          <p:cNvPicPr>
            <a:picLocks noChangeAspect="1" noChangeArrowheads="1"/>
          </p:cNvPicPr>
          <p:nvPr/>
        </p:nvPicPr>
        <p:blipFill>
          <a:blip r:embed="rId2" cstate="print"/>
          <a:srcRect/>
          <a:stretch>
            <a:fillRect/>
          </a:stretch>
        </p:blipFill>
        <p:spPr bwMode="auto">
          <a:xfrm>
            <a:off x="-540568" y="-315416"/>
            <a:ext cx="10160000" cy="7620000"/>
          </a:xfrm>
          <a:prstGeom prst="rect">
            <a:avLst/>
          </a:prstGeom>
          <a:noFill/>
        </p:spPr>
      </p:pic>
      <p:pic>
        <p:nvPicPr>
          <p:cNvPr id="4099" name="Picture 3" descr="C:\Users\Виктория\Desktop\Работа подг.22-23\mo_klassnykh.jpg"/>
          <p:cNvPicPr>
            <a:picLocks noChangeAspect="1" noChangeArrowheads="1"/>
          </p:cNvPicPr>
          <p:nvPr/>
        </p:nvPicPr>
        <p:blipFill>
          <a:blip r:embed="rId3" cstate="print"/>
          <a:srcRect l="9880" t="13267" r="8700" b="9712"/>
          <a:stretch>
            <a:fillRect/>
          </a:stretch>
        </p:blipFill>
        <p:spPr bwMode="auto">
          <a:xfrm>
            <a:off x="1835696" y="-315416"/>
            <a:ext cx="5256584" cy="3744416"/>
          </a:xfrm>
          <a:prstGeom prst="rect">
            <a:avLst/>
          </a:prstGeom>
          <a:noFill/>
          <a:ln>
            <a:noFill/>
          </a:ln>
        </p:spPr>
      </p:pic>
      <p:pic>
        <p:nvPicPr>
          <p:cNvPr id="4100" name="Picture 4" descr="C:\Users\Виктория\Desktop\Работа подг.22-23\image.png"/>
          <p:cNvPicPr>
            <a:picLocks noChangeAspect="1" noChangeArrowheads="1"/>
          </p:cNvPicPr>
          <p:nvPr/>
        </p:nvPicPr>
        <p:blipFill>
          <a:blip r:embed="rId4" cstate="print"/>
          <a:srcRect/>
          <a:stretch>
            <a:fillRect/>
          </a:stretch>
        </p:blipFill>
        <p:spPr bwMode="auto">
          <a:xfrm>
            <a:off x="-468178" y="2708910"/>
            <a:ext cx="4176464" cy="3861048"/>
          </a:xfrm>
          <a:prstGeom prst="rect">
            <a:avLst/>
          </a:prstGeom>
          <a:noFill/>
        </p:spPr>
      </p:pic>
      <p:pic>
        <p:nvPicPr>
          <p:cNvPr id="4101" name="Picture 5" descr="C:\Users\Виктория\Desktop\Работа подг.22-23\5555.jpg"/>
          <p:cNvPicPr>
            <a:picLocks noChangeAspect="1" noChangeArrowheads="1"/>
          </p:cNvPicPr>
          <p:nvPr/>
        </p:nvPicPr>
        <p:blipFill>
          <a:blip r:embed="rId5" cstate="print"/>
          <a:srcRect/>
          <a:stretch>
            <a:fillRect/>
          </a:stretch>
        </p:blipFill>
        <p:spPr bwMode="auto">
          <a:xfrm>
            <a:off x="5075292" y="2708910"/>
            <a:ext cx="4416152" cy="385192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Виктория\Desktop\работа ст 21-22\рамочки и фоны\tild3730-6337-4432-a466-663961646634__wp3207765 - копия.jpg"/>
          <p:cNvPicPr>
            <a:picLocks noGrp="1" noChangeAspect="1" noChangeArrowheads="1"/>
          </p:cNvPicPr>
          <p:nvPr>
            <p:ph sz="half" idx="2"/>
          </p:nvPr>
        </p:nvPicPr>
        <p:blipFill>
          <a:blip r:embed="rId2" cstate="print"/>
          <a:srcRect/>
          <a:stretch>
            <a:fillRect/>
          </a:stretch>
        </p:blipFill>
        <p:spPr bwMode="auto">
          <a:xfrm>
            <a:off x="0" y="19685"/>
            <a:ext cx="9144000" cy="6838315"/>
          </a:xfrm>
          <a:prstGeom prst="rect">
            <a:avLst/>
          </a:prstGeom>
          <a:noFill/>
        </p:spPr>
      </p:pic>
      <p:sp>
        <p:nvSpPr>
          <p:cNvPr id="2" name="Заголовок 1"/>
          <p:cNvSpPr>
            <a:spLocks noGrp="1"/>
          </p:cNvSpPr>
          <p:nvPr>
            <p:ph type="title"/>
          </p:nvPr>
        </p:nvSpPr>
        <p:spPr>
          <a:xfrm>
            <a:off x="683895" y="1628458"/>
            <a:ext cx="8229600" cy="1143000"/>
          </a:xfrm>
        </p:spPr>
        <p:txBody>
          <a:bodyPr>
            <a:noAutofit/>
          </a:bodyPr>
          <a:lstStyle/>
          <a:p>
            <a:r>
              <a:rPr lang="ru-RU" sz="2800" b="1" dirty="0" smtClean="0">
                <a:solidFill>
                  <a:srgbClr val="0000FF"/>
                </a:solidFill>
              </a:rPr>
              <a:t>Игра</a:t>
            </a:r>
            <a:r>
              <a:rPr lang="ru-RU" sz="2800" dirty="0" smtClean="0">
                <a:solidFill>
                  <a:srgbClr val="0000FF"/>
                </a:solidFill>
              </a:rPr>
              <a:t> – это огромное светлое нежное, через которое в духовный мир ребенка вливается живительный поток  представлений и понятий об окружающем мире. Игра – это искра, зажигающая огонек пытливости и любознательности».</a:t>
            </a:r>
            <a:br>
              <a:rPr lang="ru-RU" sz="2800" dirty="0" smtClean="0">
                <a:solidFill>
                  <a:srgbClr val="0000FF"/>
                </a:solidFill>
              </a:rPr>
            </a:br>
            <a:r>
              <a:rPr lang="ru-RU" sz="2800" dirty="0" smtClean="0">
                <a:solidFill>
                  <a:srgbClr val="0000FF"/>
                </a:solidFill>
              </a:rPr>
              <a:t>                                                                В.А.Сухомлинский</a:t>
            </a:r>
            <a:r>
              <a:rPr lang="ru-RU" sz="2000" dirty="0" smtClean="0">
                <a:solidFill>
                  <a:srgbClr val="0000FF"/>
                </a:solidFill>
              </a:rPr>
              <a:t/>
            </a:r>
            <a:br>
              <a:rPr lang="ru-RU" sz="2000" dirty="0" smtClean="0">
                <a:solidFill>
                  <a:srgbClr val="0000FF"/>
                </a:solidFill>
              </a:rPr>
            </a:br>
            <a:endParaRPr lang="ru-RU" sz="2000" dirty="0">
              <a:solidFill>
                <a:srgbClr val="0000FF"/>
              </a:solidFill>
            </a:endParaRPr>
          </a:p>
        </p:txBody>
      </p:sp>
      <p:pic>
        <p:nvPicPr>
          <p:cNvPr id="5124" name="Picture 4" descr="C:\Users\Виктория\Desktop\Работа подг.22-23\дети и сад 1.jpg"/>
          <p:cNvPicPr>
            <a:picLocks noGrp="1" noChangeAspect="1" noChangeArrowheads="1"/>
          </p:cNvPicPr>
          <p:nvPr>
            <p:ph sz="half" idx="1"/>
          </p:nvPr>
        </p:nvPicPr>
        <p:blipFill>
          <a:blip r:embed="rId3" cstate="print"/>
          <a:srcRect/>
          <a:stretch>
            <a:fillRect/>
          </a:stretch>
        </p:blipFill>
        <p:spPr bwMode="auto">
          <a:xfrm>
            <a:off x="467994" y="3212977"/>
            <a:ext cx="4752077" cy="346849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lstStyle/>
          <a:p>
            <a:endParaRPr lang="ru-RU"/>
          </a:p>
        </p:txBody>
      </p:sp>
      <p:pic>
        <p:nvPicPr>
          <p:cNvPr id="1026" name="Picture 2" descr="C:\Users\Виктория\Desktop\Работа подг.22-23\Фоны\1610502815_41-p-neitralnii-fon-dlya-prezentatsii-v-powerpo-48.jpg"/>
          <p:cNvPicPr>
            <a:picLocks noGrp="1" noChangeAspect="1" noChangeArrowheads="1"/>
          </p:cNvPicPr>
          <p:nvPr>
            <p:ph sz="half" idx="1"/>
          </p:nvPr>
        </p:nvPicPr>
        <p:blipFill>
          <a:blip r:embed="rId2" cstate="print"/>
          <a:srcRect/>
          <a:stretch>
            <a:fillRect/>
          </a:stretch>
        </p:blipFill>
        <p:spPr bwMode="auto">
          <a:xfrm>
            <a:off x="0" y="0"/>
            <a:ext cx="9144000" cy="6857999"/>
          </a:xfrm>
          <a:prstGeom prst="rect">
            <a:avLst/>
          </a:prstGeom>
          <a:noFill/>
        </p:spPr>
      </p:pic>
      <p:pic>
        <p:nvPicPr>
          <p:cNvPr id="7" name="Рисунок 6" descr="C:\Users\Виктория\Desktop\20201210_101942.jpg"/>
          <p:cNvPicPr/>
          <p:nvPr/>
        </p:nvPicPr>
        <p:blipFill>
          <a:blip r:embed="rId3" cstate="print"/>
          <a:srcRect/>
          <a:stretch>
            <a:fillRect/>
          </a:stretch>
        </p:blipFill>
        <p:spPr bwMode="auto">
          <a:xfrm>
            <a:off x="2843808" y="2204864"/>
            <a:ext cx="3371850" cy="2880320"/>
          </a:xfrm>
          <a:prstGeom prst="rect">
            <a:avLst/>
          </a:prstGeom>
          <a:noFill/>
          <a:ln w="9525">
            <a:noFill/>
            <a:miter lim="800000"/>
            <a:headEnd/>
            <a:tailEnd/>
          </a:ln>
        </p:spPr>
      </p:pic>
      <p:pic>
        <p:nvPicPr>
          <p:cNvPr id="10" name="Рисунок 9" descr="C:\Users\Виктория\Desktop\20220322_104102.jpg"/>
          <p:cNvPicPr/>
          <p:nvPr/>
        </p:nvPicPr>
        <p:blipFill>
          <a:blip r:embed="rId4" cstate="print"/>
          <a:srcRect/>
          <a:stretch>
            <a:fillRect/>
          </a:stretch>
        </p:blipFill>
        <p:spPr bwMode="auto">
          <a:xfrm>
            <a:off x="5724128" y="116632"/>
            <a:ext cx="3297535" cy="2736304"/>
          </a:xfrm>
          <a:prstGeom prst="rect">
            <a:avLst/>
          </a:prstGeom>
          <a:noFill/>
          <a:ln w="9525">
            <a:noFill/>
            <a:miter lim="800000"/>
            <a:headEnd/>
            <a:tailEnd/>
          </a:ln>
        </p:spPr>
      </p:pic>
      <p:pic>
        <p:nvPicPr>
          <p:cNvPr id="8" name="Рисунок 7" descr="C:\Users\Виктория\Desktop\20210219_110048.jpg"/>
          <p:cNvPicPr/>
          <p:nvPr/>
        </p:nvPicPr>
        <p:blipFill>
          <a:blip r:embed="rId5" cstate="print"/>
          <a:srcRect/>
          <a:stretch>
            <a:fillRect/>
          </a:stretch>
        </p:blipFill>
        <p:spPr bwMode="auto">
          <a:xfrm>
            <a:off x="5868144" y="4221088"/>
            <a:ext cx="3166110" cy="2468116"/>
          </a:xfrm>
          <a:prstGeom prst="rect">
            <a:avLst/>
          </a:prstGeom>
          <a:noFill/>
          <a:ln w="9525">
            <a:noFill/>
            <a:miter lim="800000"/>
            <a:headEnd/>
            <a:tailEnd/>
          </a:ln>
        </p:spPr>
      </p:pic>
      <p:pic>
        <p:nvPicPr>
          <p:cNvPr id="9" name="Рисунок 8" descr="C:\Users\Виктория\Desktop\20211201_160519.jpg"/>
          <p:cNvPicPr/>
          <p:nvPr/>
        </p:nvPicPr>
        <p:blipFill>
          <a:blip r:embed="rId6" cstate="print"/>
          <a:srcRect r="23394"/>
          <a:stretch>
            <a:fillRect/>
          </a:stretch>
        </p:blipFill>
        <p:spPr bwMode="auto">
          <a:xfrm>
            <a:off x="179512" y="4149080"/>
            <a:ext cx="3203848" cy="2540123"/>
          </a:xfrm>
          <a:prstGeom prst="rect">
            <a:avLst/>
          </a:prstGeom>
          <a:noFill/>
          <a:ln w="9525">
            <a:noFill/>
            <a:miter lim="800000"/>
            <a:headEnd/>
            <a:tailEnd/>
          </a:ln>
        </p:spPr>
      </p:pic>
      <p:pic>
        <p:nvPicPr>
          <p:cNvPr id="6" name="Рисунок 5" descr="C:\Users\Виктория\Desktop\20210216_093050.jpg"/>
          <p:cNvPicPr/>
          <p:nvPr/>
        </p:nvPicPr>
        <p:blipFill>
          <a:blip r:embed="rId7" cstate="print"/>
          <a:srcRect l="8542" r="14577"/>
          <a:stretch>
            <a:fillRect/>
          </a:stretch>
        </p:blipFill>
        <p:spPr bwMode="auto">
          <a:xfrm>
            <a:off x="179512" y="116632"/>
            <a:ext cx="3168352" cy="2736304"/>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lstStyle/>
          <a:p>
            <a:endParaRPr lang="ru-RU"/>
          </a:p>
        </p:txBody>
      </p:sp>
      <p:pic>
        <p:nvPicPr>
          <p:cNvPr id="5" name="Picture 2" descr="C:\Users\Виктория\Desktop\Работа подг.22-23\f98dd62be3f4aa49781d87f2103780b4fb442f8e.jpg"/>
          <p:cNvPicPr>
            <a:picLocks noGrp="1" noChangeAspect="1" noChangeArrowheads="1"/>
          </p:cNvPicPr>
          <p:nvPr>
            <p:ph sz="half" idx="1"/>
          </p:nvPr>
        </p:nvPicPr>
        <p:blipFill>
          <a:blip r:embed="rId2" cstate="print"/>
          <a:srcRect l="1867" t="3049" r="2247" b="917"/>
          <a:stretch>
            <a:fillRect/>
          </a:stretch>
        </p:blipFill>
        <p:spPr bwMode="auto">
          <a:xfrm>
            <a:off x="0" y="0"/>
            <a:ext cx="9144000" cy="685799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Виктория\Desktop\Работа подг.22-23\Фоны\ocr.jpg"/>
          <p:cNvPicPr>
            <a:picLocks noChangeAspect="1" noChangeArrowheads="1"/>
          </p:cNvPicPr>
          <p:nvPr/>
        </p:nvPicPr>
        <p:blipFill>
          <a:blip r:embed="rId2" cstate="print"/>
          <a:srcRect/>
          <a:stretch>
            <a:fillRect/>
          </a:stretch>
        </p:blipFill>
        <p:spPr bwMode="auto">
          <a:xfrm>
            <a:off x="0" y="0"/>
            <a:ext cx="9179560" cy="6858000"/>
          </a:xfrm>
          <a:prstGeom prst="rect">
            <a:avLst/>
          </a:prstGeom>
          <a:noFill/>
        </p:spPr>
      </p:pic>
      <p:sp>
        <p:nvSpPr>
          <p:cNvPr id="4" name="6-конечная звезда 3"/>
          <p:cNvSpPr/>
          <p:nvPr/>
        </p:nvSpPr>
        <p:spPr>
          <a:xfrm>
            <a:off x="2555776" y="1628800"/>
            <a:ext cx="3960440" cy="3672408"/>
          </a:xfrm>
          <a:prstGeom prst="star6">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1"/>
          <p:cNvSpPr>
            <a:spLocks noGrp="1"/>
          </p:cNvSpPr>
          <p:nvPr>
            <p:ph type="title"/>
          </p:nvPr>
        </p:nvSpPr>
        <p:spPr>
          <a:xfrm>
            <a:off x="3275965" y="2780665"/>
            <a:ext cx="2522220" cy="1368425"/>
          </a:xfrm>
        </p:spPr>
        <p:txBody>
          <a:bodyPr>
            <a:normAutofit/>
          </a:bodyPr>
          <a:lstStyle/>
          <a:p>
            <a:r>
              <a:rPr lang="ru-RU" sz="2400" b="1" dirty="0" smtClean="0">
                <a:solidFill>
                  <a:srgbClr val="FF0000"/>
                </a:solidFill>
                <a:latin typeface="Times New Roman" panose="02020603050405020304" pitchFamily="18" charset="0"/>
                <a:cs typeface="Times New Roman" panose="02020603050405020304" pitchFamily="18" charset="0"/>
              </a:rPr>
              <a:t>Познавательно-речевое развитие</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9" name="Овал 8"/>
          <p:cNvSpPr/>
          <p:nvPr/>
        </p:nvSpPr>
        <p:spPr>
          <a:xfrm>
            <a:off x="899795" y="476250"/>
            <a:ext cx="2406015" cy="108013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gradFill>
                  <a:gsLst>
                    <a:gs pos="0">
                      <a:srgbClr val="E30000"/>
                    </a:gs>
                    <a:gs pos="100000">
                      <a:srgbClr val="760303"/>
                    </a:gs>
                  </a:gsLst>
                  <a:lin scaled="0"/>
                </a:gradFill>
                <a:latin typeface="Times New Roman" pitchFamily="18" charset="0"/>
                <a:cs typeface="Times New Roman" pitchFamily="18" charset="0"/>
              </a:rPr>
              <a:t>Игры - драматизации</a:t>
            </a:r>
          </a:p>
        </p:txBody>
      </p:sp>
      <p:sp>
        <p:nvSpPr>
          <p:cNvPr id="6" name="Овал 5"/>
          <p:cNvSpPr/>
          <p:nvPr/>
        </p:nvSpPr>
        <p:spPr>
          <a:xfrm>
            <a:off x="6084168" y="476672"/>
            <a:ext cx="2160240" cy="115212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Овал 9"/>
          <p:cNvSpPr/>
          <p:nvPr/>
        </p:nvSpPr>
        <p:spPr>
          <a:xfrm>
            <a:off x="6948805" y="2600960"/>
            <a:ext cx="2025650" cy="13773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p:cNvSpPr/>
          <p:nvPr/>
        </p:nvSpPr>
        <p:spPr>
          <a:xfrm>
            <a:off x="611560" y="5157192"/>
            <a:ext cx="2138536" cy="12024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p:nvSpPr>
        <p:spPr>
          <a:xfrm>
            <a:off x="6660232" y="5157192"/>
            <a:ext cx="2016224" cy="1274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Овал 1"/>
          <p:cNvSpPr/>
          <p:nvPr/>
        </p:nvSpPr>
        <p:spPr>
          <a:xfrm>
            <a:off x="395605" y="2564765"/>
            <a:ext cx="2025650" cy="13773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Прямоугольник 11"/>
          <p:cNvSpPr/>
          <p:nvPr/>
        </p:nvSpPr>
        <p:spPr>
          <a:xfrm>
            <a:off x="611560" y="2924944"/>
            <a:ext cx="1800200" cy="646331"/>
          </a:xfrm>
          <a:prstGeom prst="rect">
            <a:avLst/>
          </a:prstGeom>
        </p:spPr>
        <p:txBody>
          <a:bodyPr wrap="square">
            <a:spAutoFit/>
          </a:bodyPr>
          <a:lstStyle/>
          <a:p>
            <a:r>
              <a:rPr lang="ru-RU" b="1" dirty="0" smtClean="0">
                <a:solidFill>
                  <a:srgbClr val="FF0000"/>
                </a:solidFill>
                <a:latin typeface="Times New Roman" panose="02020603050405020304" pitchFamily="18" charset="0"/>
                <a:cs typeface="Times New Roman" panose="02020603050405020304" pitchFamily="18" charset="0"/>
              </a:rPr>
              <a:t>Дидактические игры </a:t>
            </a:r>
            <a:endParaRPr lang="ru-RU" dirty="0"/>
          </a:p>
        </p:txBody>
      </p:sp>
      <p:sp>
        <p:nvSpPr>
          <p:cNvPr id="13" name="Прямоугольник 12"/>
          <p:cNvSpPr/>
          <p:nvPr/>
        </p:nvSpPr>
        <p:spPr>
          <a:xfrm>
            <a:off x="6156176" y="764704"/>
            <a:ext cx="1944216" cy="923330"/>
          </a:xfrm>
          <a:prstGeom prst="rect">
            <a:avLst/>
          </a:prstGeom>
        </p:spPr>
        <p:txBody>
          <a:bodyPr wrap="square">
            <a:spAutoFit/>
          </a:bodyPr>
          <a:lstStyle/>
          <a:p>
            <a:r>
              <a:rPr lang="ru-RU" b="1" smtClean="0">
                <a:solidFill>
                  <a:srgbClr val="7030A0"/>
                </a:solidFill>
                <a:latin typeface="Times New Roman" panose="02020603050405020304" pitchFamily="18" charset="0"/>
                <a:cs typeface="Times New Roman" panose="02020603050405020304" pitchFamily="18" charset="0"/>
              </a:rPr>
              <a:t>Строительно-конструктивные  </a:t>
            </a:r>
            <a:endParaRPr lang="ru-RU" b="1" dirty="0" smtClean="0">
              <a:solidFill>
                <a:srgbClr val="7030A0"/>
              </a:solidFill>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1115616" y="5373216"/>
            <a:ext cx="1656184" cy="646331"/>
          </a:xfrm>
          <a:prstGeom prst="rect">
            <a:avLst/>
          </a:prstGeom>
        </p:spPr>
        <p:txBody>
          <a:bodyPr wrap="square">
            <a:spAutoFit/>
          </a:bodyPr>
          <a:lstStyle/>
          <a:p>
            <a:r>
              <a:rPr lang="ru-RU"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sym typeface="+mn-ea"/>
              </a:rPr>
              <a:t>Сюжетно-  ролевые </a:t>
            </a:r>
            <a:endParaRPr lang="ru-RU" b="1" dirty="0"/>
          </a:p>
        </p:txBody>
      </p:sp>
      <p:sp>
        <p:nvSpPr>
          <p:cNvPr id="16" name="Прямоугольник 15"/>
          <p:cNvSpPr/>
          <p:nvPr/>
        </p:nvSpPr>
        <p:spPr>
          <a:xfrm>
            <a:off x="7092280" y="2924944"/>
            <a:ext cx="1800200" cy="646331"/>
          </a:xfrm>
          <a:prstGeom prst="rect">
            <a:avLst/>
          </a:prstGeom>
        </p:spPr>
        <p:txBody>
          <a:bodyPr wrap="square">
            <a:spAutoFit/>
          </a:bodyPr>
          <a:lstStyle/>
          <a:p>
            <a:r>
              <a:rPr lang="ru-RU" b="1" dirty="0" smtClean="0">
                <a:solidFill>
                  <a:srgbClr val="CC00CC"/>
                </a:solidFill>
                <a:latin typeface="Times New Roman" panose="02020603050405020304" pitchFamily="18" charset="0"/>
                <a:cs typeface="Times New Roman" panose="02020603050405020304" pitchFamily="18" charset="0"/>
              </a:rPr>
              <a:t>Пальчиковые игры</a:t>
            </a:r>
            <a:endParaRPr lang="ru-RU" dirty="0"/>
          </a:p>
        </p:txBody>
      </p:sp>
      <p:sp>
        <p:nvSpPr>
          <p:cNvPr id="17" name="Прямоугольник 16"/>
          <p:cNvSpPr/>
          <p:nvPr/>
        </p:nvSpPr>
        <p:spPr>
          <a:xfrm>
            <a:off x="6804248" y="5517232"/>
            <a:ext cx="1872208" cy="646331"/>
          </a:xfrm>
          <a:prstGeom prst="rect">
            <a:avLst/>
          </a:prstGeom>
        </p:spPr>
        <p:txBody>
          <a:bodyPr wrap="square">
            <a:spAutoFit/>
          </a:bodyPr>
          <a:lstStyle/>
          <a:p>
            <a:r>
              <a:rPr lang="ru-RU" b="1" dirty="0" smtClean="0">
                <a:solidFill>
                  <a:schemeClr val="accent2">
                    <a:lumMod val="75000"/>
                  </a:schemeClr>
                </a:solidFill>
                <a:latin typeface="Times New Roman" panose="02020603050405020304" pitchFamily="18" charset="0"/>
                <a:cs typeface="Times New Roman" panose="02020603050405020304" pitchFamily="18" charset="0"/>
              </a:rPr>
              <a:t>     Подвижные    игры</a:t>
            </a:r>
            <a:endParaRPr lang="ru-RU"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Виктория\Desktop\работа ст 21-22\рамочки и фоны\tild3730-6337-4432-a466-663961646634__wp3207765 - копия.jpg"/>
          <p:cNvPicPr>
            <a:picLocks noChangeAspect="1" noChangeArrowheads="1"/>
          </p:cNvPicPr>
          <p:nvPr/>
        </p:nvPicPr>
        <p:blipFill>
          <a:blip r:embed="rId2" cstate="print"/>
          <a:srcRect/>
          <a:stretch>
            <a:fillRect/>
          </a:stretch>
        </p:blipFill>
        <p:spPr bwMode="auto">
          <a:xfrm>
            <a:off x="107315" y="548640"/>
            <a:ext cx="9139555" cy="6309360"/>
          </a:xfrm>
          <a:prstGeom prst="rect">
            <a:avLst/>
          </a:prstGeom>
          <a:noFill/>
        </p:spPr>
      </p:pic>
      <p:sp>
        <p:nvSpPr>
          <p:cNvPr id="2" name="Заголовок 1"/>
          <p:cNvSpPr>
            <a:spLocks noGrp="1"/>
          </p:cNvSpPr>
          <p:nvPr>
            <p:ph type="title"/>
          </p:nvPr>
        </p:nvSpPr>
        <p:spPr>
          <a:xfrm>
            <a:off x="252095" y="-315287"/>
            <a:ext cx="8229600" cy="1080120"/>
          </a:xfrm>
        </p:spPr>
        <p:txBody>
          <a:bodyPr>
            <a:normAutofit/>
          </a:bodyPr>
          <a:lstStyle/>
          <a:p>
            <a:r>
              <a:rPr lang="ru-RU" sz="3200" b="1" dirty="0" smtClean="0">
                <a:solidFill>
                  <a:srgbClr val="C00000"/>
                </a:solidFill>
                <a:latin typeface="Times New Roman" panose="02020603050405020304" pitchFamily="18" charset="0"/>
                <a:cs typeface="Times New Roman" panose="02020603050405020304" pitchFamily="18" charset="0"/>
              </a:rPr>
              <a:t>Подвижные игры/хороводные</a:t>
            </a:r>
            <a:endParaRPr lang="ru-RU" sz="3200" b="1" dirty="0">
              <a:solidFill>
                <a:srgbClr val="C00000"/>
              </a:solidFill>
              <a:latin typeface="Times New Roman" panose="02020603050405020304" pitchFamily="18" charset="0"/>
              <a:cs typeface="Times New Roman" panose="02020603050405020304" pitchFamily="18" charset="0"/>
            </a:endParaRPr>
          </a:p>
        </p:txBody>
      </p:sp>
      <p:sp>
        <p:nvSpPr>
          <p:cNvPr id="6" name="Содержимое 2"/>
          <p:cNvSpPr txBox="1"/>
          <p:nvPr/>
        </p:nvSpPr>
        <p:spPr>
          <a:xfrm>
            <a:off x="252408" y="404411"/>
            <a:ext cx="5256584" cy="3240360"/>
          </a:xfrm>
          <a:prstGeom prst="rect">
            <a:avLst/>
          </a:prstGeom>
          <a:ln w="19050">
            <a:noFill/>
          </a:ln>
        </p:spPr>
        <p:txBody>
          <a:bodyPr vert="horz" lIns="91440" tIns="45720" rIns="91440" bIns="45720" rtlCol="0">
            <a:noAutofit/>
          </a:bodyPr>
          <a:lstStyle/>
          <a:p>
            <a:r>
              <a:rPr lang="ru-RU" b="1" dirty="0" smtClean="0">
                <a:solidFill>
                  <a:srgbClr val="C00000"/>
                </a:solidFill>
                <a:latin typeface="Times New Roman" panose="02020603050405020304" pitchFamily="18" charset="0"/>
                <a:cs typeface="Times New Roman" panose="02020603050405020304" pitchFamily="18" charset="0"/>
              </a:rPr>
              <a:t>        «Собери колоски»</a:t>
            </a:r>
          </a:p>
          <a:p>
            <a:endParaRPr lang="ru-RU" dirty="0" smtClean="0">
              <a:solidFill>
                <a:srgbClr val="C00000"/>
              </a:solidFill>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Взрослый разбрасывает колоски по залу и произносит:</a:t>
            </a:r>
          </a:p>
          <a:p>
            <a:r>
              <a:rPr lang="ru-RU" sz="1400" b="1" dirty="0" smtClean="0">
                <a:solidFill>
                  <a:srgbClr val="00B050"/>
                </a:solidFill>
                <a:latin typeface="Times New Roman" panose="02020603050405020304" pitchFamily="18" charset="0"/>
                <a:cs typeface="Times New Roman" panose="02020603050405020304" pitchFamily="18" charset="0"/>
              </a:rPr>
              <a:t>Колоски росли, трудились</a:t>
            </a:r>
          </a:p>
          <a:p>
            <a:r>
              <a:rPr lang="ru-RU" sz="1400" b="1" dirty="0" smtClean="0">
                <a:solidFill>
                  <a:srgbClr val="00B050"/>
                </a:solidFill>
                <a:latin typeface="Times New Roman" panose="02020603050405020304" pitchFamily="18" charset="0"/>
                <a:cs typeface="Times New Roman" panose="02020603050405020304" pitchFamily="18" charset="0"/>
              </a:rPr>
              <a:t>Светом солнечным налились,</a:t>
            </a:r>
          </a:p>
          <a:p>
            <a:r>
              <a:rPr lang="ru-RU" sz="1400" b="1" dirty="0" smtClean="0">
                <a:solidFill>
                  <a:srgbClr val="00B050"/>
                </a:solidFill>
                <a:latin typeface="Times New Roman" panose="02020603050405020304" pitchFamily="18" charset="0"/>
                <a:cs typeface="Times New Roman" panose="02020603050405020304" pitchFamily="18" charset="0"/>
              </a:rPr>
              <a:t>Силу взяли от Земли-</a:t>
            </a:r>
          </a:p>
          <a:p>
            <a:r>
              <a:rPr lang="ru-RU" sz="1400" b="1" dirty="0" smtClean="0">
                <a:solidFill>
                  <a:srgbClr val="00B050"/>
                </a:solidFill>
                <a:latin typeface="Times New Roman" panose="02020603050405020304" pitchFamily="18" charset="0"/>
                <a:cs typeface="Times New Roman" panose="02020603050405020304" pitchFamily="18" charset="0"/>
              </a:rPr>
              <a:t>Золотыми стать смогли!</a:t>
            </a:r>
          </a:p>
          <a:p>
            <a:r>
              <a:rPr lang="ru-RU" sz="1400" b="1" dirty="0" smtClean="0">
                <a:solidFill>
                  <a:srgbClr val="00B050"/>
                </a:solidFill>
                <a:latin typeface="Times New Roman" panose="02020603050405020304" pitchFamily="18" charset="0"/>
                <a:cs typeface="Times New Roman" panose="02020603050405020304" pitchFamily="18" charset="0"/>
              </a:rPr>
              <a:t>А теперь вы помогите,</a:t>
            </a:r>
          </a:p>
          <a:p>
            <a:r>
              <a:rPr lang="ru-RU" sz="1400" b="1" dirty="0" smtClean="0">
                <a:solidFill>
                  <a:srgbClr val="00B050"/>
                </a:solidFill>
                <a:latin typeface="Times New Roman" panose="02020603050405020304" pitchFamily="18" charset="0"/>
                <a:cs typeface="Times New Roman" panose="02020603050405020304" pitchFamily="18" charset="0"/>
              </a:rPr>
              <a:t>Колоски все соберите.	</a:t>
            </a:r>
          </a:p>
          <a:p>
            <a:r>
              <a:rPr lang="ru-RU" sz="1400" dirty="0" smtClean="0">
                <a:latin typeface="Times New Roman" panose="02020603050405020304" pitchFamily="18" charset="0"/>
                <a:cs typeface="Times New Roman" panose="02020603050405020304" pitchFamily="18" charset="0"/>
              </a:rPr>
              <a:t>(дети собирают колоски в корзину).</a:t>
            </a:r>
          </a:p>
          <a:p>
            <a:r>
              <a:rPr lang="ru-RU" sz="1400" dirty="0" smtClean="0">
                <a:latin typeface="Times New Roman" panose="02020603050405020304" pitchFamily="18" charset="0"/>
                <a:cs typeface="Times New Roman" panose="02020603050405020304" pitchFamily="18" charset="0"/>
              </a:rPr>
              <a:t>Звучит музыка. По окончании мелодии игроки быстро берут по одному колоску, кому колоска не досталось, выходит из игры. При повторе игры убираются по 3-4 колоска. Выигрывает игрок последний оставшийся</a:t>
            </a:r>
            <a:r>
              <a:rPr lang="ru-RU" sz="1400" dirty="0" smtClean="0"/>
              <a:t>.</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Содержимое 2"/>
          <p:cNvSpPr txBox="1"/>
          <p:nvPr/>
        </p:nvSpPr>
        <p:spPr>
          <a:xfrm>
            <a:off x="4932159" y="3402841"/>
            <a:ext cx="3888432" cy="3312368"/>
          </a:xfrm>
          <a:prstGeom prst="rect">
            <a:avLst/>
          </a:prstGeom>
          <a:ln w="19050">
            <a:noFill/>
          </a:ln>
        </p:spPr>
        <p:txBody>
          <a:bodyPr vert="horz" lIns="91440" tIns="45720" rIns="91440" bIns="45720" rtlCol="0">
            <a:noAutofit/>
          </a:bodyPr>
          <a:lstStyle/>
          <a:p>
            <a:r>
              <a:rPr lang="ru-RU" sz="1400" b="1" dirty="0" smtClean="0">
                <a:solidFill>
                  <a:srgbClr val="00B050"/>
                </a:solidFill>
                <a:latin typeface="Times New Roman" panose="02020603050405020304" pitchFamily="18" charset="0"/>
                <a:cs typeface="Times New Roman" panose="02020603050405020304" pitchFamily="18" charset="0"/>
              </a:rPr>
              <a:t>         </a:t>
            </a:r>
          </a:p>
          <a:p>
            <a:r>
              <a:rPr lang="ru-RU" sz="1400" b="1" dirty="0" smtClean="0">
                <a:solidFill>
                  <a:srgbClr val="00B050"/>
                </a:solidFill>
                <a:latin typeface="Times New Roman" panose="02020603050405020304" pitchFamily="18" charset="0"/>
                <a:cs typeface="Times New Roman" panose="02020603050405020304" pitchFamily="18" charset="0"/>
              </a:rPr>
              <a:t>                </a:t>
            </a:r>
            <a:r>
              <a:rPr lang="ru-RU" b="1" dirty="0" smtClean="0">
                <a:solidFill>
                  <a:srgbClr val="C00000"/>
                </a:solidFill>
                <a:latin typeface="Times New Roman" panose="02020603050405020304" pitchFamily="18" charset="0"/>
                <a:cs typeface="Times New Roman" panose="02020603050405020304" pitchFamily="18" charset="0"/>
              </a:rPr>
              <a:t>« Пшеница и хлебороб»</a:t>
            </a:r>
          </a:p>
          <a:p>
            <a:endParaRPr lang="ru-RU" b="1" dirty="0" smtClean="0">
              <a:solidFill>
                <a:srgbClr val="C00000"/>
              </a:solidFill>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Дети - «колоски» встают в два ряда и приседают. </a:t>
            </a:r>
          </a:p>
          <a:p>
            <a:r>
              <a:rPr lang="ru-RU" sz="1400" dirty="0" smtClean="0">
                <a:latin typeface="Times New Roman" panose="02020603050405020304" pitchFamily="18" charset="0"/>
                <a:cs typeface="Times New Roman" panose="02020603050405020304" pitchFamily="18" charset="0"/>
              </a:rPr>
              <a:t>Поднимают руки вверх и постепенно встают, плавно помахивая руками вправо-влево, вперед - назад.</a:t>
            </a:r>
          </a:p>
          <a:p>
            <a:r>
              <a:rPr lang="ru-RU" sz="1400" dirty="0" smtClean="0">
                <a:latin typeface="Times New Roman" panose="02020603050405020304" pitchFamily="18" charset="0"/>
                <a:cs typeface="Times New Roman" panose="02020603050405020304" pitchFamily="18" charset="0"/>
              </a:rPr>
              <a:t> Водящий - «хлебороб»  вытягивает руки в стороны, идет между рядами. </a:t>
            </a:r>
          </a:p>
          <a:p>
            <a:r>
              <a:rPr lang="ru-RU" sz="1400" dirty="0" smtClean="0">
                <a:latin typeface="Times New Roman" panose="02020603050405020304" pitchFamily="18" charset="0"/>
                <a:cs typeface="Times New Roman" panose="02020603050405020304" pitchFamily="18" charset="0"/>
              </a:rPr>
              <a:t>Дети должны успеть присесть (приседать можно не раньше предыдущих «колосков»). Тот, кого задели, становится «хлеборобом» или выбывает из игры.</a:t>
            </a:r>
          </a:p>
          <a:p>
            <a:r>
              <a:rPr lang="ru-RU" sz="1400" dirty="0" smtClean="0"/>
              <a:t> </a:t>
            </a:r>
          </a:p>
          <a:p>
            <a:r>
              <a:rPr lang="ru-RU" sz="1400" dirty="0" smtClean="0"/>
              <a:t> </a:t>
            </a:r>
          </a:p>
          <a:p>
            <a:pPr marL="342900" marR="0" lvl="0" indent="-342900" algn="l" defTabSz="914400" rtl="0" eaLnBrk="1" fontAlgn="auto" latinLnBrk="0" hangingPunct="1">
              <a:lnSpc>
                <a:spcPct val="100000"/>
              </a:lnSpc>
              <a:spcBef>
                <a:spcPct val="20000"/>
              </a:spcBef>
              <a:spcAft>
                <a:spcPts val="0"/>
              </a:spcAft>
              <a:buClrTx/>
              <a:buSzTx/>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Рисунок 7" descr="C:\Users\Виктория\Desktop\фото22-23\20221013_091600.jpg"/>
          <p:cNvPicPr/>
          <p:nvPr/>
        </p:nvPicPr>
        <p:blipFill>
          <a:blip r:embed="rId3" cstate="print"/>
          <a:srcRect t="33205" r="-107"/>
          <a:stretch>
            <a:fillRect/>
          </a:stretch>
        </p:blipFill>
        <p:spPr bwMode="auto">
          <a:xfrm>
            <a:off x="539115" y="3573145"/>
            <a:ext cx="3513455" cy="3141980"/>
          </a:xfrm>
          <a:prstGeom prst="rect">
            <a:avLst/>
          </a:prstGeom>
          <a:noFill/>
          <a:ln w="9525">
            <a:noFill/>
            <a:miter lim="800000"/>
            <a:headEnd/>
            <a:tailEnd/>
          </a:ln>
        </p:spPr>
      </p:pic>
      <p:pic>
        <p:nvPicPr>
          <p:cNvPr id="9" name="Рисунок 8" descr="C:\Users\Виктория\Desktop\20221024_091749.jpg"/>
          <p:cNvPicPr/>
          <p:nvPr/>
        </p:nvPicPr>
        <p:blipFill>
          <a:blip r:embed="rId4" cstate="print"/>
          <a:srcRect/>
          <a:stretch>
            <a:fillRect/>
          </a:stretch>
        </p:blipFill>
        <p:spPr bwMode="auto">
          <a:xfrm>
            <a:off x="5651986" y="548809"/>
            <a:ext cx="3312790" cy="295232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Виктория\Desktop\работа ст 21-22\рамочки и фоны\tild3730-6337-4432-a466-663961646634__wp3207765 - копия.jpg"/>
          <p:cNvPicPr>
            <a:picLocks noGrp="1" noChangeAspect="1" noChangeArrowheads="1"/>
          </p:cNvPicPr>
          <p:nvPr>
            <p:ph idx="1"/>
          </p:nvPr>
        </p:nvPicPr>
        <p:blipFill>
          <a:blip r:embed="rId2" cstate="print"/>
          <a:srcRect/>
          <a:stretch>
            <a:fillRect/>
          </a:stretch>
        </p:blipFill>
        <p:spPr bwMode="auto">
          <a:xfrm>
            <a:off x="0" y="1"/>
            <a:ext cx="9171305" cy="6858000"/>
          </a:xfrm>
          <a:prstGeom prst="rect">
            <a:avLst/>
          </a:prstGeom>
          <a:noFill/>
          <a:ln>
            <a:noFill/>
          </a:ln>
        </p:spPr>
      </p:pic>
      <p:sp>
        <p:nvSpPr>
          <p:cNvPr id="5" name="Содержимое 2"/>
          <p:cNvSpPr txBox="1"/>
          <p:nvPr/>
        </p:nvSpPr>
        <p:spPr>
          <a:xfrm>
            <a:off x="467544" y="332656"/>
            <a:ext cx="3672408" cy="5040560"/>
          </a:xfrm>
          <a:prstGeom prst="rect">
            <a:avLst/>
          </a:prstGeom>
          <a:ln w="19050">
            <a:noFill/>
          </a:ln>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ru-RU" sz="20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ru-RU" sz="20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ru-RU" sz="2400" b="1" i="0" u="none" strike="noStrike" kern="1200" cap="none" spc="0" normalizeH="0" baseline="0" noProof="0" dirty="0" smtClean="0">
                <a:ln>
                  <a:noFill/>
                </a:ln>
                <a:solidFill>
                  <a:srgbClr val="C00000"/>
                </a:solidFill>
                <a:effectLst/>
                <a:uLnTx/>
                <a:uFillTx/>
                <a:latin typeface="Times New Roman" panose="02020603050405020304" pitchFamily="18" charset="0"/>
                <a:ea typeface="+mn-ea"/>
                <a:cs typeface="Times New Roman" panose="02020603050405020304" pitchFamily="18" charset="0"/>
              </a:rPr>
              <a:t>«Зёрнышко»</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ru-RU" sz="1600" b="0" i="0" u="none" strike="noStrike" kern="1200" cap="none" spc="0" normalizeH="0" baseline="0" noProof="0" dirty="0" smtClean="0">
              <a:ln>
                <a:noFill/>
              </a:ln>
              <a:solidFill>
                <a:srgbClr val="C0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Выйди, выйди, солнышко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(руки вверх).</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Мы посеем зёрнышко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(имитируют посев зерна)</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Скоро вырастит росток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(медленно поднимаются, поднимают руки вверх).</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Потянется на восток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(наклон на право),</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Потянется на восток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(наклон налево).</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Перекинется</a:t>
            </a:r>
            <a:r>
              <a:rPr kumimoji="0" lang="ru-RU" sz="1600" b="0"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 </a:t>
            </a: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через мосток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(руки вперёд, изображая мост),</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По мостику пойдет </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(маршируют).</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1600" b="1" i="0" u="none" strike="noStrike" kern="1200" cap="none" spc="0" normalizeH="0" baseline="0" noProof="0" dirty="0" smtClean="0">
                <a:ln>
                  <a:noFill/>
                </a:ln>
                <a:solidFill>
                  <a:srgbClr val="00B050"/>
                </a:solidFill>
                <a:effectLst/>
                <a:uLnTx/>
                <a:uFillTx/>
                <a:latin typeface="Times New Roman" panose="02020603050405020304" pitchFamily="18" charset="0"/>
                <a:ea typeface="+mn-ea"/>
                <a:cs typeface="Times New Roman" panose="02020603050405020304" pitchFamily="18" charset="0"/>
              </a:rPr>
              <a:t>В гости к солнышку придёт</a:t>
            </a: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(руки тянутся к солнышку).</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ru-RU" sz="1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ru-RU"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pic>
        <p:nvPicPr>
          <p:cNvPr id="6" name="Рисунок 5" descr="C:\Users\Виктория\Desktop\фото22-23\Покров 2022\20221013_091700.jpg"/>
          <p:cNvPicPr/>
          <p:nvPr/>
        </p:nvPicPr>
        <p:blipFill>
          <a:blip r:embed="rId3" cstate="print"/>
          <a:srcRect t="20824"/>
          <a:stretch>
            <a:fillRect/>
          </a:stretch>
        </p:blipFill>
        <p:spPr bwMode="auto">
          <a:xfrm>
            <a:off x="5004048" y="2492896"/>
            <a:ext cx="3672408" cy="381642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C:\Users\Виктория\Desktop\Работа подг.22-23\1610502815_41-p-neitralnii-fon-dlya-prezentatsii-v-powerpo-48.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6178698"/>
          </a:xfrm>
        </p:spPr>
        <p:txBody>
          <a:bodyPr>
            <a:normAutofit fontScale="90000"/>
          </a:bodyPr>
          <a:lstStyle/>
          <a:p>
            <a:pPr algn="l"/>
            <a:r>
              <a:rPr lang="ru-RU" sz="1600" b="1" dirty="0" smtClean="0">
                <a:solidFill>
                  <a:srgbClr val="0000FF"/>
                </a:solidFill>
                <a:latin typeface="Times New Roman" panose="02020603050405020304" pitchFamily="18" charset="0"/>
                <a:cs typeface="Times New Roman" panose="02020603050405020304" pitchFamily="18" charset="0"/>
              </a:rPr>
              <a:t/>
            </a:r>
            <a:br>
              <a:rPr lang="ru-RU" sz="1600" b="1" dirty="0" smtClean="0">
                <a:solidFill>
                  <a:srgbClr val="0000FF"/>
                </a:solidFill>
                <a:latin typeface="Times New Roman" panose="02020603050405020304" pitchFamily="18" charset="0"/>
                <a:cs typeface="Times New Roman" panose="02020603050405020304" pitchFamily="18" charset="0"/>
              </a:rPr>
            </a:br>
            <a:r>
              <a:rPr lang="ru-RU" sz="1600" b="1" dirty="0" smtClean="0">
                <a:solidFill>
                  <a:srgbClr val="0000FF"/>
                </a:solidFill>
                <a:latin typeface="Times New Roman" panose="02020603050405020304" pitchFamily="18" charset="0"/>
                <a:cs typeface="Times New Roman" panose="02020603050405020304" pitchFamily="18" charset="0"/>
              </a:rPr>
              <a:t/>
            </a:r>
            <a:br>
              <a:rPr lang="ru-RU" sz="1600" b="1" dirty="0" smtClean="0">
                <a:solidFill>
                  <a:srgbClr val="0000FF"/>
                </a:solidFill>
                <a:latin typeface="Times New Roman" panose="02020603050405020304" pitchFamily="18" charset="0"/>
                <a:cs typeface="Times New Roman" panose="02020603050405020304" pitchFamily="18" charset="0"/>
              </a:rPr>
            </a:br>
            <a:r>
              <a:rPr lang="ru-RU" sz="1600" b="1" dirty="0" smtClean="0">
                <a:solidFill>
                  <a:srgbClr val="0000FF"/>
                </a:solidFill>
                <a:latin typeface="Times New Roman" panose="02020603050405020304" pitchFamily="18" charset="0"/>
                <a:cs typeface="Times New Roman" panose="02020603050405020304" pitchFamily="18" charset="0"/>
              </a:rPr>
              <a:t>                                                 </a:t>
            </a:r>
            <a:r>
              <a:rPr lang="ru-RU" sz="2200" b="1" dirty="0" smtClean="0">
                <a:solidFill>
                  <a:srgbClr val="0000FF"/>
                </a:solidFill>
                <a:latin typeface="Times New Roman" panose="02020603050405020304" pitchFamily="18" charset="0"/>
                <a:cs typeface="Times New Roman" panose="02020603050405020304" pitchFamily="18" charset="0"/>
              </a:rPr>
              <a:t>Хороводная игра «Хлебопёк»</a:t>
            </a:r>
            <a:r>
              <a:rPr lang="ru-RU" sz="1600" dirty="0" smtClean="0">
                <a:solidFill>
                  <a:srgbClr val="0000FF"/>
                </a:solidFill>
                <a:latin typeface="Times New Roman" panose="02020603050405020304" pitchFamily="18" charset="0"/>
                <a:cs typeface="Times New Roman" panose="02020603050405020304" pitchFamily="18" charset="0"/>
              </a:rPr>
              <a:t/>
            </a:r>
            <a:br>
              <a:rPr lang="ru-RU" sz="1600" dirty="0" smtClean="0">
                <a:solidFill>
                  <a:srgbClr val="0000FF"/>
                </a:solidFill>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«Ходит-бродит Хлебопёк.</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Хлебопёку невдомёк - что ему испечь, как поставить в печь»</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«Развели огонь в печи, будем стряпать калачи».</a:t>
            </a: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«С виду аккуратные и на вкус приятные»</a:t>
            </a: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«Ходит-бродит Хлебопёк.</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Хлебопёку невдомёк - что ему испечь, как поставить в печь»</a:t>
            </a: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«Кисло да пресно замесили тесто.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Помогли, чем могли,- напекли мы пироги»</a:t>
            </a: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 «Сладких да пышных накатали пышек.</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Получай от души, пышки наши хороши!»</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«А ещё с </a:t>
            </a:r>
            <a:r>
              <a:rPr lang="ru-RU" sz="1600" b="1" dirty="0" err="1" smtClean="0">
                <a:latin typeface="Times New Roman" panose="02020603050405020304" pitchFamily="18" charset="0"/>
                <a:cs typeface="Times New Roman" panose="02020603050405020304" pitchFamily="18" charset="0"/>
              </a:rPr>
              <a:t>изюмчиком</a:t>
            </a:r>
            <a:r>
              <a:rPr lang="ru-RU" sz="1600" b="1" dirty="0" smtClean="0">
                <a:latin typeface="Times New Roman" panose="02020603050405020304" pitchFamily="18" charset="0"/>
                <a:cs typeface="Times New Roman" panose="02020603050405020304" pitchFamily="18" charset="0"/>
              </a:rPr>
              <a:t> налепили булочек.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Вот какие ладные булочки нарядные!»</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«А теперь, дружок, давай - наш отведай каравай!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Каравай отличный, из муки пшеничной. </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Глянь, какой пригожий, на тебя похожий!»-</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«Каравай, каравай, а теперь нас догоняй!»</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endParaRPr lang="ru-RU" dirty="0"/>
          </a:p>
        </p:txBody>
      </p:sp>
      <p:pic>
        <p:nvPicPr>
          <p:cNvPr id="5" name="Рисунок 4" descr="C:\Users\Виктория\Desktop\20221025_153954.jpg"/>
          <p:cNvPicPr/>
          <p:nvPr/>
        </p:nvPicPr>
        <p:blipFill>
          <a:blip r:embed="rId3" cstate="print"/>
          <a:srcRect/>
          <a:stretch>
            <a:fillRect/>
          </a:stretch>
        </p:blipFill>
        <p:spPr bwMode="auto">
          <a:xfrm>
            <a:off x="4860032" y="2924944"/>
            <a:ext cx="4032448" cy="349528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295</Words>
  <Application>Microsoft Office PowerPoint</Application>
  <PresentationFormat>Экран (4:3)</PresentationFormat>
  <Paragraphs>69</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Управление образования Администрации города Новочеркасска муниципальное бюджетное дошкольное образовательное учреждение детский сад № 11 </vt:lpstr>
      <vt:lpstr>Слайд 2</vt:lpstr>
      <vt:lpstr>Игра – это огромное светлое нежное, через которое в духовный мир ребенка вливается живительный поток  представлений и понятий об окружающем мире. Игра – это искра, зажигающая огонек пытливости и любознательности».                                                                 В.А.Сухомлинский </vt:lpstr>
      <vt:lpstr>Слайд 4</vt:lpstr>
      <vt:lpstr>Слайд 5</vt:lpstr>
      <vt:lpstr>Познавательно-речевое развитие</vt:lpstr>
      <vt:lpstr>Подвижные игры/хороводные</vt:lpstr>
      <vt:lpstr>Слайд 8</vt:lpstr>
      <vt:lpstr>                                                   Хороводная игра «Хлебопёк»  «Ходит-бродит Хлебопёк.  Хлебопёку невдомёк - что ему испечь, как поставить в печь»  «Развели огонь в печи, будем стряпать калачи».     «С виду аккуратные и на вкус приятные».                                                                                «Ходит-бродит Хлебопёк.  Хлебопёку невдомёк - что ему испечь, как поставить в печь»   «Кисло да пресно замесили тесто.  Помогли, чем могли,- напекли мы пироги»     «Сладких да пышных накатали пышек.  Получай от души, пышки наши хороши!»   «А ещё с изюмчиком налепили булочек.  Вот какие ладные булочки нарядные!»  «А теперь, дружок, давай - наш отведай каравай!  Каравай отличный, из муки пшеничной.  Глянь, какой пригожий, на тебя похожий!»-  «Каравай, каравай, а теперь нас догоняй!»  </vt:lpstr>
      <vt:lpstr>                               Пальчиковые игры  «Мельница»  Погляди — в мешках томится (ладони соединить вместе) Золотистая пшеница. Ветер дует день и ночь, (дуют на ладошки) Хочет мельнику помочь. Станет все зерно мукою, (потереть ладони друг об друга) Потечет мука рекою. Испекут нам из муки (имитируют выпекание пирожков) Булки, плюшки, пирожки.   «Хлеб».  Рос сперва на воле в поле,               Дети слегка покачивают руками,  Летом цвел и колосился,                  поднятыми вверх.  А потом обмолотили,                       Постукивают кулаками друг о друга.  Он в зерно вдруг превратился.       Выполняют упражнение «Пальчики                                                                здороваются»       Из зерна – в муку и тесто,             Сжимают и разжимают кулаки.  В магазине занял место.                    Вытягивают руки вперёд, ладонями вверх.  Вырос он под синим небом,              Поднимают руки вверх.  А пришел на стол к нам – хлебом.    Вытягиваю руки вперёд ладонями вверх.  </vt:lpstr>
      <vt:lpstr>                                                        «Хлеб» Муку в тесто замесили, (Сжимают и разжимают кулачки)  А из теста мы слепили: (Прихлопывают ладошками, «лепят»)  Пирожки и плюшки, (Поочерёдно разгибают пальчики обеих рук, начиная с мизинца)  Сдобные ватрушки,  Булочки и калачи  Всё мы испечём в печи. (Обе ладошки разворачивают вверх) Очень вкусно! (Гладят живот)                                                            « Пекарь» Пекарь, пекарь из муки     (выполнять движение - Испеки нам колобки.                  печем пироги) Да сушки – Ванюшке,          ( соединить большой и Да баранки – Танюшке,       указательный палец на каждой руке отдельно) Да крендель – Маришке.                                                 «Тесто» Тесто ручками помнем (сжимаем и разжимаем пальчики) Сладкий тортик испечем (как будто мнем тесто) Серединку смажем джемом (круговые движения ладошками по плоскости стола) А верхушку сладким кремом И кокосовую крошкой Мы присыплем торт немножко ( сыплем «крошку» пальчиками обеих рук) А потом заварим чай В гости друг – друга приглашай. </vt:lpstr>
      <vt:lpstr>Дидактические игры    «Что сделано из муки?»   Задачи: развивать познавательный интерес, мышление, зрительное внимание.     Ход игры: дети отмечают фишками только те продукты питания, в состав которых входит мука.   Игра с мячом «Скажи, какой» или «Подбери признак» (Хлеб какой? Мука какая?) Задачи: обогащать словарный запас детей, развивать речь.     Ход игры: дети встают в круг, передают друг другу мяч и подбирают слова-признаки к заданным словам.      «Кто больше назовет хлебобулочных изделий»   Задачи: развивать познавательный интерес,  память,  обогащать словарный запас.   Ход игры: дети, стоящие по кругу, называют  различные хлебобулочные изделия;  победит тот, кто назовет больше таких изделий.    </vt:lpstr>
      <vt:lpstr>                                 Игра: «Отгадай, что это?»  Задача игры – учимся согласовывать прилагательное и существительное в роде, числе, развиваем у ребенка языковое чутье, умение вслушиваться в слова и их окончания  Примерные загадки — вопросы для игры с дошкольниками: Ржаное  — это поле или хлеб? Пшеничный – это колосок или поле? Пшеничная – это мука или пирожок? Пшеничное – это мука или тесто? Ржаные – это колоски или колосок? Пшеничные —  это пироги  или мука? Хлебные – это крошки или посуда? Хлебный – это квас или крошки? </vt:lpstr>
      <vt:lpstr>Слайд 14</vt:lpstr>
      <vt:lpstr>                                                 Игра «Каравай» на новый лад. Взрослый: С давних лет на День Рожденья Каравай печет народ! Каждый гость у нас кондитер, И замесит и спечет! (предлагаем детям встать в круг и взяться за руки) Дружно встанем в хоровод, Каждый пусть с собой возьмет- Понемногу пожеланий И от всей души признаний! (в центр круга именинницу(кА)) Как на (имя..) день рожденья – Испекли мы каравай! Каравай, каравай – Пожеланья принимай!   (дети по очереди (человек 5-8) проговаривают по одному слову пожелания «Счастья»,  «Здоровья», «Друзей » и т.д.) В тесто Счастье (Здоровье, Друзей  положили). Размешали, (дети делают круговые движения кистью руки) Замесили, (крутим руки вокруг друг друга на уровни груди). Ох! Устали мы прилично! (вытираем рукой лоб – жест усталости) Показали « Всё отлично»! (жест «всё хорошо») </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Виктория</dc:creator>
  <cp:lastModifiedBy>Виктория</cp:lastModifiedBy>
  <cp:revision>63</cp:revision>
  <dcterms:created xsi:type="dcterms:W3CDTF">2022-10-19T06:10:00Z</dcterms:created>
  <dcterms:modified xsi:type="dcterms:W3CDTF">2022-10-26T17:52:24Z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47DFA36722964E9FA273A0A97526D053</vt:lpwstr>
  </property>
  <property fmtid="{D5CDD505-2E9C-101B-9397-08002B2CF9AE}" pid="3" name="KSOProductBuildVer">
    <vt:lpwstr>1049-11.2.0.11373</vt:lpwstr>
  </property>
</Properties>
</file>