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8" r:id="rId2"/>
    <p:sldId id="266" r:id="rId3"/>
    <p:sldId id="267" r:id="rId4"/>
    <p:sldId id="257" r:id="rId5"/>
    <p:sldId id="260" r:id="rId6"/>
    <p:sldId id="258" r:id="rId7"/>
    <p:sldId id="259" r:id="rId8"/>
    <p:sldId id="261" r:id="rId9"/>
    <p:sldId id="262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7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8AF77C-E868-45B2-96A3-AD8FB8E7BA3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12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7E0E62-2327-474A-AF56-A9E52F2F4FE3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84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51AA1A-579B-4419-9EF6-9B1DDDE93F4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654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84"/>
            <a:ext cx="4038600" cy="21891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E116C7-4C26-44F8-BB67-4BB338D94BC6}" type="slidenum">
              <a:rPr 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97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Автор: Щукина Т.И., г. Кудымкар, Пермский край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E8E672-2D73-47B8-B9FF-3F99533AC4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565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Автор: Щукина Т.И., г. Кудымкар, Пермский край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4D75F3C-694F-474C-8C98-C1570207BB3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281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618DA8-498D-45C1-B530-4AFF0B1F251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3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53611-36FB-4115-BB70-3DC616C0C33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42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44EAB2-063A-4C14-99F3-2015F241DAE3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383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0187A-0598-4A51-B198-593D70E24F6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54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2CD27A-E768-4DF2-817A-9A9A49D4564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157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65859-B86C-4D3E-A3FE-41A1786EDDDA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041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1D80C4-A15F-430D-848D-B6398F5C901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204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059739-892E-4148-935B-30CEBC5BCEA7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422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E116C7-4C26-44F8-BB67-4BB338D94BC6}" type="slidenum">
              <a:rPr 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52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79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30578" y="1492303"/>
            <a:ext cx="7772400" cy="4570670"/>
          </a:xfrm>
          <a:solidFill>
            <a:schemeClr val="lt1"/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b="1" dirty="0"/>
              <a:t>Число слагаемых на 1 больше степени бинома.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b="1" dirty="0"/>
              <a:t>Коэффициенты находятся по треугольнику Паскаля.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b="1" dirty="0"/>
              <a:t>Коэффициенты симметричны.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b="1" dirty="0"/>
              <a:t>Если в скобке знак минус, то знаки + и – чередуются.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b="1" dirty="0"/>
              <a:t>Сумма степеней каждого слагаемого равна степени бинома.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922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ln w="12700" cmpd="sng">
                <a:solidFill>
                  <a:srgbClr val="EAEAEA"/>
                </a:solidFill>
                <a:prstDash val="solid"/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290" y="548230"/>
            <a:ext cx="7855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Свойства бинома Ньютона</a:t>
            </a:r>
          </a:p>
        </p:txBody>
      </p:sp>
    </p:spTree>
    <p:extLst>
      <p:ext uri="{BB962C8B-B14F-4D97-AF65-F5344CB8AC3E}">
        <p14:creationId xmlns:p14="http://schemas.microsoft.com/office/powerpoint/2010/main" val="231418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nimBg="1"/>
      <p:bldP spid="133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</a:rPr>
              <a:t>Записать разложение бинома:</a:t>
            </a:r>
          </a:p>
        </p:txBody>
      </p:sp>
      <p:pic>
        <p:nvPicPr>
          <p:cNvPr id="6" name="Picture 6" descr="j029912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2545776"/>
            <a:ext cx="1986100" cy="304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03648" y="1484784"/>
                <a:ext cx="2852897" cy="4466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Wingdings" pitchFamily="2" charset="2"/>
                  <a:buChar char="v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b="1" i="1" smtClean="0">
                            <a:latin typeface="Cambria Math"/>
                          </a:rPr>
                          <m:t>(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4000" b="1" i="1" smtClean="0">
                            <a:latin typeface="Cambria Math"/>
                          </a:rPr>
                          <m:t>+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𝟏</m:t>
                        </m:r>
                        <m:r>
                          <a:rPr lang="en-US" sz="40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ru-RU" sz="4000" b="1" i="1" smtClean="0">
                            <a:latin typeface="Cambria Math"/>
                          </a:rPr>
                          <m:t>𝟖</m:t>
                        </m:r>
                      </m:sup>
                    </m:sSup>
                  </m:oMath>
                </a14:m>
                <a:endParaRPr lang="ru-RU" sz="4000" b="1" dirty="0"/>
              </a:p>
              <a:p>
                <a:pPr marL="457200" indent="-457200">
                  <a:buFont typeface="Wingdings" pitchFamily="2" charset="2"/>
                  <a:buChar char="v"/>
                </a:pPr>
                <a:endParaRPr lang="ru-RU" sz="4000" b="1" dirty="0"/>
              </a:p>
              <a:p>
                <a:pPr marL="457200" indent="-457200">
                  <a:buFont typeface="Wingdings" pitchFamily="2" charset="2"/>
                  <a:buChar char="v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b="1" i="1" smtClean="0">
                            <a:latin typeface="Cambria Math"/>
                          </a:rPr>
                          <m:t>(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𝒂</m:t>
                        </m:r>
                        <m:r>
                          <a:rPr lang="en-US" sz="40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𝟏</m:t>
                        </m:r>
                        <m:r>
                          <a:rPr lang="en-US" sz="40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4000" b="1" i="1" smtClean="0">
                            <a:latin typeface="Cambria Math"/>
                          </a:rPr>
                          <m:t>𝟗</m:t>
                        </m:r>
                      </m:sup>
                    </m:sSup>
                  </m:oMath>
                </a14:m>
                <a:endParaRPr lang="en-US" sz="4000" b="1" dirty="0"/>
              </a:p>
              <a:p>
                <a:pPr marL="457200" indent="-457200">
                  <a:buFont typeface="Wingdings" pitchFamily="2" charset="2"/>
                  <a:buChar char="v"/>
                </a:pPr>
                <a:endParaRPr lang="en-US" sz="4000" b="1" dirty="0"/>
              </a:p>
              <a:p>
                <a:pPr marL="457200" indent="-457200">
                  <a:buFont typeface="Wingdings" pitchFamily="2" charset="2"/>
                  <a:buChar char="v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 smtClean="0">
                            <a:latin typeface="Cambria Math"/>
                          </a:rPr>
                          <m:t>(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𝒚</m:t>
                        </m:r>
                        <m:r>
                          <a:rPr lang="en-US" sz="4000" b="1" i="1" smtClean="0">
                            <a:latin typeface="Cambria Math"/>
                          </a:rPr>
                          <m:t>+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𝟐</m:t>
                        </m:r>
                        <m:r>
                          <a:rPr lang="en-US" sz="40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4000" b="1" i="1" smtClean="0"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endParaRPr lang="en-US" sz="4000" b="1" dirty="0"/>
              </a:p>
              <a:p>
                <a:pPr marL="457200" indent="-457200">
                  <a:buFont typeface="Wingdings" pitchFamily="2" charset="2"/>
                  <a:buChar char="v"/>
                </a:pPr>
                <a:endParaRPr lang="en-US" sz="4000" b="1" dirty="0"/>
              </a:p>
              <a:p>
                <a:pPr marL="457200" indent="-457200">
                  <a:buFont typeface="Wingdings" pitchFamily="2" charset="2"/>
                  <a:buChar char="v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 smtClean="0">
                            <a:latin typeface="Cambria Math"/>
                          </a:rPr>
                          <m:t>(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𝟐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𝒃</m:t>
                        </m:r>
                        <m:r>
                          <a:rPr lang="en-US" sz="4000" b="1" i="1" smtClean="0">
                            <a:latin typeface="Cambria Math"/>
                          </a:rPr>
                          <m:t>+</m:t>
                        </m:r>
                        <m:r>
                          <a:rPr lang="en-US" sz="4000" b="1" i="1" smtClean="0">
                            <a:latin typeface="Cambria Math"/>
                          </a:rPr>
                          <m:t>𝟑</m:t>
                        </m:r>
                        <m:r>
                          <a:rPr lang="en-US" sz="40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4000" b="1" i="1" smtClean="0"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484784"/>
                <a:ext cx="2852897" cy="44660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632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60" cy="5600720"/>
          </a:xfrm>
        </p:spPr>
        <p:txBody>
          <a:bodyPr/>
          <a:lstStyle/>
          <a:p>
            <a:r>
              <a:rPr lang="ru-RU" sz="4800" dirty="0"/>
              <a:t> </a:t>
            </a:r>
            <a:r>
              <a:rPr lang="ru-RU" sz="4400" b="1" i="1" dirty="0">
                <a:solidFill>
                  <a:srgbClr val="FF0000"/>
                </a:solidFill>
              </a:rPr>
              <a:t>Заполните пустые квадраты.</a:t>
            </a:r>
          </a:p>
          <a:p>
            <a:r>
              <a:rPr lang="ru-RU" sz="4800" b="1" dirty="0"/>
              <a:t>а) (3 + </a:t>
            </a:r>
            <a:r>
              <a:rPr lang="ru-RU" sz="4800" b="1" i="1" dirty="0"/>
              <a:t>а</a:t>
            </a:r>
            <a:r>
              <a:rPr lang="ru-RU" sz="4800" b="1" dirty="0"/>
              <a:t>)</a:t>
            </a:r>
            <a:r>
              <a:rPr lang="ru-RU" sz="4800" b="1" baseline="30000" dirty="0"/>
              <a:t>2</a:t>
            </a:r>
            <a:r>
              <a:rPr lang="ru-RU" sz="4800" b="1" dirty="0"/>
              <a:t> =  +  </a:t>
            </a:r>
            <a:r>
              <a:rPr lang="ru-RU" sz="4800" b="1" i="1" dirty="0"/>
              <a:t>а</a:t>
            </a:r>
            <a:r>
              <a:rPr lang="ru-RU" sz="4800" b="1" dirty="0"/>
              <a:t> + </a:t>
            </a:r>
            <a:r>
              <a:rPr lang="ru-RU" sz="4800" b="1" i="1" dirty="0"/>
              <a:t>а</a:t>
            </a:r>
            <a:r>
              <a:rPr lang="ru-RU" sz="4800" b="1" baseline="30000" dirty="0"/>
              <a:t>2</a:t>
            </a:r>
            <a:r>
              <a:rPr lang="ru-RU" sz="4800" b="1" dirty="0"/>
              <a:t>;</a:t>
            </a:r>
          </a:p>
          <a:p>
            <a:r>
              <a:rPr lang="ru-RU" sz="4800" b="1" dirty="0"/>
              <a:t>б) ( – </a:t>
            </a:r>
            <a:r>
              <a:rPr lang="ru-RU" sz="4800" b="1" i="1" dirty="0" err="1"/>
              <a:t>b</a:t>
            </a:r>
            <a:r>
              <a:rPr lang="ru-RU" sz="4800" b="1" dirty="0"/>
              <a:t>)</a:t>
            </a:r>
            <a:r>
              <a:rPr lang="ru-RU" sz="4800" b="1" baseline="30000" dirty="0"/>
              <a:t>2</a:t>
            </a:r>
            <a:r>
              <a:rPr lang="ru-RU" sz="4800" b="1" dirty="0"/>
              <a:t> = 49  14  + </a:t>
            </a:r>
            <a:r>
              <a:rPr lang="ru-RU" sz="4800" b="1" i="1" dirty="0"/>
              <a:t>b</a:t>
            </a:r>
            <a:r>
              <a:rPr lang="ru-RU" sz="4800" b="1" baseline="30000" dirty="0"/>
              <a:t>2</a:t>
            </a:r>
            <a:r>
              <a:rPr lang="ru-RU" sz="4800" b="1" dirty="0"/>
              <a:t>;</a:t>
            </a:r>
          </a:p>
          <a:p>
            <a:r>
              <a:rPr lang="ru-RU" sz="4800" b="1" dirty="0"/>
              <a:t>в) ( + )</a:t>
            </a:r>
            <a:r>
              <a:rPr lang="ru-RU" sz="4800" b="1" baseline="30000" dirty="0"/>
              <a:t>2</a:t>
            </a:r>
            <a:r>
              <a:rPr lang="ru-RU" sz="4800" b="1" dirty="0"/>
              <a:t> = 25 + 10  + </a:t>
            </a:r>
            <a:r>
              <a:rPr lang="ru-RU" sz="4800" b="1" baseline="30000" dirty="0"/>
              <a:t>2</a:t>
            </a:r>
            <a:r>
              <a:rPr lang="ru-RU" sz="4800" b="1" dirty="0"/>
              <a:t>;</a:t>
            </a:r>
          </a:p>
          <a:p>
            <a:r>
              <a:rPr lang="ru-RU" sz="4800" b="1" dirty="0"/>
              <a:t>г) (</a:t>
            </a:r>
            <a:r>
              <a:rPr lang="ru-RU" sz="4800" b="1" i="1" dirty="0"/>
              <a:t>а</a:t>
            </a:r>
            <a:r>
              <a:rPr lang="ru-RU" sz="4800" b="1" dirty="0"/>
              <a:t> + )</a:t>
            </a:r>
            <a:r>
              <a:rPr lang="ru-RU" sz="4800" b="1" baseline="30000" dirty="0"/>
              <a:t>3</a:t>
            </a:r>
            <a:r>
              <a:rPr lang="ru-RU" sz="4800" b="1" dirty="0"/>
              <a:t> = </a:t>
            </a:r>
            <a:r>
              <a:rPr lang="ru-RU" sz="4800" b="1" i="1" dirty="0"/>
              <a:t>а</a:t>
            </a:r>
            <a:r>
              <a:rPr lang="ru-RU" sz="4800" b="1" baseline="30000" dirty="0"/>
              <a:t>3</a:t>
            </a:r>
            <a:r>
              <a:rPr lang="ru-RU" sz="4800" b="1" dirty="0"/>
              <a:t> +  </a:t>
            </a:r>
            <a:r>
              <a:rPr lang="ru-RU" sz="4800" b="1" i="1" dirty="0"/>
              <a:t>а</a:t>
            </a:r>
            <a:r>
              <a:rPr lang="ru-RU" sz="4800" b="1" dirty="0"/>
              <a:t> +  + 27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1484784"/>
            <a:ext cx="24196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/>
              <a:t>(3 + </a:t>
            </a:r>
            <a:r>
              <a:rPr lang="ru-RU" sz="5400" b="1" i="1" dirty="0"/>
              <a:t>а</a:t>
            </a:r>
            <a:r>
              <a:rPr lang="ru-RU" sz="5400" b="1" dirty="0"/>
              <a:t>)</a:t>
            </a:r>
            <a:r>
              <a:rPr lang="en-US" sz="5400" b="1" baseline="30000" dirty="0"/>
              <a:t>5</a:t>
            </a:r>
            <a:r>
              <a:rPr lang="ru-RU" sz="5400" b="1" dirty="0"/>
              <a:t> </a:t>
            </a:r>
            <a:endParaRPr lang="ru-RU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643182"/>
            <a:ext cx="8229600" cy="2057401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6600" dirty="0">
                <a:solidFill>
                  <a:srgbClr val="FF0000"/>
                </a:solidFill>
              </a:rPr>
            </a:br>
            <a:br>
              <a:rPr lang="ru-RU" sz="6600" dirty="0">
                <a:solidFill>
                  <a:schemeClr val="bg1"/>
                </a:solidFill>
              </a:rPr>
            </a:b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1340768"/>
            <a:ext cx="55842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Формула 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бинома Ньютона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6" descr="j02991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2309812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97AFCF-18C6-3079-107E-F4404D077FD5}"/>
              </a:ext>
            </a:extLst>
          </p:cNvPr>
          <p:cNvSpPr txBox="1"/>
          <p:nvPr/>
        </p:nvSpPr>
        <p:spPr>
          <a:xfrm>
            <a:off x="2627784" y="4083431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800" b="1" i="1" dirty="0"/>
              <a:t>Учитель: Бондарева В.В. </a:t>
            </a:r>
          </a:p>
          <a:p>
            <a:pPr algn="ctr">
              <a:defRPr/>
            </a:pPr>
            <a:r>
              <a:rPr lang="ru-RU" sz="1800" b="1" i="1" dirty="0"/>
              <a:t>Экономический лицей </a:t>
            </a:r>
          </a:p>
          <a:p>
            <a:pPr algn="ctr">
              <a:defRPr/>
            </a:pPr>
            <a:r>
              <a:rPr lang="ru-RU" sz="1800" b="1" i="1" dirty="0"/>
              <a:t>ФГБОУ ВО  РЭУ им. Г. В. Плеханова</a:t>
            </a:r>
          </a:p>
        </p:txBody>
      </p:sp>
    </p:spTree>
    <p:extLst>
      <p:ext uri="{BB962C8B-B14F-4D97-AF65-F5344CB8AC3E}">
        <p14:creationId xmlns:p14="http://schemas.microsoft.com/office/powerpoint/2010/main" val="2064957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90473" y="2204864"/>
            <a:ext cx="5832351" cy="48974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    </a:t>
            </a:r>
            <a:r>
              <a:rPr lang="ru-RU" sz="2400" b="1" dirty="0"/>
              <a:t>НЬЮТОН - английский математик, </a:t>
            </a:r>
            <a:r>
              <a:rPr lang="ru-RU" sz="2400" dirty="0"/>
              <a:t>механик, астроном и физик, создатель классической механики. Разработал дифференциальное и интегральное исчисления. Открыл дисперсию света, исследовал интерференцию и дифракцию, развивал корпускулярную теорию света. Построил зеркальный телескоп. Сформулировал основные законы классической механики. Открыл закон всемирного тяготения, создал теорию движения небесных тел, создав основы небесной механики. 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79930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685" y="1679536"/>
            <a:ext cx="2720975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239229" y="4705311"/>
            <a:ext cx="2592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dirty="0">
                <a:latin typeface="Arial Black" pitchFamily="34" charset="0"/>
              </a:rPr>
              <a:t>1643-1727 </a:t>
            </a:r>
            <a:r>
              <a:rPr lang="ru-RU" sz="2400" dirty="0" err="1">
                <a:latin typeface="Arial Black" pitchFamily="34" charset="0"/>
              </a:rPr>
              <a:t>г.г</a:t>
            </a:r>
            <a:r>
              <a:rPr lang="ru-RU" sz="2400" dirty="0">
                <a:latin typeface="Arial Black" pitchFamily="34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26377" y="571540"/>
            <a:ext cx="590465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Исаак Ньютон</a:t>
            </a:r>
          </a:p>
        </p:txBody>
      </p:sp>
    </p:spTree>
    <p:extLst>
      <p:ext uri="{BB962C8B-B14F-4D97-AF65-F5344CB8AC3E}">
        <p14:creationId xmlns:p14="http://schemas.microsoft.com/office/powerpoint/2010/main" val="38768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uild="p"/>
      <p:bldP spid="9220" grpId="0" animBg="1"/>
      <p:bldP spid="9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В теории многочленов часто двучлены называют</a:t>
            </a:r>
            <a:r>
              <a:rPr lang="ru-RU" sz="3200" dirty="0"/>
              <a:t> </a:t>
            </a:r>
            <a:r>
              <a:rPr lang="ru-RU" sz="3200" b="1" i="1" u="sng" dirty="0">
                <a:solidFill>
                  <a:srgbClr val="C00000"/>
                </a:solidFill>
              </a:rPr>
              <a:t>биномами</a:t>
            </a:r>
            <a:r>
              <a:rPr lang="ru-RU" sz="32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41216" y="1340768"/>
                <a:ext cx="7772400" cy="4941168"/>
              </a:xfrm>
              <a:solidFill>
                <a:schemeClr val="bg1"/>
              </a:solidFill>
            </p:spPr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𝒂</m:t>
                        </m:r>
                        <m:r>
                          <a:rPr lang="en-US" b="1" i="1" smtClean="0">
                            <a:latin typeface="Cambria Math"/>
                          </a:rPr>
                          <m:t>+</m:t>
                        </m:r>
                        <m:r>
                          <a:rPr lang="en-US" b="1" i="1" smtClean="0">
                            <a:latin typeface="Cambria Math"/>
                          </a:rPr>
                          <m:t>𝒃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US" b="1" dirty="0"/>
                  <a:t>=1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𝒂</m:t>
                        </m:r>
                        <m:r>
                          <a:rPr lang="en-US" b="1" i="1" smtClean="0">
                            <a:latin typeface="Cambria Math"/>
                          </a:rPr>
                          <m:t>+</m:t>
                        </m:r>
                        <m:r>
                          <a:rPr lang="en-US" b="1" i="1" smtClean="0">
                            <a:latin typeface="Cambria Math"/>
                          </a:rPr>
                          <m:t>𝒃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b="1" dirty="0"/>
                  <a:t>=1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𝒂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𝟏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𝒃</m:t>
                    </m:r>
                  </m:oMath>
                </a14:m>
                <a:endParaRPr lang="en-US" b="1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/>
                  <a:t>=1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latin typeface="Cambria Math"/>
                            <a:ea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/>
                  <a:t>+2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</a:rPr>
                      <m:t>𝒂𝒃</m:t>
                    </m:r>
                  </m:oMath>
                </a14:m>
                <a:r>
                  <a:rPr lang="en-US" b="1" dirty="0"/>
                  <a:t>+1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b="1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/>
                  <a:t>=</a:t>
                </a:r>
                <a:r>
                  <a:rPr lang="en-US" b="1" dirty="0">
                    <a:solidFill>
                      <a:prstClr val="black"/>
                    </a:solidFill>
                  </a:rPr>
                  <a:t> 1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b+3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prstClr val="black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+1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en-US" b="1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b="1" dirty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  <m:r>
                      <a:rPr lang="en-US" b="1" i="0" smtClean="0">
                        <a:solidFill>
                          <a:prstClr val="black"/>
                        </a:solidFill>
                        <a:latin typeface="Cambria Math"/>
                      </a:rPr>
                      <m:t> (</m:t>
                    </m:r>
                    <m:r>
                      <a:rPr lang="en-US" b="1" i="1" smtClean="0">
                        <a:solidFill>
                          <a:prstClr val="black"/>
                        </a:solidFill>
                        <a:latin typeface="Cambria Math"/>
                      </a:rPr>
                      <m:t>𝒂</m:t>
                    </m:r>
                    <m:r>
                      <a:rPr lang="en-US" b="1" i="1" smtClean="0">
                        <a:solidFill>
                          <a:prstClr val="black"/>
                        </a:solidFill>
                        <a:latin typeface="Cambria Math"/>
                      </a:rPr>
                      <m:t>+</m:t>
                    </m:r>
                    <m:r>
                      <a:rPr lang="en-US" b="1" i="1" smtClean="0">
                        <a:solidFill>
                          <a:prstClr val="black"/>
                        </a:solidFill>
                        <a:latin typeface="Cambria Math"/>
                      </a:rPr>
                      <m:t>𝒃</m:t>
                    </m:r>
                    <m:r>
                      <a:rPr lang="en-US" b="1" i="0" smtClean="0">
                        <a:solidFill>
                          <a:prstClr val="black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b="1" dirty="0"/>
                  <a:t>=</a:t>
                </a:r>
              </a:p>
              <a:p>
                <a:pPr marL="0" indent="0">
                  <a:buNone/>
                </a:pPr>
                <a:r>
                  <a:rPr lang="en-US" b="1" dirty="0"/>
                  <a:t>=</a:t>
                </a:r>
                <a:r>
                  <a:rPr lang="en-US" b="1" dirty="0">
                    <a:solidFill>
                      <a:prstClr val="black"/>
                    </a:solidFill>
                  </a:rPr>
                  <a:t> 1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i="1" dirty="0">
                    <a:solidFill>
                      <a:prstClr val="black"/>
                    </a:solidFill>
                  </a:rPr>
                  <a:t>b</a:t>
                </a:r>
                <a:r>
                  <a:rPr lang="en-US" b="1" dirty="0">
                    <a:solidFill>
                      <a:prstClr val="black"/>
                    </a:solidFill>
                  </a:rPr>
                  <a:t>+6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+4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+1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en-US" b="1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b="1" dirty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b="1">
                        <a:solidFill>
                          <a:prstClr val="black"/>
                        </a:solidFill>
                        <a:latin typeface="Cambria Math"/>
                      </a:rPr>
                      <m:t> (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/>
                      </a:rPr>
                      <m:t>𝒂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/>
                      </a:rPr>
                      <m:t>+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/>
                      </a:rPr>
                      <m:t>𝒃</m:t>
                    </m:r>
                    <m:r>
                      <a:rPr lang="en-US" b="1">
                        <a:solidFill>
                          <a:prstClr val="black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=</a:t>
                </a:r>
              </a:p>
              <a:p>
                <a:pPr marL="0" indent="0">
                  <a:buNone/>
                </a:pPr>
                <a:r>
                  <a:rPr lang="en-US" b="1" dirty="0">
                    <a:solidFill>
                      <a:prstClr val="black"/>
                    </a:solidFill>
                  </a:rPr>
                  <a:t>= 1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b="1" i="1" dirty="0">
                    <a:solidFill>
                      <a:prstClr val="black"/>
                    </a:solidFill>
                  </a:rPr>
                  <a:t>b</a:t>
                </a:r>
                <a:r>
                  <a:rPr lang="en-US" b="1" dirty="0">
                    <a:solidFill>
                      <a:prstClr val="black"/>
                    </a:solidFill>
                  </a:rPr>
                  <a:t>+10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+5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b="1" dirty="0">
                    <a:solidFill>
                      <a:prstClr val="black"/>
                    </a:solidFill>
                  </a:rPr>
                  <a:t>+1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ru-RU" b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1216" y="1340768"/>
                <a:ext cx="7772400" cy="4941168"/>
              </a:xfrm>
              <a:blipFill>
                <a:blip r:embed="rId2"/>
                <a:stretch>
                  <a:fillRect l="-1961" t="-1480" b="-9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1558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78688" cy="1143000"/>
          </a:xfrm>
        </p:spPr>
        <p:txBody>
          <a:bodyPr/>
          <a:lstStyle/>
          <a:p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</a:rPr>
              <a:t>Биномиальная формула Ньютона.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130734"/>
              </p:ext>
            </p:extLst>
          </p:nvPr>
        </p:nvGraphicFramePr>
        <p:xfrm>
          <a:off x="762384" y="1769303"/>
          <a:ext cx="7842064" cy="1922512"/>
        </p:xfrm>
        <a:graphic>
          <a:graphicData uri="http://schemas.openxmlformats.org/drawingml/2006/table">
            <a:tbl>
              <a:tblPr/>
              <a:tblGrid>
                <a:gridCol w="784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2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715607"/>
              </p:ext>
            </p:extLst>
          </p:nvPr>
        </p:nvGraphicFramePr>
        <p:xfrm>
          <a:off x="755576" y="1769303"/>
          <a:ext cx="7848872" cy="192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323800" imgH="482400" progId="Equation.3">
                  <p:embed/>
                </p:oleObj>
              </mc:Choice>
              <mc:Fallback>
                <p:oleObj name="Формула" r:id="rId2" imgW="2323800" imgH="482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769303"/>
                        <a:ext cx="7848872" cy="19260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50141B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87500" y="3886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Скругленный прямоугольник 6"/>
              <p:cNvSpPr/>
              <p:nvPr/>
            </p:nvSpPr>
            <p:spPr>
              <a:xfrm>
                <a:off x="1259632" y="3994212"/>
                <a:ext cx="6264696" cy="108012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ru-RU" sz="40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4000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С</m:t>
                            </m:r>
                          </m:e>
                          <m:sub>
                            <m:r>
                              <a:rPr lang="en-US" sz="4000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</m:e>
                      <m:sup>
                        <m:r>
                          <a:rPr lang="en-US" sz="4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𝒌</m:t>
                        </m:r>
                      </m:sup>
                    </m:sSup>
                  </m:oMath>
                </a14:m>
                <a:r>
                  <a:rPr lang="en-US" sz="2800" b="1" dirty="0"/>
                  <a:t>-</a:t>
                </a:r>
                <a:r>
                  <a:rPr lang="ru-RU" sz="2800" b="1" dirty="0"/>
                  <a:t>биномиальные коэффициенты</a:t>
                </a:r>
              </a:p>
            </p:txBody>
          </p:sp>
        </mc:Choice>
        <mc:Fallback xmlns="">
          <p:sp>
            <p:nvSpPr>
              <p:cNvPr id="7" name="Скругленный 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3994212"/>
                <a:ext cx="6264696" cy="108012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0408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14" name="Group 570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510364050"/>
              </p:ext>
            </p:extLst>
          </p:nvPr>
        </p:nvGraphicFramePr>
        <p:xfrm>
          <a:off x="1187624" y="1754169"/>
          <a:ext cx="7129462" cy="4898073"/>
        </p:xfrm>
        <a:graphic>
          <a:graphicData uri="http://schemas.openxmlformats.org/drawingml/2006/table">
            <a:tbl>
              <a:tblPr/>
              <a:tblGrid>
                <a:gridCol w="411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7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5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38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70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38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86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70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545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545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70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0798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6988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5313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35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0099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7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76910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530206"/>
            <a:ext cx="89132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/>
              <a:t>Биномиальные коэффициенты легко находить</a:t>
            </a:r>
          </a:p>
          <a:p>
            <a:r>
              <a:rPr lang="ru-RU" sz="3200" b="1" i="1" dirty="0"/>
              <a:t> с помощью </a:t>
            </a:r>
            <a:r>
              <a:rPr lang="ru-RU" sz="3200" b="1" i="1" dirty="0">
                <a:solidFill>
                  <a:srgbClr val="FF0000"/>
                </a:solidFill>
              </a:rPr>
              <a:t>треугольника Паскаля</a:t>
            </a:r>
          </a:p>
        </p:txBody>
      </p:sp>
    </p:spTree>
    <p:extLst>
      <p:ext uri="{BB962C8B-B14F-4D97-AF65-F5344CB8AC3E}">
        <p14:creationId xmlns:p14="http://schemas.microsoft.com/office/powerpoint/2010/main" val="253963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3000"/>
                                        <p:tgtEl>
                                          <p:spTgt spid="6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283968" y="1631476"/>
            <a:ext cx="4470648" cy="4525963"/>
          </a:xfrm>
          <a:solidFill>
            <a:schemeClr val="lt1"/>
          </a:solidFill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>
                <a:solidFill>
                  <a:srgbClr val="FF0000"/>
                </a:solidFill>
              </a:rPr>
              <a:t>ПАСКАЛЬ -французский математик, физик,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религиозный философ и писатель. Работы по арифметике, теории чисел, алгебре, геометрии, теории вероятностей. В 1641г. сконструировал суммирующую машину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4107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921" y="1813062"/>
            <a:ext cx="3673475" cy="3673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683568" y="5612453"/>
            <a:ext cx="252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dirty="0">
                <a:latin typeface="Arial Black" pitchFamily="34" charset="0"/>
              </a:rPr>
              <a:t>1623-1662 </a:t>
            </a:r>
            <a:r>
              <a:rPr lang="ru-RU" sz="2400" dirty="0" err="1">
                <a:latin typeface="Arial Black" pitchFamily="34" charset="0"/>
              </a:rPr>
              <a:t>г.г</a:t>
            </a:r>
            <a:r>
              <a:rPr lang="ru-RU" sz="2400" dirty="0">
                <a:latin typeface="Arial Black" pitchFamily="34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50286" y="548680"/>
            <a:ext cx="549490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Блез</a:t>
            </a:r>
            <a:r>
              <a: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Паскаль</a:t>
            </a:r>
          </a:p>
        </p:txBody>
      </p:sp>
    </p:spTree>
    <p:extLst>
      <p:ext uri="{BB962C8B-B14F-4D97-AF65-F5344CB8AC3E}">
        <p14:creationId xmlns:p14="http://schemas.microsoft.com/office/powerpoint/2010/main" val="357466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10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10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10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build="p" animBg="1"/>
      <p:bldP spid="4106" grpId="0"/>
    </p:bldLst>
  </p:timing>
</p:sld>
</file>

<file path=ppt/theme/theme1.xml><?xml version="1.0" encoding="utf-8"?>
<a:theme xmlns:a="http://schemas.openxmlformats.org/drawingml/2006/main" name="2.Модуль числ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2.Модуль числа</Template>
  <TotalTime>102</TotalTime>
  <Words>426</Words>
  <Application>Microsoft Office PowerPoint</Application>
  <PresentationFormat>Экран (4:3)</PresentationFormat>
  <Paragraphs>86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Cambria Math</vt:lpstr>
      <vt:lpstr>Times New Roman</vt:lpstr>
      <vt:lpstr>Wingdings</vt:lpstr>
      <vt:lpstr>2.Модуль числа</vt:lpstr>
      <vt:lpstr>Формула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В теории многочленов часто двучлены называют биномами.</vt:lpstr>
      <vt:lpstr>Биномиальная формула Ньютона.</vt:lpstr>
      <vt:lpstr>Презентация PowerPoint</vt:lpstr>
      <vt:lpstr>Презентация PowerPoint</vt:lpstr>
      <vt:lpstr>Презентация PowerPoint</vt:lpstr>
      <vt:lpstr>Записать разложение бинома:</vt:lpstr>
    </vt:vector>
  </TitlesOfParts>
  <Company>DNA Project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DNA7 X86</dc:creator>
  <cp:lastModifiedBy>Алена Бондарева</cp:lastModifiedBy>
  <cp:revision>14</cp:revision>
  <dcterms:created xsi:type="dcterms:W3CDTF">2012-01-27T13:20:12Z</dcterms:created>
  <dcterms:modified xsi:type="dcterms:W3CDTF">2023-06-12T13:38:28Z</dcterms:modified>
</cp:coreProperties>
</file>