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3" r:id="rId10"/>
    <p:sldId id="278" r:id="rId11"/>
    <p:sldId id="277" r:id="rId12"/>
    <p:sldId id="264" r:id="rId13"/>
    <p:sldId id="272" r:id="rId14"/>
    <p:sldId id="268" r:id="rId15"/>
    <p:sldId id="265" r:id="rId16"/>
    <p:sldId id="270" r:id="rId17"/>
    <p:sldId id="266" r:id="rId18"/>
    <p:sldId id="267" r:id="rId19"/>
    <p:sldId id="274" r:id="rId20"/>
    <p:sldId id="269" r:id="rId21"/>
    <p:sldId id="276" r:id="rId22"/>
    <p:sldId id="275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8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041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464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50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993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670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449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284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010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156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533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4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0D9A6-7537-4626-B08B-F76373457A68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A7CA6-B5D6-40BE-9690-22DF13AAF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529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g"/><Relationship Id="rId4" Type="http://schemas.openxmlformats.org/officeDocument/2006/relationships/image" Target="../media/image8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компетенции классного руководителя при переходе на обновленный ФГОС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Перегудова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Николаевна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МБОУ- Пашинская школа № 70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911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726" y="251369"/>
            <a:ext cx="1927456" cy="342278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99" y="3449099"/>
            <a:ext cx="4748076" cy="26737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02" y="365125"/>
            <a:ext cx="4444422" cy="25027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2041" r="-6257"/>
          <a:stretch/>
        </p:blipFill>
        <p:spPr>
          <a:xfrm>
            <a:off x="9933709" y="3643178"/>
            <a:ext cx="2401564" cy="3128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497" y="630121"/>
            <a:ext cx="1500885" cy="26652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4" r="902" b="8326"/>
          <a:stretch/>
        </p:blipFill>
        <p:spPr>
          <a:xfrm>
            <a:off x="6228062" y="3787910"/>
            <a:ext cx="2216240" cy="28014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602" y="407606"/>
            <a:ext cx="1839475" cy="326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83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Патриотическое воспитание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46" y="1565988"/>
            <a:ext cx="3745728" cy="210931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457" y="1708389"/>
            <a:ext cx="4483034" cy="25245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789" y="2395679"/>
            <a:ext cx="2415728" cy="42898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727" y="4593096"/>
            <a:ext cx="4308764" cy="20924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90" y="3971511"/>
            <a:ext cx="3893639" cy="21926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072" y="365125"/>
            <a:ext cx="3116070" cy="175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467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61" r="23588"/>
          <a:stretch/>
        </p:blipFill>
        <p:spPr>
          <a:xfrm>
            <a:off x="330524" y="3378613"/>
            <a:ext cx="2089848" cy="347938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589" y="434369"/>
            <a:ext cx="1986957" cy="26492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5" r="23904"/>
          <a:stretch/>
        </p:blipFill>
        <p:spPr>
          <a:xfrm>
            <a:off x="8606905" y="3701463"/>
            <a:ext cx="3476313" cy="24787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950" y="3517898"/>
            <a:ext cx="1610816" cy="28604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872" y="114778"/>
            <a:ext cx="1551971" cy="27495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774" y="876090"/>
            <a:ext cx="4005387" cy="22555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71" r="35879" b="1"/>
          <a:stretch/>
        </p:blipFill>
        <p:spPr>
          <a:xfrm>
            <a:off x="25181" y="0"/>
            <a:ext cx="3006744" cy="28642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82" r="2482" b="11199"/>
          <a:stretch/>
        </p:blipFill>
        <p:spPr>
          <a:xfrm>
            <a:off x="3241804" y="3803192"/>
            <a:ext cx="3185057" cy="237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99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встречи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РДШ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8" y="2356821"/>
            <a:ext cx="3536908" cy="171761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47" y="2356821"/>
            <a:ext cx="2014503" cy="41482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52" y="4740565"/>
            <a:ext cx="3741199" cy="17244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037" y="4488908"/>
            <a:ext cx="1074690" cy="22118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9" t="24313" r="11034" b="11034"/>
          <a:stretch/>
        </p:blipFill>
        <p:spPr>
          <a:xfrm>
            <a:off x="6476037" y="218931"/>
            <a:ext cx="2477440" cy="40032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485" y="4636539"/>
            <a:ext cx="3870444" cy="21795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3" t="15086" r="16597"/>
          <a:stretch/>
        </p:blipFill>
        <p:spPr>
          <a:xfrm>
            <a:off x="9272923" y="2105009"/>
            <a:ext cx="2587046" cy="23895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091" y="238337"/>
            <a:ext cx="1810710" cy="181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47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Эстетическое воспитание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186" y="1690688"/>
            <a:ext cx="2447627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2" y="4187788"/>
            <a:ext cx="2729345" cy="18542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3" y="1433841"/>
            <a:ext cx="4480141" cy="21756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217" y="363566"/>
            <a:ext cx="4030852" cy="22698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548" y="3793753"/>
            <a:ext cx="1397000" cy="28767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032" y="2843951"/>
            <a:ext cx="2154803" cy="38265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474" y="3066466"/>
            <a:ext cx="1578596" cy="280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94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858" y="1854896"/>
            <a:ext cx="2275759" cy="468624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014" y="3900719"/>
            <a:ext cx="4042165" cy="22762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593" y="1854896"/>
            <a:ext cx="3329025" cy="18746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49" y="2036618"/>
            <a:ext cx="4450766" cy="21614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78" y="4378035"/>
            <a:ext cx="4412237" cy="248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342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оездка на каток 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33" y="296566"/>
            <a:ext cx="3328284" cy="1874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7810" r="193" b="21914"/>
          <a:stretch/>
        </p:blipFill>
        <p:spPr>
          <a:xfrm>
            <a:off x="3682333" y="1568210"/>
            <a:ext cx="4537389" cy="48661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02" b="20505"/>
          <a:stretch/>
        </p:blipFill>
        <p:spPr>
          <a:xfrm>
            <a:off x="8476754" y="503951"/>
            <a:ext cx="3306748" cy="53011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91" y="2243494"/>
            <a:ext cx="2446818" cy="4345072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2692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" t="26649" r="863" b="-2251"/>
          <a:stretch/>
        </p:blipFill>
        <p:spPr>
          <a:xfrm>
            <a:off x="6172341" y="49266"/>
            <a:ext cx="3076350" cy="32896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" y="4880142"/>
            <a:ext cx="3512289" cy="19778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416" y="4934110"/>
            <a:ext cx="2584034" cy="14551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63" r="-1424"/>
          <a:stretch/>
        </p:blipFill>
        <p:spPr>
          <a:xfrm>
            <a:off x="119643" y="315583"/>
            <a:ext cx="3286534" cy="41797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38" r="843"/>
          <a:stretch/>
        </p:blipFill>
        <p:spPr>
          <a:xfrm>
            <a:off x="9498416" y="2168051"/>
            <a:ext cx="2462051" cy="24746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5" r="585"/>
          <a:stretch/>
        </p:blipFill>
        <p:spPr>
          <a:xfrm>
            <a:off x="3649412" y="3338945"/>
            <a:ext cx="5356044" cy="31903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62206">
            <a:off x="9991465" y="-15234"/>
            <a:ext cx="1443652" cy="25636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172" y="1226685"/>
            <a:ext cx="2576217" cy="145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23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3" t="10116" r="17146"/>
          <a:stretch/>
        </p:blipFill>
        <p:spPr>
          <a:xfrm>
            <a:off x="2714876" y="365125"/>
            <a:ext cx="5022909" cy="38195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5125"/>
            <a:ext cx="3823854" cy="21509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840" y="2829163"/>
            <a:ext cx="1970377" cy="35028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98" y="4381258"/>
            <a:ext cx="3891587" cy="21890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4" r="2396" b="17070"/>
          <a:stretch/>
        </p:blipFill>
        <p:spPr>
          <a:xfrm>
            <a:off x="4858342" y="4400500"/>
            <a:ext cx="1693286" cy="21890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6" y="177412"/>
            <a:ext cx="2069501" cy="36750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30701"/>
          <a:stretch/>
        </p:blipFill>
        <p:spPr>
          <a:xfrm flipH="1">
            <a:off x="7317388" y="4381258"/>
            <a:ext cx="1736692" cy="22082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25" y="2975426"/>
            <a:ext cx="1682574" cy="94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866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2" y="3443042"/>
            <a:ext cx="5879596" cy="331094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936" y="2706672"/>
            <a:ext cx="4010891" cy="22561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550" y="5184167"/>
            <a:ext cx="2563091" cy="14417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21" y="119365"/>
            <a:ext cx="5465779" cy="30779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473" y="545669"/>
            <a:ext cx="3516909" cy="19804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606" y="5184167"/>
            <a:ext cx="2560249" cy="14417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785" y="1011381"/>
            <a:ext cx="1912622" cy="107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35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национального образования: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глобальной конкурентоспособности российского образования, вхождение Российской Федерации в десятку ведущих стран мира по качеству образования;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гармонично развитой и социально – ответственной личности основанной на духовно – нравственных ценностях народов, исторических и национально – культурных традиций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76829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95" y="1027906"/>
            <a:ext cx="4185119" cy="235674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10" y="3982944"/>
            <a:ext cx="4274288" cy="24069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208" y="584990"/>
            <a:ext cx="6116783" cy="29704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591" y="3775318"/>
            <a:ext cx="6248400" cy="288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4111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2" y="3237133"/>
            <a:ext cx="3955966" cy="29669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t="32343" r="33909" b="20450"/>
          <a:stretch/>
        </p:blipFill>
        <p:spPr>
          <a:xfrm>
            <a:off x="8994036" y="512394"/>
            <a:ext cx="2810304" cy="57192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2" y="160199"/>
            <a:ext cx="4665851" cy="26274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78" r="3131" b="5859"/>
          <a:stretch/>
        </p:blipFill>
        <p:spPr>
          <a:xfrm>
            <a:off x="5357110" y="365125"/>
            <a:ext cx="3087235" cy="23951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9" b="39451"/>
          <a:stretch/>
        </p:blipFill>
        <p:spPr>
          <a:xfrm>
            <a:off x="4616480" y="3463587"/>
            <a:ext cx="3667671" cy="2992681"/>
          </a:xfrm>
          <a:prstGeom prst="rect">
            <a:avLst/>
          </a:prstGeom>
        </p:spPr>
      </p:pic>
      <p:sp>
        <p:nvSpPr>
          <p:cNvPr id="13" name="Объект 12"/>
          <p:cNvSpPr>
            <a:spLocks noGrp="1"/>
          </p:cNvSpPr>
          <p:nvPr>
            <p:ph idx="1"/>
          </p:nvPr>
        </p:nvSpPr>
        <p:spPr>
          <a:xfrm>
            <a:off x="249382" y="1996652"/>
            <a:ext cx="10515600" cy="296327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468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Танцевальные школы (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хипХоп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латиноамериканские танцы, румба), художественные школы, музыкальные школы (скрипка, пианино, вокальное исполнение), спортивные школы(плавание,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дзю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-до, бокс), школа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IT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2" t="34457" r="22090" b="2027"/>
          <a:stretch/>
        </p:blipFill>
        <p:spPr>
          <a:xfrm>
            <a:off x="2667918" y="4419597"/>
            <a:ext cx="2448427" cy="166254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009" y="2113034"/>
            <a:ext cx="3349720" cy="18842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76" y="2685248"/>
            <a:ext cx="1951144" cy="34687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018" y="2113034"/>
            <a:ext cx="3165907" cy="42212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735" y="2101019"/>
            <a:ext cx="2544326" cy="190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94" r="24887" b="17980"/>
          <a:stretch/>
        </p:blipFill>
        <p:spPr>
          <a:xfrm>
            <a:off x="9774000" y="4386904"/>
            <a:ext cx="1668973" cy="247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422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цели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цели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сознательно определённые результаты, которое стремится достичь данное общество, страна, государство с помощью системы образования в целом в настоящее время и в ближайшем будущем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 ФГОС нового поколения является формирование уникальной личности и индивидуальные возможности обучающихся.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307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1073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/>
              <a:t>Федеральный государственный стандарт 3 поколения 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75856"/>
            <a:ext cx="10515600" cy="540110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1" u="sng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– способность использовать приобретаемые в течение жизни знания, для решения широкого диапазона жизненных задач в различных сферах человеческой деятельности, общениях и социальных отношений А.А. Леонов 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11902" y="1803690"/>
            <a:ext cx="2313709" cy="5126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Личностные результаты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11436" y="1811203"/>
            <a:ext cx="2369128" cy="5126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Предметные результаты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166389" y="1855968"/>
            <a:ext cx="2202873" cy="5126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Метапредметные</a:t>
            </a:r>
            <a:r>
              <a:rPr lang="ru-RU" dirty="0" smtClean="0"/>
              <a:t> результаты </a:t>
            </a:r>
            <a:endParaRPr lang="ru-RU" dirty="0"/>
          </a:p>
        </p:txBody>
      </p:sp>
      <p:sp>
        <p:nvSpPr>
          <p:cNvPr id="7" name="Правая фигурная скобка 6"/>
          <p:cNvSpPr/>
          <p:nvPr/>
        </p:nvSpPr>
        <p:spPr>
          <a:xfrm rot="5400000">
            <a:off x="5880713" y="-1371383"/>
            <a:ext cx="430573" cy="790401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4054181" y="2857716"/>
            <a:ext cx="4180611" cy="200999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Функциональная </a:t>
            </a:r>
            <a:r>
              <a:rPr lang="ru-RU" dirty="0" err="1" smtClean="0"/>
              <a:t>нрамотность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9926" y="3143358"/>
            <a:ext cx="2592529" cy="7380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Естественно- научная грамотность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81544" y="4308764"/>
            <a:ext cx="2750129" cy="4433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Читательская грамотность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49927" y="5153350"/>
            <a:ext cx="2951018" cy="5962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Креативное мышление 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64182" y="5483741"/>
            <a:ext cx="3463636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Математическая грамотность 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481455" y="4308764"/>
            <a:ext cx="3311236" cy="8240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Финансовая грамотность 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215745" y="3117814"/>
            <a:ext cx="3138055" cy="6057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Глобальные компетенции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1663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критически рассматривать с различных точек зрения проблемы глобального характера и межкультурного взаимодействия;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осознавать, как культурные, религиозные, политические, расовые и иные различия влияют на восприятие, суждение и взгляды людей;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вступать в открытое, уважительное и эффективное взаимодействие с другими людьми на основе разделяемого всеми уважения к человеческому достоинству.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876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формирования глобальных компетенций</a:t>
            </a:r>
          </a:p>
        </p:txBody>
      </p:sp>
      <p:pic>
        <p:nvPicPr>
          <p:cNvPr id="1026" name="Picture 2" descr="http://ouevg.bol.obr55.ru/images/2021/%D0%B4%D0%B5%D0%BD%D1%8C/Image_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920" y="1216026"/>
            <a:ext cx="5493841" cy="550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982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организации работы по формированию глобальных компетенций: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7131537"/>
              </p:ext>
            </p:extLst>
          </p:nvPr>
        </p:nvGraphicFramePr>
        <p:xfrm>
          <a:off x="1752600" y="1593273"/>
          <a:ext cx="8181108" cy="50153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27036">
                  <a:extLst>
                    <a:ext uri="{9D8B030D-6E8A-4147-A177-3AD203B41FA5}">
                      <a16:colId xmlns:a16="http://schemas.microsoft.com/office/drawing/2014/main" val="1514875069"/>
                    </a:ext>
                  </a:extLst>
                </a:gridCol>
                <a:gridCol w="2727036">
                  <a:extLst>
                    <a:ext uri="{9D8B030D-6E8A-4147-A177-3AD203B41FA5}">
                      <a16:colId xmlns:a16="http://schemas.microsoft.com/office/drawing/2014/main" val="1752710303"/>
                    </a:ext>
                  </a:extLst>
                </a:gridCol>
                <a:gridCol w="2727036">
                  <a:extLst>
                    <a:ext uri="{9D8B030D-6E8A-4147-A177-3AD203B41FA5}">
                      <a16:colId xmlns:a16="http://schemas.microsoft.com/office/drawing/2014/main" val="3574273801"/>
                    </a:ext>
                  </a:extLst>
                </a:gridCol>
              </a:tblGrid>
              <a:tr h="3231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Качество условий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Качество содержания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Качество результатов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0083729"/>
                  </a:ext>
                </a:extLst>
              </a:tr>
              <a:tr h="8814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Кадровый состав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Программа развития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Вовлечение обучающихся в активную деятельность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1827911"/>
                  </a:ext>
                </a:extLst>
              </a:tr>
              <a:tr h="8814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ФГОС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Программа воспитания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Самоуправление, РДШ, волонтерские движения, Юнармия…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7574187"/>
                  </a:ext>
                </a:extLst>
              </a:tr>
              <a:tr h="8814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Материально – техническое обеспечение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Междисциплинарноая интеграция в учебной деятельности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Нестандартные уроки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7698034"/>
                  </a:ext>
                </a:extLst>
              </a:tr>
              <a:tr h="8814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Образовательная и цифровая среда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План внеурочной деятельности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Занятия по гражданскому и правовому воспитанию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4566197"/>
                  </a:ext>
                </a:extLst>
              </a:tr>
              <a:tr h="5832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Дополнительное образование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Кружки, секции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1351649"/>
                  </a:ext>
                </a:extLst>
              </a:tr>
              <a:tr h="5832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>
                          <a:effectLst/>
                        </a:rPr>
                        <a:t>Программа школьного музея.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2954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1710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7729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2021-2022 учебный год 5 «В» класс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" t="10893" r="18307" b="12750"/>
          <a:stretch/>
        </p:blipFill>
        <p:spPr>
          <a:xfrm>
            <a:off x="1653012" y="1484768"/>
            <a:ext cx="9573285" cy="4647347"/>
          </a:xfrm>
        </p:spPr>
      </p:pic>
    </p:spTree>
    <p:extLst>
      <p:ext uri="{BB962C8B-B14F-4D97-AF65-F5344CB8AC3E}">
        <p14:creationId xmlns:p14="http://schemas.microsoft.com/office/powerpoint/2010/main" val="72746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860" y="122837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Взаимодействие с учителями - предметниками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11" y="2118733"/>
            <a:ext cx="2450347" cy="435133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701" y="2335294"/>
            <a:ext cx="2669418" cy="15032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948" y="3310080"/>
            <a:ext cx="1887249" cy="33551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434" y="4405744"/>
            <a:ext cx="2886636" cy="16237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980" y="1461301"/>
            <a:ext cx="2886750" cy="16256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884" y="4987635"/>
            <a:ext cx="3095250" cy="17410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74" t="40202" r="31457" b="2424"/>
          <a:stretch/>
        </p:blipFill>
        <p:spPr>
          <a:xfrm rot="16200000">
            <a:off x="6022364" y="1687518"/>
            <a:ext cx="3129337" cy="267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588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356</Words>
  <Application>Microsoft Office PowerPoint</Application>
  <PresentationFormat>Широкоэкранный</PresentationFormat>
  <Paragraphs>57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Педагогические компетенции классного руководителя при переходе на обновленный ФГОС</vt:lpstr>
      <vt:lpstr>Цели национального образования:</vt:lpstr>
      <vt:lpstr>Образовательные цели </vt:lpstr>
      <vt:lpstr>Федеральный государственный стандарт 3 поколения </vt:lpstr>
      <vt:lpstr>Глобальные компетенции </vt:lpstr>
      <vt:lpstr>Модель формирования глобальных компетенций</vt:lpstr>
      <vt:lpstr>Модель организации работы по формированию глобальных компетенций:</vt:lpstr>
      <vt:lpstr>2021-2022 учебный год 5 «В» класс </vt:lpstr>
      <vt:lpstr>Взаимодействие с учителями - предметниками</vt:lpstr>
      <vt:lpstr>Презентация PowerPoint</vt:lpstr>
      <vt:lpstr>Патриотическое воспитание </vt:lpstr>
      <vt:lpstr>Презентация PowerPoint</vt:lpstr>
      <vt:lpstr>Классные встречи  в рамках РДШ</vt:lpstr>
      <vt:lpstr>Эстетическое воспитание </vt:lpstr>
      <vt:lpstr>Презентация PowerPoint</vt:lpstr>
      <vt:lpstr>                        Поездка на каток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Дополнительное образование. Танцевальные школы (хипХоп, латиноамериканские танцы, румба), художественные школы, музыкальные школы (скрипка, пианино, вокальное исполнение), спортивные школы(плавание, дзю-до, бокс), школа IT.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Педагогические компетенции классного руководителя при переходе на обновленный ФГОС</dc:title>
  <dc:creator>Пользователь</dc:creator>
  <cp:lastModifiedBy>Пользователь</cp:lastModifiedBy>
  <cp:revision>19</cp:revision>
  <dcterms:created xsi:type="dcterms:W3CDTF">2022-08-27T01:51:07Z</dcterms:created>
  <dcterms:modified xsi:type="dcterms:W3CDTF">2022-08-27T05:02:12Z</dcterms:modified>
</cp:coreProperties>
</file>