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000099"/>
    <a:srgbClr val="CC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10243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10244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5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6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7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8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9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0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251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257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10258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9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0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61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10262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3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4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65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10266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7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8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69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10270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1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2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73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1027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27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4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85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86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D51D859-28BA-4B89-BEC2-2DC13E1EE39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287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88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4E4F1-3BE0-44C7-A4F1-DE80CC9C1D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75BDBE-E3AF-4AE3-8713-CF19B9F01C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7B9A51-0869-45B0-9D51-AF59996C17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DF1DAF-4D2C-4711-BB69-286E42BBB9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1E9F09-BFCB-4892-96BB-1DF9410EA6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CA39B-F5F0-4093-9467-EA820A4A75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ABFE2-B29F-45DC-A5C0-1E7F2BF177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A2531-9994-45DE-8978-8CE9955B56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160AA-C18C-4525-8D39-BA3455FEA8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456E8-F9F2-4F4F-BA17-0225F5B31B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9219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9220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9221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2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3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224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922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9226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7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8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9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231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9232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33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34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235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9236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7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8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239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9240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243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9244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5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6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24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61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62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63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9264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9265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9428B1D-3309-4079-81F9-ED87D3E28AA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350" y="-603250"/>
            <a:ext cx="6192838" cy="3581400"/>
          </a:xfrm>
        </p:spPr>
        <p:txBody>
          <a:bodyPr/>
          <a:lstStyle/>
          <a:p>
            <a:r>
              <a:rPr lang="ru-RU">
                <a:solidFill>
                  <a:srgbClr val="CC0099"/>
                </a:solidFill>
              </a:rPr>
              <a:t>Устный счет</a:t>
            </a:r>
            <a:br>
              <a:rPr lang="ru-RU">
                <a:solidFill>
                  <a:srgbClr val="CC0099"/>
                </a:solidFill>
              </a:rPr>
            </a:br>
            <a:r>
              <a:rPr lang="ru-RU">
                <a:solidFill>
                  <a:srgbClr val="CC0099"/>
                </a:solidFill>
              </a:rPr>
              <a:t/>
            </a:r>
            <a:br>
              <a:rPr lang="ru-RU">
                <a:solidFill>
                  <a:srgbClr val="CC0099"/>
                </a:solidFill>
              </a:rPr>
            </a:br>
            <a:r>
              <a:rPr lang="ru-RU">
                <a:solidFill>
                  <a:srgbClr val="CC0099"/>
                </a:solidFill>
              </a:rPr>
              <a:t> 3 класс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1281028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35050"/>
            <a:ext cx="9144000" cy="8713788"/>
          </a:xfrm>
          <a:prstGeom prst="rect">
            <a:avLst/>
          </a:prstGeom>
          <a:noFill/>
        </p:spPr>
      </p:pic>
      <p:sp>
        <p:nvSpPr>
          <p:cNvPr id="18437" name="WordArt 5"/>
          <p:cNvSpPr>
            <a:spLocks noChangeArrowheads="1" noChangeShapeType="1" noTextEdit="1"/>
          </p:cNvSpPr>
          <p:nvPr/>
        </p:nvSpPr>
        <p:spPr bwMode="auto">
          <a:xfrm>
            <a:off x="4859338" y="1916113"/>
            <a:ext cx="3455987" cy="11525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2000" b="1" i="1" kern="10">
                <a:ln w="9525" cap="rnd">
                  <a:solidFill>
                    <a:srgbClr val="0000FF"/>
                  </a:solidFill>
                  <a:prstDash val="sysDot"/>
                  <a:round/>
                  <a:headEnd/>
                  <a:tailEnd/>
                </a:ln>
                <a:solidFill>
                  <a:srgbClr val="0000FF"/>
                </a:solidFill>
                <a:latin typeface="Georgia"/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 descr="1281028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63613"/>
            <a:ext cx="9144000" cy="8713788"/>
          </a:xfrm>
          <a:prstGeom prst="rect">
            <a:avLst/>
          </a:prstGeom>
          <a:noFill/>
        </p:spPr>
      </p:pic>
      <p:sp>
        <p:nvSpPr>
          <p:cNvPr id="4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787900" y="1773238"/>
            <a:ext cx="1473200" cy="45402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0099"/>
                </a:solidFill>
                <a:latin typeface="Georgia" pitchFamily="18" charset="0"/>
              </a:rPr>
              <a:t>Деление </a:t>
            </a:r>
          </a:p>
        </p:txBody>
      </p:sp>
      <p:sp>
        <p:nvSpPr>
          <p:cNvPr id="5" name="Text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443663" y="2133600"/>
            <a:ext cx="1879600" cy="45402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0099"/>
                </a:solidFill>
                <a:latin typeface="Georgia" pitchFamily="18" charset="0"/>
              </a:rPr>
              <a:t>Вычитание </a:t>
            </a:r>
          </a:p>
        </p:txBody>
      </p:sp>
      <p:sp>
        <p:nvSpPr>
          <p:cNvPr id="6" name="Text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5292725" y="2852738"/>
            <a:ext cx="1695450" cy="45402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0099"/>
                </a:solidFill>
                <a:latin typeface="Georgia" pitchFamily="18" charset="0"/>
              </a:rPr>
              <a:t>Сложение </a:t>
            </a:r>
          </a:p>
        </p:txBody>
      </p:sp>
      <p:sp>
        <p:nvSpPr>
          <p:cNvPr id="7" name="TextBox 6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5508625" y="5229225"/>
            <a:ext cx="1916113" cy="45402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0099"/>
                </a:solidFill>
                <a:latin typeface="Georgia" pitchFamily="18" charset="0"/>
              </a:rPr>
              <a:t>Умножение </a:t>
            </a:r>
          </a:p>
        </p:txBody>
      </p:sp>
      <p:sp>
        <p:nvSpPr>
          <p:cNvPr id="8" name="TextBox 7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6372225" y="3644900"/>
            <a:ext cx="1816100" cy="45402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0099"/>
                </a:solidFill>
                <a:latin typeface="Georgia" pitchFamily="18" charset="0"/>
              </a:rPr>
              <a:t>Уравнения </a:t>
            </a:r>
          </a:p>
        </p:txBody>
      </p:sp>
      <p:sp>
        <p:nvSpPr>
          <p:cNvPr id="9" name="Text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572000" y="3644900"/>
            <a:ext cx="1287463" cy="45402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0099"/>
                </a:solidFill>
                <a:latin typeface="Georgia" pitchFamily="18" charset="0"/>
              </a:rPr>
              <a:t>Задачи </a:t>
            </a:r>
          </a:p>
        </p:txBody>
      </p:sp>
      <p:sp>
        <p:nvSpPr>
          <p:cNvPr id="10" name="TextBox 9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4716463" y="4437063"/>
            <a:ext cx="3894137" cy="45402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CC0099"/>
                </a:solidFill>
                <a:latin typeface="Georgia" pitchFamily="18" charset="0"/>
              </a:rPr>
              <a:t>Геометрический материал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1547813" y="260350"/>
            <a:ext cx="7127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0000FF"/>
                </a:solidFill>
                <a:latin typeface="Georgia" pitchFamily="18" charset="0"/>
              </a:rPr>
              <a:t>Устный счет 3 класс</a:t>
            </a:r>
          </a:p>
        </p:txBody>
      </p:sp>
      <p:sp>
        <p:nvSpPr>
          <p:cNvPr id="3086" name="AutoShape 1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172450" y="5876925"/>
            <a:ext cx="576263" cy="57626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0" name="Picture 14" descr="1281028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63613"/>
            <a:ext cx="9144000" cy="8713788"/>
          </a:xfrm>
          <a:prstGeom prst="rect">
            <a:avLst/>
          </a:prstGeom>
          <a:noFill/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787900" y="1844675"/>
            <a:ext cx="17272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18 :       = 6</a:t>
            </a:r>
          </a:p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      :  7  =  8</a:t>
            </a:r>
          </a:p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72 :        = 9</a:t>
            </a:r>
          </a:p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      : 4   =  5</a:t>
            </a:r>
          </a:p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32 :       = 4</a:t>
            </a:r>
          </a:p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      :  9  = 0</a:t>
            </a:r>
          </a:p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43 :       = 1</a:t>
            </a:r>
          </a:p>
          <a:p>
            <a:pPr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       : 7 = 7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64163" y="184467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" charset="0"/>
              </a:rPr>
              <a:t>3</a:t>
            </a:r>
            <a:endParaRPr lang="ru-RU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87900" y="227647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56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64163" y="270827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8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87900" y="32131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20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64163" y="36449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8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87900" y="40767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0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291138" y="458152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43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787900" y="501332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49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588125" y="1916113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24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308850" y="23495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" charset="0"/>
              </a:rPr>
              <a:t>8</a:t>
            </a:r>
            <a:endParaRPr lang="ru-RU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59563" y="27813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18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235825" y="32845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" charset="0"/>
              </a:rPr>
              <a:t>4</a:t>
            </a:r>
            <a:endParaRPr lang="ru-RU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732588" y="3716338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30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380288" y="414972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" charset="0"/>
              </a:rPr>
              <a:t>8</a:t>
            </a:r>
            <a:endParaRPr lang="ru-RU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659563" y="4652963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45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380288" y="5084763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1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6588125" y="1916113"/>
            <a:ext cx="2555875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99"/>
                </a:solidFill>
              </a:rPr>
              <a:t>    :  3  =   8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99"/>
                </a:solidFill>
              </a:rPr>
              <a:t>64 :      =  8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99"/>
                </a:solidFill>
              </a:rPr>
              <a:t>     : 2  =   9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99"/>
                </a:solidFill>
              </a:rPr>
              <a:t>28 :      =  7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99"/>
                </a:solidFill>
              </a:rPr>
              <a:t>      :  6 =  5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99"/>
                </a:solidFill>
              </a:rPr>
              <a:t>16 :       =  2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99"/>
                </a:solidFill>
              </a:rPr>
              <a:t>      : 5 =  9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99"/>
                </a:solidFill>
              </a:rPr>
              <a:t>15  :     =  15</a:t>
            </a:r>
          </a:p>
        </p:txBody>
      </p:sp>
      <p:sp>
        <p:nvSpPr>
          <p:cNvPr id="4126" name="AutoShape 3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5876925"/>
            <a:ext cx="576263" cy="57626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1281028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79513"/>
            <a:ext cx="9144000" cy="8713788"/>
          </a:xfrm>
          <a:prstGeom prst="rect">
            <a:avLst/>
          </a:prstGeom>
          <a:noFill/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356100" y="476250"/>
            <a:ext cx="2560638" cy="585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000099"/>
                </a:solidFill>
              </a:rPr>
              <a:t>2 · 9 =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 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3 · 8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5 · 9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7 · 3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4 · 6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1 · 0 = </a:t>
            </a:r>
          </a:p>
          <a:p>
            <a:pPr algn="ctr"/>
            <a:endParaRPr lang="ru-RU" sz="14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9 · 9 =</a:t>
            </a:r>
          </a:p>
          <a:p>
            <a:pPr algn="ctr" eaLnBrk="0" hangingPunct="0"/>
            <a:endParaRPr lang="ru-RU" sz="2800" b="1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6191250" y="333375"/>
            <a:ext cx="295275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000099"/>
                </a:solidFill>
              </a:rPr>
              <a:t>5 · 9 =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 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3 · 9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2 · 5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4 · 3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4 · 8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3 · 3 =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 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6 · 9 =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8382000" y="5373688"/>
            <a:ext cx="76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54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8316913" y="4581525"/>
            <a:ext cx="473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8382000" y="3716338"/>
            <a:ext cx="76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32</a:t>
            </a: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8382000" y="2852738"/>
            <a:ext cx="76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8172450" y="1989138"/>
            <a:ext cx="76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8382000" y="1196975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27</a:t>
            </a: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8382000" y="26035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45</a:t>
            </a: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6227763" y="5373688"/>
            <a:ext cx="76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81</a:t>
            </a: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6227763" y="4724400"/>
            <a:ext cx="473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6156325" y="38608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6227763" y="29972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12309" name="Rectangle 21"/>
          <p:cNvSpPr>
            <a:spLocks noChangeArrowheads="1"/>
          </p:cNvSpPr>
          <p:nvPr/>
        </p:nvSpPr>
        <p:spPr bwMode="auto">
          <a:xfrm>
            <a:off x="6227763" y="2205038"/>
            <a:ext cx="76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45</a:t>
            </a:r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6227763" y="1341438"/>
            <a:ext cx="76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12311" name="Rectangle 23"/>
          <p:cNvSpPr>
            <a:spLocks noChangeArrowheads="1"/>
          </p:cNvSpPr>
          <p:nvPr/>
        </p:nvSpPr>
        <p:spPr bwMode="auto">
          <a:xfrm>
            <a:off x="6156325" y="47625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12313" name="AutoShap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5876925"/>
            <a:ext cx="576263" cy="57626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00" grpId="0"/>
      <p:bldP spid="12301" grpId="0"/>
      <p:bldP spid="12302" grpId="0"/>
      <p:bldP spid="12303" grpId="0"/>
      <p:bldP spid="12304" grpId="0"/>
      <p:bldP spid="12305" grpId="0"/>
      <p:bldP spid="12306" grpId="0"/>
      <p:bldP spid="12307" grpId="0"/>
      <p:bldP spid="12308" grpId="0"/>
      <p:bldP spid="12309" grpId="0"/>
      <p:bldP spid="12310" grpId="0"/>
      <p:bldP spid="123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1281028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63613"/>
            <a:ext cx="9144000" cy="8713788"/>
          </a:xfrm>
          <a:prstGeom prst="rect">
            <a:avLst/>
          </a:prstGeom>
          <a:noFill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716463" y="692150"/>
            <a:ext cx="3136900" cy="585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000099"/>
                </a:solidFill>
              </a:rPr>
              <a:t> 245 + 15=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 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131+ 10=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50 + 19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177 + 13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34 + 56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163 + 0 = </a:t>
            </a:r>
          </a:p>
          <a:p>
            <a:pPr algn="ctr"/>
            <a:endParaRPr lang="ru-RU" sz="14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39 + 101 =</a:t>
            </a:r>
          </a:p>
          <a:p>
            <a:pPr algn="ctr" eaLnBrk="0" hangingPunct="0"/>
            <a:endParaRPr lang="ru-RU" sz="2800" b="1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7308850" y="5516563"/>
            <a:ext cx="1050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140</a:t>
            </a:r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7164388" y="4940300"/>
            <a:ext cx="1050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163</a:t>
            </a: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7237413" y="40767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90</a:t>
            </a: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7237413" y="3213100"/>
            <a:ext cx="1050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190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7164388" y="2420938"/>
            <a:ext cx="76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69</a:t>
            </a:r>
          </a:p>
        </p:txBody>
      </p: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7164388" y="1557338"/>
            <a:ext cx="1050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141</a:t>
            </a:r>
          </a:p>
        </p:txBody>
      </p:sp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7237413" y="692150"/>
            <a:ext cx="1050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260</a:t>
            </a:r>
          </a:p>
        </p:txBody>
      </p:sp>
      <p:sp>
        <p:nvSpPr>
          <p:cNvPr id="13333" name="AutoShap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5876925"/>
            <a:ext cx="576263" cy="57626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/>
      <p:bldP spid="13327" grpId="0"/>
      <p:bldP spid="13328" grpId="0"/>
      <p:bldP spid="13329" grpId="0"/>
      <p:bldP spid="13330" grpId="0"/>
      <p:bldP spid="13331" grpId="0"/>
      <p:bldP spid="133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1281028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63613"/>
            <a:ext cx="9144000" cy="8713788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716463" y="692150"/>
            <a:ext cx="3136900" cy="585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000099"/>
                </a:solidFill>
              </a:rPr>
              <a:t> 245 - 15=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 </a:t>
            </a: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131- 10=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50 - 19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177 - 13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84 - 56 = </a:t>
            </a:r>
          </a:p>
          <a:p>
            <a:pPr algn="ctr"/>
            <a:endParaRPr lang="ru-RU" sz="28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163 - 30 = </a:t>
            </a:r>
          </a:p>
          <a:p>
            <a:pPr algn="ctr"/>
            <a:endParaRPr lang="ru-RU" sz="1400" b="1">
              <a:solidFill>
                <a:srgbClr val="000099"/>
              </a:solidFill>
            </a:endParaRPr>
          </a:p>
          <a:p>
            <a:pPr algn="ctr"/>
            <a:r>
              <a:rPr lang="ru-RU" sz="2800" b="1">
                <a:solidFill>
                  <a:srgbClr val="000099"/>
                </a:solidFill>
              </a:rPr>
              <a:t>391 - 101 =</a:t>
            </a:r>
          </a:p>
          <a:p>
            <a:pPr algn="ctr" eaLnBrk="0" hangingPunct="0"/>
            <a:endParaRPr lang="ru-RU" sz="2800" b="1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7308850" y="5516563"/>
            <a:ext cx="1050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290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7164388" y="4940300"/>
            <a:ext cx="1050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133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7237413" y="40767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7237413" y="3213100"/>
            <a:ext cx="1050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164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7164388" y="2420938"/>
            <a:ext cx="76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31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7164388" y="1557338"/>
            <a:ext cx="1050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121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7237413" y="692150"/>
            <a:ext cx="1050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230</a:t>
            </a:r>
          </a:p>
        </p:txBody>
      </p:sp>
      <p:sp>
        <p:nvSpPr>
          <p:cNvPr id="14349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5876925"/>
            <a:ext cx="576263" cy="57626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  <p:bldP spid="14345" grpId="0"/>
      <p:bldP spid="14346" grpId="0"/>
      <p:bldP spid="14347" grpId="0"/>
      <p:bldP spid="143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1281028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35050"/>
            <a:ext cx="9144000" cy="8713788"/>
          </a:xfrm>
          <a:prstGeom prst="rect">
            <a:avLst/>
          </a:prstGeom>
          <a:noFill/>
        </p:spPr>
      </p:pic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787900" y="1052513"/>
            <a:ext cx="33845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Витя купил в магазине 4 карандаша по 9 рублей каждый и 3 ручки по 10 рублей одна. Сколько денег потратил Витя на покупку?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572000" y="4714884"/>
            <a:ext cx="414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99"/>
                </a:solidFill>
              </a:rPr>
              <a:t>4 </a:t>
            </a:r>
            <a:r>
              <a:rPr lang="en-US" sz="2000" b="1">
                <a:solidFill>
                  <a:srgbClr val="CC0099"/>
                </a:solidFill>
              </a:rPr>
              <a:t>·</a:t>
            </a:r>
            <a:r>
              <a:rPr lang="ru-RU" sz="2000" b="1">
                <a:solidFill>
                  <a:srgbClr val="CC0099"/>
                </a:solidFill>
              </a:rPr>
              <a:t> 9 + 3 </a:t>
            </a:r>
            <a:r>
              <a:rPr lang="en-US" sz="2000" b="1">
                <a:solidFill>
                  <a:srgbClr val="CC0099"/>
                </a:solidFill>
              </a:rPr>
              <a:t>·</a:t>
            </a:r>
            <a:r>
              <a:rPr lang="ru-RU" sz="2000" b="1">
                <a:solidFill>
                  <a:srgbClr val="CC0099"/>
                </a:solidFill>
              </a:rPr>
              <a:t> 10 = 66 рублей.</a:t>
            </a:r>
            <a:endParaRPr lang="en-US" sz="2000" b="1">
              <a:solidFill>
                <a:srgbClr val="CC0099"/>
              </a:solidFill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4572000" y="1268413"/>
            <a:ext cx="40909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99"/>
                </a:solidFill>
                <a:latin typeface="Times New Roman" pitchFamily="18" charset="0"/>
              </a:rPr>
              <a:t>У Алика было 359 рублей. Он купил 6 альбомов по 15 рублей каждый. Сколько денег у Алика осталось?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4787900" y="4365625"/>
            <a:ext cx="360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CC0099"/>
                </a:solidFill>
              </a:rPr>
              <a:t>359 – 6 </a:t>
            </a:r>
            <a:r>
              <a:rPr lang="en-US" b="1" dirty="0">
                <a:solidFill>
                  <a:srgbClr val="CC0099"/>
                </a:solidFill>
              </a:rPr>
              <a:t>·</a:t>
            </a:r>
            <a:r>
              <a:rPr lang="ru-RU" b="1" dirty="0">
                <a:solidFill>
                  <a:srgbClr val="CC0099"/>
                </a:solidFill>
              </a:rPr>
              <a:t> 15 = 269 </a:t>
            </a:r>
            <a:r>
              <a:rPr lang="ru-RU" sz="1400" b="1" dirty="0">
                <a:solidFill>
                  <a:srgbClr val="CC0099"/>
                </a:solidFill>
              </a:rPr>
              <a:t>рублей.</a:t>
            </a:r>
            <a:endParaRPr lang="en-US" sz="1400" b="1" dirty="0">
              <a:solidFill>
                <a:srgbClr val="CC0099"/>
              </a:solidFill>
            </a:endParaRPr>
          </a:p>
        </p:txBody>
      </p:sp>
      <p:sp>
        <p:nvSpPr>
          <p:cNvPr id="15378" name="AutoShap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5876925"/>
            <a:ext cx="576263" cy="57626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/>
      <p:bldP spid="15375" grpId="0"/>
      <p:bldP spid="15375" grpId="1"/>
      <p:bldP spid="15376" grpId="0"/>
      <p:bldP spid="153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1281028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35050"/>
            <a:ext cx="9144000" cy="8713788"/>
          </a:xfrm>
          <a:prstGeom prst="rect">
            <a:avLst/>
          </a:prstGeom>
          <a:noFill/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932363" y="1341438"/>
            <a:ext cx="360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Х – 45 = </a:t>
            </a:r>
            <a:r>
              <a:rPr lang="ru-RU" b="1" dirty="0" smtClean="0"/>
              <a:t>36</a:t>
            </a:r>
            <a:endParaRPr lang="en-US" b="1" dirty="0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003800" y="1844675"/>
            <a:ext cx="1584325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CC0099"/>
                </a:solidFill>
              </a:rPr>
              <a:t>Х=45-36</a:t>
            </a:r>
            <a:endParaRPr lang="ru-RU" b="1" dirty="0" smtClean="0">
              <a:solidFill>
                <a:srgbClr val="CC00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CC0099"/>
                </a:solidFill>
              </a:rPr>
              <a:t>Х </a:t>
            </a:r>
            <a:r>
              <a:rPr lang="ru-RU" b="1" dirty="0">
                <a:solidFill>
                  <a:srgbClr val="CC0099"/>
                </a:solidFill>
              </a:rPr>
              <a:t>= </a:t>
            </a:r>
            <a:r>
              <a:rPr lang="ru-RU" b="1" dirty="0" smtClean="0">
                <a:solidFill>
                  <a:srgbClr val="CC0099"/>
                </a:solidFill>
              </a:rPr>
              <a:t>81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932363" y="2565400"/>
            <a:ext cx="360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81 : х = </a:t>
            </a:r>
            <a:r>
              <a:rPr lang="ru-RU" b="1" dirty="0"/>
              <a:t>9</a:t>
            </a:r>
            <a:r>
              <a:rPr lang="ru-RU" b="1" dirty="0" smtClean="0"/>
              <a:t>  </a:t>
            </a:r>
            <a:endParaRPr lang="en-US" b="1" dirty="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003800" y="3141663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CC0099"/>
                </a:solidFill>
              </a:rPr>
              <a:t>Х = 9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932363" y="3933825"/>
            <a:ext cx="360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Х </a:t>
            </a:r>
            <a:r>
              <a:rPr lang="en-US" b="1" dirty="0"/>
              <a:t>·</a:t>
            </a:r>
            <a:r>
              <a:rPr lang="ru-RU" b="1" dirty="0"/>
              <a:t> 8 = </a:t>
            </a:r>
            <a:r>
              <a:rPr lang="ru-RU" b="1" dirty="0" smtClean="0"/>
              <a:t>32</a:t>
            </a:r>
            <a:endParaRPr lang="en-US" b="1" dirty="0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5076825" y="458152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CC0099"/>
                </a:solidFill>
              </a:rPr>
              <a:t>Х = 4</a:t>
            </a:r>
          </a:p>
        </p:txBody>
      </p:sp>
      <p:sp>
        <p:nvSpPr>
          <p:cNvPr id="17419" name="AutoShap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5876925"/>
            <a:ext cx="576263" cy="57626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  <p:bldP spid="17416" grpId="0"/>
      <p:bldP spid="17417" grpId="0"/>
      <p:bldP spid="174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1281028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35050"/>
            <a:ext cx="9144000" cy="8713788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219700" y="1125538"/>
            <a:ext cx="3024188" cy="1295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084888" y="2420938"/>
            <a:ext cx="2160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CC0099"/>
                </a:solidFill>
              </a:rPr>
              <a:t>8 см.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427538" y="1484313"/>
            <a:ext cx="2160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CC0099"/>
                </a:solidFill>
              </a:rPr>
              <a:t>3 см.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003800" y="3429000"/>
            <a:ext cx="2160588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CC0099"/>
                </a:solidFill>
              </a:rPr>
              <a:t>Р= (8 + 3) </a:t>
            </a:r>
            <a:r>
              <a:rPr lang="en-US" b="1">
                <a:solidFill>
                  <a:srgbClr val="CC0099"/>
                </a:solidFill>
              </a:rPr>
              <a:t>·</a:t>
            </a:r>
            <a:r>
              <a:rPr lang="ru-RU" b="1">
                <a:solidFill>
                  <a:srgbClr val="CC0099"/>
                </a:solidFill>
              </a:rPr>
              <a:t> 2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CC0099"/>
                </a:solidFill>
              </a:rPr>
              <a:t>Р = 22 см.</a:t>
            </a:r>
            <a:endParaRPr lang="en-US" b="1">
              <a:solidFill>
                <a:srgbClr val="CC0099"/>
              </a:solidFill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5003800" y="2852738"/>
            <a:ext cx="2160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CC0099"/>
                </a:solidFill>
              </a:rPr>
              <a:t>Р - ?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003800" y="4437063"/>
            <a:ext cx="2160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CC0099"/>
                </a:solidFill>
              </a:rPr>
              <a:t>S</a:t>
            </a:r>
            <a:r>
              <a:rPr lang="ru-RU" b="1">
                <a:solidFill>
                  <a:srgbClr val="CC0099"/>
                </a:solidFill>
              </a:rPr>
              <a:t> - ?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5003800" y="4868863"/>
            <a:ext cx="2160588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CC0099"/>
                </a:solidFill>
              </a:rPr>
              <a:t>S</a:t>
            </a:r>
            <a:r>
              <a:rPr lang="ru-RU" b="1">
                <a:solidFill>
                  <a:srgbClr val="CC0099"/>
                </a:solidFill>
              </a:rPr>
              <a:t> = 8 </a:t>
            </a:r>
            <a:r>
              <a:rPr lang="en-US" b="1">
                <a:solidFill>
                  <a:srgbClr val="CC0099"/>
                </a:solidFill>
              </a:rPr>
              <a:t>·</a:t>
            </a:r>
            <a:r>
              <a:rPr lang="ru-RU" b="1">
                <a:solidFill>
                  <a:srgbClr val="CC0099"/>
                </a:solidFill>
              </a:rPr>
              <a:t>3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CC0099"/>
                </a:solidFill>
              </a:rPr>
              <a:t>S</a:t>
            </a:r>
            <a:r>
              <a:rPr lang="ru-RU" b="1">
                <a:solidFill>
                  <a:srgbClr val="CC0099"/>
                </a:solidFill>
              </a:rPr>
              <a:t> = 24 кв.см.</a:t>
            </a:r>
          </a:p>
        </p:txBody>
      </p:sp>
      <p:sp>
        <p:nvSpPr>
          <p:cNvPr id="16396" name="AutoShap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5876925"/>
            <a:ext cx="576263" cy="57626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4" grpId="0"/>
      <p:bldP spid="16395" grpId="0"/>
    </p:bld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132</TotalTime>
  <Words>377</Words>
  <Application>Microsoft Office PowerPoint</Application>
  <PresentationFormat>Экран (4:3)</PresentationFormat>
  <Paragraphs>141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Шары</vt:lpstr>
      <vt:lpstr>Устный счет   3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Admin</cp:lastModifiedBy>
  <cp:revision>14</cp:revision>
  <dcterms:created xsi:type="dcterms:W3CDTF">2011-12-17T14:31:34Z</dcterms:created>
  <dcterms:modified xsi:type="dcterms:W3CDTF">2023-05-02T05:28:41Z</dcterms:modified>
</cp:coreProperties>
</file>