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0" r:id="rId12"/>
    <p:sldId id="266" r:id="rId13"/>
    <p:sldId id="268" r:id="rId14"/>
    <p:sldId id="269" r:id="rId15"/>
    <p:sldId id="26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8" d="100"/>
          <a:sy n="48" d="100"/>
        </p:scale>
        <p:origin x="-3444" y="-14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6035-BE8C-4511-B87B-D0F90EF9917F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591E1-7A8D-4C55-A928-0F5A48706D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6035-BE8C-4511-B87B-D0F90EF9917F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591E1-7A8D-4C55-A928-0F5A48706D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6035-BE8C-4511-B87B-D0F90EF9917F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591E1-7A8D-4C55-A928-0F5A48706D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6035-BE8C-4511-B87B-D0F90EF9917F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591E1-7A8D-4C55-A928-0F5A48706D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6035-BE8C-4511-B87B-D0F90EF9917F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591E1-7A8D-4C55-A928-0F5A48706D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6035-BE8C-4511-B87B-D0F90EF9917F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591E1-7A8D-4C55-A928-0F5A48706D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6035-BE8C-4511-B87B-D0F90EF9917F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591E1-7A8D-4C55-A928-0F5A48706D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6035-BE8C-4511-B87B-D0F90EF9917F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591E1-7A8D-4C55-A928-0F5A48706D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6035-BE8C-4511-B87B-D0F90EF9917F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591E1-7A8D-4C55-A928-0F5A48706D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6035-BE8C-4511-B87B-D0F90EF9917F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591E1-7A8D-4C55-A928-0F5A48706D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6035-BE8C-4511-B87B-D0F90EF9917F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591E1-7A8D-4C55-A928-0F5A48706D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506035-BE8C-4511-B87B-D0F90EF9917F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5591E1-7A8D-4C55-A928-0F5A48706DF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slide" Target="slide4.xml"/><Relationship Id="rId7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5.xml"/><Relationship Id="rId7" Type="http://schemas.openxmlformats.org/officeDocument/2006/relationships/slide" Target="slide10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i.pinimg.com/originals/f1/d4/b6/f1d4b69297fd4e5dfc5f2165346f4e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1357298"/>
            <a:ext cx="8143932" cy="255454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Использование </a:t>
            </a:r>
            <a:r>
              <a:rPr lang="ru-RU" sz="3200" b="1" cap="all" spc="0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социо-игровых</a:t>
            </a:r>
            <a:r>
              <a:rPr lang="ru-RU" sz="32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технологий в </a:t>
            </a:r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формировании</a:t>
            </a:r>
          </a:p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 детей представлений </a:t>
            </a:r>
            <a:endParaRPr lang="ru-RU" sz="32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 социальной</a:t>
            </a:r>
          </a:p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значимости труда взрослых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43504" y="4929198"/>
            <a:ext cx="3857684" cy="163121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Подготовила: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воспитатель группы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общеразвивающей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направленности для детей 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 5 до 6 лет №10 </a:t>
            </a:r>
          </a:p>
          <a:p>
            <a:r>
              <a:rPr lang="ru-RU" sz="20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Байбакова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Э.Т.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.pinimg.com/originals/f1/d4/b6/f1d4b69297fd4e5dfc5f2165346f4e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000100" y="357166"/>
            <a:ext cx="5357850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 правило: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Интеграция всех видов деятельности, что соответствует современным требованиям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785786" y="1785926"/>
            <a:ext cx="5572164" cy="341632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 дает положительный результат в области коммуникации, социализации, эмоционально-волевой сферы, более интенсивно развивает интеллектуальные способности, способствует речевому, познавательному, художественно-эстетическому, физическому развитию. Для этого можно использовать различные игры, которые развивают внимание, мышление, умение взаимодействовать друг с другом.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Наиболее полно данное правило реализуется в сюжетно-ролевой игре, способствующей всестороннему развитию дошкольников.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.pinimg.com/originals/f1/d4/b6/f1d4b69297fd4e5dfc5f2165346f4e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214282" y="6143644"/>
            <a:ext cx="1214446" cy="50004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C:\Users\User\Desktop\фото э 10\IMG-4f1e3f60c9107f5d472bfbaca0141936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500042"/>
            <a:ext cx="2571768" cy="1928826"/>
          </a:xfrm>
          <a:prstGeom prst="rect">
            <a:avLst/>
          </a:prstGeom>
          <a:noFill/>
        </p:spPr>
      </p:pic>
      <p:pic>
        <p:nvPicPr>
          <p:cNvPr id="3075" name="Picture 3" descr="C:\Users\User\Desktop\фото э 10\IMG-53f22c6e47c8c8865f117ce2a0243370-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28604"/>
            <a:ext cx="1785950" cy="2377546"/>
          </a:xfrm>
          <a:prstGeom prst="rect">
            <a:avLst/>
          </a:prstGeom>
          <a:noFill/>
        </p:spPr>
      </p:pic>
      <p:pic>
        <p:nvPicPr>
          <p:cNvPr id="3076" name="Picture 4" descr="C:\Users\User\Desktop\фото э 10\IMG-682f0c0efccb69b572d9746b0f26f053-V.jpg"/>
          <p:cNvPicPr>
            <a:picLocks noChangeAspect="1" noChangeArrowheads="1"/>
          </p:cNvPicPr>
          <p:nvPr/>
        </p:nvPicPr>
        <p:blipFill>
          <a:blip r:embed="rId6" cstate="print"/>
          <a:srcRect l="6250" t="17187" r="18750" b="6055"/>
          <a:stretch>
            <a:fillRect/>
          </a:stretch>
        </p:blipFill>
        <p:spPr bwMode="auto">
          <a:xfrm>
            <a:off x="3214678" y="1214422"/>
            <a:ext cx="2879333" cy="3929090"/>
          </a:xfrm>
          <a:prstGeom prst="rect">
            <a:avLst/>
          </a:prstGeom>
          <a:noFill/>
        </p:spPr>
      </p:pic>
      <p:pic>
        <p:nvPicPr>
          <p:cNvPr id="3077" name="Picture 5" descr="C:\Users\User\Desktop\фото э 10\IMG-099296599379d2c6468fe818ebebac40-V.jpg"/>
          <p:cNvPicPr>
            <a:picLocks noChangeAspect="1" noChangeArrowheads="1"/>
          </p:cNvPicPr>
          <p:nvPr/>
        </p:nvPicPr>
        <p:blipFill>
          <a:blip r:embed="rId7" cstate="print"/>
          <a:srcRect t="18750" r="3125"/>
          <a:stretch>
            <a:fillRect/>
          </a:stretch>
        </p:blipFill>
        <p:spPr bwMode="auto">
          <a:xfrm>
            <a:off x="285720" y="2786057"/>
            <a:ext cx="2786082" cy="1752533"/>
          </a:xfrm>
          <a:prstGeom prst="rect">
            <a:avLst/>
          </a:prstGeom>
          <a:noFill/>
        </p:spPr>
      </p:pic>
      <p:pic>
        <p:nvPicPr>
          <p:cNvPr id="3078" name="Picture 6" descr="C:\Users\User\Desktop\фото э 10\IMG-ce2cca8efd7ff593a03c672b12de5f91-V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57950" y="3286124"/>
            <a:ext cx="2476517" cy="185738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.pinimg.com/originals/f1/d4/b6/f1d4b69297fd4e5dfc5f2165346f4e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214282" y="1785926"/>
            <a:ext cx="6072230" cy="175432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Ребенку вместе со своими ровесниками добывать знания более интересно, он более мотивирован.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педагогу требуется убрать откровенную манеру учить и сменить ее на манеру слушать и слышать детей, доверять им; помогать по их просьбе, а не по своему желанию, предоставить им право самим учиться.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00100" y="357166"/>
            <a:ext cx="5357850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 правило: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Ориентация на принцип полифонии: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«За 133 зайцами погонишься, глядишь – и наловишь с десяток»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.pinimg.com/originals/f1/d4/b6/f1d4b69297fd4e5dfc5f2165346f4e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42910" y="857232"/>
            <a:ext cx="5572164" cy="313932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Учитывая специфику дошкольного возраста, самостоятельному получению знаний и формированию социальных понятий во многом способствует наглядное ознакомление детей с трудовой деятельностью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процессе экскурсий.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младшим дошкольникам доступен в основном труд взрослых в детском саду, то воспитанники средней группы уже знакомятся с профессиями ближайшего социума (школа, магазин, аптека). С детьми старшего возраста можно проводить экскурсии на предприятия и в организации города.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.pinimg.com/originals/f1/d4/b6/f1d4b69297fd4e5dfc5f2165346f4e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User\Desktop\фото э 10\IMG-2daa0a08e009b9583a4e73bc9b31939f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57166"/>
            <a:ext cx="2286016" cy="3043258"/>
          </a:xfrm>
          <a:prstGeom prst="rect">
            <a:avLst/>
          </a:prstGeom>
          <a:noFill/>
        </p:spPr>
      </p:pic>
      <p:pic>
        <p:nvPicPr>
          <p:cNvPr id="2051" name="Picture 3" descr="C:\Users\User\Desktop\фото э 10\IMG-df1674c00fc30508842d80a3f06358f2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357166"/>
            <a:ext cx="2214578" cy="2948157"/>
          </a:xfrm>
          <a:prstGeom prst="rect">
            <a:avLst/>
          </a:prstGeom>
          <a:noFill/>
        </p:spPr>
      </p:pic>
      <p:pic>
        <p:nvPicPr>
          <p:cNvPr id="2052" name="Picture 4" descr="C:\Users\User\Desktop\фото э 10\IMG-540ce1cd9f7c67a0bab89fe98be3c113-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75" y="357166"/>
            <a:ext cx="2143140" cy="2853055"/>
          </a:xfrm>
          <a:prstGeom prst="rect">
            <a:avLst/>
          </a:prstGeom>
          <a:noFill/>
        </p:spPr>
      </p:pic>
      <p:pic>
        <p:nvPicPr>
          <p:cNvPr id="2053" name="Picture 5" descr="C:\Users\User\Desktop\фото э 10\IMG-451568d1df4d4f2ec1eac8afb030c5ea-V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3929066"/>
            <a:ext cx="3000396" cy="2250297"/>
          </a:xfrm>
          <a:prstGeom prst="rect">
            <a:avLst/>
          </a:prstGeom>
          <a:noFill/>
        </p:spPr>
      </p:pic>
      <p:pic>
        <p:nvPicPr>
          <p:cNvPr id="2054" name="Picture 6" descr="C:\Users\User\Desktop\фото э 10\IMG-791bd13900db4e2d58075bb1f9b9c9dd-V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868" y="3500438"/>
            <a:ext cx="2243065" cy="2986080"/>
          </a:xfrm>
          <a:prstGeom prst="rect">
            <a:avLst/>
          </a:prstGeom>
          <a:noFill/>
        </p:spPr>
      </p:pic>
      <p:pic>
        <p:nvPicPr>
          <p:cNvPr id="2055" name="Picture 7" descr="C:\Users\User\Desktop\фото э 10\IMG-0984d4fa3544f32ca68f401c58520cec-V.jpg"/>
          <p:cNvPicPr>
            <a:picLocks noChangeAspect="1" noChangeArrowheads="1"/>
          </p:cNvPicPr>
          <p:nvPr/>
        </p:nvPicPr>
        <p:blipFill>
          <a:blip r:embed="rId8" cstate="print"/>
          <a:srcRect t="11267" r="-391" b="7747"/>
          <a:stretch>
            <a:fillRect/>
          </a:stretch>
        </p:blipFill>
        <p:spPr bwMode="auto">
          <a:xfrm>
            <a:off x="6215074" y="3857628"/>
            <a:ext cx="2262182" cy="2429425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.pinimg.com/originals/f1/d4/b6/f1d4b69297fd4e5dfc5f2165346f4e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1643050"/>
            <a:ext cx="5357850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i.pinimg.com/originals/f1/d4/b6/f1d4b69297fd4e5dfc5f2165346f4e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5429288" cy="300039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Возможность труда и любовь к нему – лучшее наследство, которое может оставить своим детям и бедный, и богач»</a:t>
            </a:r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s://visitgatchina.com/upload/iblock/c58/c58452ed39a3c870bd2475e04f6102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571480"/>
            <a:ext cx="2700564" cy="371477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167672" y="3714752"/>
            <a:ext cx="2833484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Константин Дмитриевич </a:t>
            </a:r>
          </a:p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Ушинский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.pinimg.com/originals/f1/d4/b6/f1d4b69297fd4e5dfc5f2165346f4e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71472" y="642918"/>
            <a:ext cx="5500726" cy="310854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Социо-игровая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технология 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– это развитие ребенка в игровом общении со сверстниками, основанное на принципе организации занятий как игры-жизни между </a:t>
            </a:r>
            <a:r>
              <a:rPr lang="ru-RU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микрогруппами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детей. </a:t>
            </a:r>
          </a:p>
        </p:txBody>
      </p:sp>
      <p:pic>
        <p:nvPicPr>
          <p:cNvPr id="1027" name="Picture 3" descr="C:\Users\User\Desktop\фото э 10\IMG-9da7b8103001b57bcc46303f595baf79-V.jpg"/>
          <p:cNvPicPr>
            <a:picLocks noChangeAspect="1" noChangeArrowheads="1"/>
          </p:cNvPicPr>
          <p:nvPr/>
        </p:nvPicPr>
        <p:blipFill>
          <a:blip r:embed="rId3" cstate="print"/>
          <a:srcRect t="10387" r="8985" b="7746"/>
          <a:stretch>
            <a:fillRect/>
          </a:stretch>
        </p:blipFill>
        <p:spPr bwMode="auto">
          <a:xfrm>
            <a:off x="6715140" y="2214554"/>
            <a:ext cx="2028429" cy="2428892"/>
          </a:xfrm>
          <a:prstGeom prst="rect">
            <a:avLst/>
          </a:prstGeom>
          <a:noFill/>
        </p:spPr>
      </p:pic>
      <p:pic>
        <p:nvPicPr>
          <p:cNvPr id="1028" name="Picture 4" descr="C:\Users\User\Desktop\фото э 10\IMG-74f732daa1ae19142aaa3cfa9a236074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4071942"/>
            <a:ext cx="2666997" cy="2000248"/>
          </a:xfrm>
          <a:prstGeom prst="rect">
            <a:avLst/>
          </a:prstGeom>
          <a:noFill/>
        </p:spPr>
      </p:pic>
      <p:pic>
        <p:nvPicPr>
          <p:cNvPr id="1029" name="Picture 5" descr="C:\Users\User\Desktop\фото э 10\IMG-f37cfd5f50bdaa85f62931dd46e21a1d-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0430" y="4071942"/>
            <a:ext cx="2571768" cy="1928826"/>
          </a:xfrm>
          <a:prstGeom prst="rect">
            <a:avLst/>
          </a:prstGeom>
          <a:noFill/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i.pinimg.com/originals/f1/d4/b6/f1d4b69297fd4e5dfc5f2165346f4e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285984" y="3000372"/>
            <a:ext cx="5143536" cy="64633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i="0" u="none" strike="noStrike" cap="all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Шесть основных правил</a:t>
            </a:r>
            <a:r>
              <a:rPr kumimoji="0" lang="ru-RU" b="1" i="0" u="none" strike="noStrike" cap="all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ru-RU" b="1" i="0" u="none" strike="noStrike" cap="all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условий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i="0" u="none" strike="noStrike" cap="all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all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социо-технологий</a:t>
            </a:r>
            <a:r>
              <a:rPr kumimoji="0" lang="ru-RU" b="1" i="0" u="none" strike="noStrike" cap="all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all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800" b="0" i="0" u="none" strike="noStrike" cap="all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428596" y="500042"/>
            <a:ext cx="2857520" cy="17859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785786" y="500042"/>
            <a:ext cx="228601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правило: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Используется работа малыми группами, или как их еще называют «группы ровесников»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трелка вниз 6"/>
          <p:cNvSpPr/>
          <p:nvPr/>
        </p:nvSpPr>
        <p:spPr>
          <a:xfrm rot="2272124">
            <a:off x="2442191" y="3822112"/>
            <a:ext cx="330526" cy="62232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hlinkClick r:id="rId4" action="ppaction://hlinksldjump"/>
          </p:cNvPr>
          <p:cNvSpPr/>
          <p:nvPr/>
        </p:nvSpPr>
        <p:spPr>
          <a:xfrm>
            <a:off x="3571868" y="714356"/>
            <a:ext cx="2357454" cy="15001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трелка вниз 10"/>
          <p:cNvSpPr/>
          <p:nvPr/>
        </p:nvSpPr>
        <p:spPr>
          <a:xfrm rot="8544185">
            <a:off x="2568234" y="2333849"/>
            <a:ext cx="353350" cy="5771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643306" y="1214422"/>
            <a:ext cx="228601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правило: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Смена лидерства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>
            <a:hlinkClick r:id="rId5" action="ppaction://hlinksldjump"/>
          </p:cNvPr>
          <p:cNvSpPr/>
          <p:nvPr/>
        </p:nvSpPr>
        <p:spPr>
          <a:xfrm>
            <a:off x="6072198" y="500042"/>
            <a:ext cx="2714644" cy="192882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 правило: 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Обучение сочетается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 двигательной активностью и сменой мизансцен, что способствует снятию эмоционального напряжения</a:t>
            </a:r>
            <a:endPara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3" name="Стрелка вниз 12"/>
          <p:cNvSpPr/>
          <p:nvPr/>
        </p:nvSpPr>
        <p:spPr>
          <a:xfrm rot="10800000">
            <a:off x="4643438" y="2357430"/>
            <a:ext cx="342139" cy="49107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hlinkClick r:id="rId6" action="ppaction://hlinksldjump"/>
          </p:cNvPr>
          <p:cNvSpPr/>
          <p:nvPr/>
        </p:nvSpPr>
        <p:spPr>
          <a:xfrm>
            <a:off x="214282" y="4500570"/>
            <a:ext cx="2500330" cy="121444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/>
              <a:t> </a:t>
            </a:r>
            <a:r>
              <a:rPr lang="ru-RU" sz="16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 правило: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Смена темпа и ритма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трелка вниз 14"/>
          <p:cNvSpPr/>
          <p:nvPr/>
        </p:nvSpPr>
        <p:spPr>
          <a:xfrm rot="12752463">
            <a:off x="6446589" y="2320104"/>
            <a:ext cx="330526" cy="62232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hlinkClick r:id="rId7" action="ppaction://hlinksldjump"/>
          </p:cNvPr>
          <p:cNvSpPr/>
          <p:nvPr/>
        </p:nvSpPr>
        <p:spPr>
          <a:xfrm>
            <a:off x="3214678" y="4429132"/>
            <a:ext cx="2571768" cy="15001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/>
              <a:t> </a:t>
            </a:r>
            <a:r>
              <a:rPr lang="ru-RU" sz="16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 правило: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Интеграция всех видов деятельности, что соответствует современным требованиям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трелка вниз 16"/>
          <p:cNvSpPr/>
          <p:nvPr/>
        </p:nvSpPr>
        <p:spPr>
          <a:xfrm>
            <a:off x="4429124" y="3857628"/>
            <a:ext cx="342139" cy="49107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 rot="19176099">
            <a:off x="6948837" y="3747664"/>
            <a:ext cx="330526" cy="62232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50" name="Rectangle 2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6143636" y="4429132"/>
            <a:ext cx="2643206" cy="156966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 правило: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Ориентация на принцип полифонии: «За 133 зайцами погонишься, глядишь – и наловишь с десяток»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.pinimg.com/originals/f1/d4/b6/f1d4b69297fd4e5dfc5f2165346f4e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14282" y="1142985"/>
            <a:ext cx="6500858" cy="526297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Оптимальным для продуктивного общения и развития являются объединения малыми группами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разбивая группу детей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младшем возрасте на пары и тройки,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старшем – по 5-6 детей)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Главным в деятельности является связь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«ребенок –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ебенок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»,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не «воспитатель – ребенок», т.к.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одной из наиболее насыщенных, доверительных и плодотворных форм отношений между людьми являются отношения между ровесниками.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4000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!</a:t>
            </a:r>
            <a:r>
              <a:rPr kumimoji="0" lang="ru-RU" sz="4000" i="0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Поэтому педагог только создает условия для игры и предлагает группе равных</a:t>
            </a:r>
            <a:r>
              <a:rPr kumimoji="0" lang="ru-RU" b="1" i="0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игровую тему </a:t>
            </a:r>
            <a:r>
              <a:rPr kumimoji="0" lang="ru-RU" i="0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(или какое-то конкретное дело, связанное с игровым сюжетом). А также косвенно следит за тем, чтобы дети организовывали игру таким образом, чтобы не было тех, у кого не получилось и тех, кто уже давно выполнил все игровые действия.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300" u="sng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ru-RU" sz="1300" b="1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596" y="285728"/>
            <a:ext cx="5572164" cy="64294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правило: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Используется работа малыми группами, или как их еще называют «группы ровесников»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786578" y="5000636"/>
            <a:ext cx="16682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видеосюжет 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трелка влево 5">
            <a:hlinkClick r:id="rId3" action="ppaction://hlinksldjump"/>
          </p:cNvPr>
          <p:cNvSpPr/>
          <p:nvPr/>
        </p:nvSpPr>
        <p:spPr>
          <a:xfrm>
            <a:off x="357158" y="5929330"/>
            <a:ext cx="1214446" cy="50004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.pinimg.com/originals/f1/d4/b6/f1d4b69297fd4e5dfc5f2165346f4e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214282" y="6143644"/>
            <a:ext cx="1214446" cy="50004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714348" y="1357298"/>
            <a:ext cx="5572132" cy="369331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Работа в малых группах предполагает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коллективную деятельность,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мнение всей группы выражает один человек, лидер.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i="0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Причем лидера дети выбирают сами и он должен постоянно меняться.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i="0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Используя дидактические игры по формированию у дошкольников представлений о социальной значимости труда взрослых,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результат представляет каждый раз новый ребенок.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Также в сюжетно-ролевых и театрализованных играх меняется лидерство при распределении ролей.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714348" y="357166"/>
            <a:ext cx="5572164" cy="40011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 правило: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Смена лидерства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.pinimg.com/originals/f1/d4/b6/f1d4b69297fd4e5dfc5f2165346f4e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214282" y="6143644"/>
            <a:ext cx="1214446" cy="50004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214291"/>
            <a:ext cx="7643866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 правило: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Обучение сочетается с двигательной активностью и сменой мизансцен, что способствует снятию эмоционального напряжения</a:t>
            </a:r>
            <a:endParaRPr lang="ru-RU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500034" y="1571612"/>
            <a:ext cx="5643602" cy="258532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Знакомясь в игровой форме с трудом взрослых, дети не только сидят, но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встают, ходят, хлопают в ладоши, выполняют имитационные движения, играют с мячом.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endParaRPr lang="ru-RU" b="1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Организовывать дидактические и настольно-печатные игры старшие дошкольники могут в разных уголках группы: в центре, за столами, на полу, в любимом уголке, в приемной и т.д.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.pinimg.com/originals/f1/d4/b6/f1d4b69297fd4e5dfc5f2165346f4e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928662" y="214290"/>
            <a:ext cx="535785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 правило: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Смена темпа и ритма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571472" y="1714488"/>
            <a:ext cx="5072098" cy="20313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Менять темп и ритм помогает ограничение во времени, например с помощью песочных и обычных часов.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детей возникает понимание, что каждое задание имеет свое начало и конец, и требует определенной сосредоточенности.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.pinimg.com/originals/f1/d4/b6/f1d4b69297fd4e5dfc5f2165346f4e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214282" y="6143644"/>
            <a:ext cx="1214446" cy="50004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1500174"/>
            <a:ext cx="2643206" cy="17543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 группа -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найти картинки            с изображением людей тех профессий, которые создают предметы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00232" y="285728"/>
            <a:ext cx="4572000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Задание по группам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00364" y="2857496"/>
            <a:ext cx="2643206" cy="20313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 группа -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найти картинки            с изображением людей тех профессий, которые обслуживают население, служат людям 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857884" y="4357694"/>
            <a:ext cx="2643206" cy="17543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 группа -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найти картинки            с изображением людей тех профессий, которые нас защищают, спасают 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751</Words>
  <Application>Microsoft Office PowerPoint</Application>
  <PresentationFormat>Экран (4:3)</PresentationFormat>
  <Paragraphs>68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 «Возможность труда и любовь к нему – лучшее наследство, которое может оставить своим детям и бедный, и богач»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Эльвира</dc:creator>
  <cp:lastModifiedBy>User</cp:lastModifiedBy>
  <cp:revision>19</cp:revision>
  <dcterms:created xsi:type="dcterms:W3CDTF">2019-01-16T08:09:56Z</dcterms:created>
  <dcterms:modified xsi:type="dcterms:W3CDTF">2023-06-12T15:14:41Z</dcterms:modified>
</cp:coreProperties>
</file>