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0" r:id="rId1"/>
    <p:sldMasterId id="2147484016" r:id="rId2"/>
    <p:sldMasterId id="2147484028" r:id="rId3"/>
  </p:sldMasterIdLst>
  <p:notesMasterIdLst>
    <p:notesMasterId r:id="rId24"/>
  </p:notesMasterIdLst>
  <p:sldIdLst>
    <p:sldId id="348" r:id="rId4"/>
    <p:sldId id="434" r:id="rId5"/>
    <p:sldId id="435" r:id="rId6"/>
    <p:sldId id="436" r:id="rId7"/>
    <p:sldId id="445" r:id="rId8"/>
    <p:sldId id="446" r:id="rId9"/>
    <p:sldId id="447" r:id="rId10"/>
    <p:sldId id="448" r:id="rId11"/>
    <p:sldId id="441" r:id="rId12"/>
    <p:sldId id="442" r:id="rId13"/>
    <p:sldId id="455" r:id="rId14"/>
    <p:sldId id="456" r:id="rId15"/>
    <p:sldId id="457" r:id="rId16"/>
    <p:sldId id="444" r:id="rId17"/>
    <p:sldId id="449" r:id="rId18"/>
    <p:sldId id="450" r:id="rId19"/>
    <p:sldId id="451" r:id="rId20"/>
    <p:sldId id="452" r:id="rId21"/>
    <p:sldId id="453" r:id="rId22"/>
    <p:sldId id="454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66"/>
    <a:srgbClr val="FFFF99"/>
    <a:srgbClr val="FFCC00"/>
    <a:srgbClr val="FF3300"/>
    <a:srgbClr val="FDD97F"/>
    <a:srgbClr val="9476B8"/>
    <a:srgbClr val="000099"/>
    <a:srgbClr val="FFFF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83" autoAdjust="0"/>
    <p:restoredTop sz="94624" autoAdjust="0"/>
  </p:normalViewPr>
  <p:slideViewPr>
    <p:cSldViewPr>
      <p:cViewPr varScale="1">
        <p:scale>
          <a:sx n="70" d="100"/>
          <a:sy n="70" d="100"/>
        </p:scale>
        <p:origin x="81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0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68EA1395-84D7-415A-BAD7-A04B21BCCCA4}" type="datetimeFigureOut">
              <a:rPr lang="ru-RU"/>
              <a:pPr>
                <a:defRPr/>
              </a:pPr>
              <a:t>09.06.2023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206AD4FC-A349-4526-985C-3C9CF88ADA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FA09B-A6F1-4297-889E-CEB6E548EA27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09.06.2023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31187-6004-4DD9-9B48-695560A72590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D65BC-2AEC-43CC-8A48-DDAD47BDBDC7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09.06.2023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57F17-F84C-44D5-88AA-C4E1BAC89790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AFC28-C30C-48E6-AF10-3F16258F0734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09.06.2023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BF30E-E0F0-4522-B8C0-5D1B5421AEE3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39C8A-0CE3-4E77-99F1-716A8A347F18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09.06.2023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2B64F-EC23-4AA7-997B-335F0979C0D5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59DAF-7BA0-40E8-99FC-2525053E3AC0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09.06.2023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29C02-8B0C-45CD-9188-7F7CCB7308DF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11ADE-A7C7-4803-9936-E9B7EEA4EBCF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09.06.2023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90097-C680-4604-81AF-D8B8F90D75E7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BD614-31E1-425A-BBDE-B25F78117332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09.06.2023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5AA31-269F-44EE-952B-D97FE49A2DF6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B4FCA-F46A-4AD1-A92A-95EA0E7C8CFA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09.06.2023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C2222-608D-47EF-B703-54A8865CEB0D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B07BF-93BD-438E-B4D0-9174763BD564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09.06.2023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D07A4-EEE2-4A9C-8DEA-1132B1424B03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164AD-80AD-40F6-B537-7046A87947E8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09.06.2023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4145-7363-4E5F-9B9B-084C93D92FBA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BBF9B-7DD2-46ED-ADF3-BAC351709CCF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09.06.2023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BFA8A-79C8-44F7-93DE-E9E48FC131B4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09.06.2023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BA1A62-4778-4312-9805-5CBD42932F3E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09.06.2023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BDCDE8-B548-41F3-B9D4-E6E20A1127C7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  <p:sldLayoutId id="214748402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09.06.2023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  <p:sldLayoutId id="2147484030" r:id="rId2"/>
    <p:sldLayoutId id="2147484031" r:id="rId3"/>
    <p:sldLayoutId id="2147484032" r:id="rId4"/>
    <p:sldLayoutId id="2147484033" r:id="rId5"/>
    <p:sldLayoutId id="2147484034" r:id="rId6"/>
    <p:sldLayoutId id="2147484035" r:id="rId7"/>
    <p:sldLayoutId id="2147484036" r:id="rId8"/>
    <p:sldLayoutId id="2147484037" r:id="rId9"/>
    <p:sldLayoutId id="2147484038" r:id="rId10"/>
    <p:sldLayoutId id="21474840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geometriyaprosto.ru/wp-content/uploads/2015/01/Zadacha-2-e1420745671146.pn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ctrTitle"/>
          </p:nvPr>
        </p:nvSpPr>
        <p:spPr>
          <a:xfrm>
            <a:off x="2627784" y="2348880"/>
            <a:ext cx="6768752" cy="2380679"/>
          </a:xfrm>
        </p:spPr>
        <p:txBody>
          <a:bodyPr rtlCol="0">
            <a:normAutofit/>
          </a:bodyPr>
          <a:lstStyle/>
          <a:p>
            <a:pPr>
              <a:defRPr/>
            </a:pPr>
            <a:br>
              <a:rPr lang="ru-RU" b="1" i="1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b="1" i="1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Подготовка к ОГЭ.  Трапеция.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246242" y="116632"/>
            <a:ext cx="28622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fld id="{0D28DD81-DA75-4946-89D8-B86FB8E8BF8B}" type="datetime1">
              <a:rPr lang="ru-RU" sz="3200" b="1" i="1">
                <a:solidFill>
                  <a:srgbClr val="002060"/>
                </a:solidFill>
                <a:latin typeface="Bookman Old Style" pitchFamily="18" charset="0"/>
              </a:rPr>
              <a:pPr/>
              <a:t>09.06.2023</a:t>
            </a:fld>
            <a:endParaRPr lang="ru-RU" sz="32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4" name="Нижний колонтитул 1">
            <a:extLst>
              <a:ext uri="{FF2B5EF4-FFF2-40B4-BE49-F238E27FC236}">
                <a16:creationId xmlns:a16="http://schemas.microsoft.com/office/drawing/2014/main" id="{B83B04CC-A598-7151-5465-1F7F4CE40D1A}"/>
              </a:ext>
            </a:extLst>
          </p:cNvPr>
          <p:cNvSpPr>
            <a:spLocks noGrp="1"/>
          </p:cNvSpPr>
          <p:nvPr/>
        </p:nvSpPr>
        <p:spPr bwMode="auto">
          <a:xfrm>
            <a:off x="3370902" y="5013176"/>
            <a:ext cx="528251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sz="1800" b="1" i="1" dirty="0">
                <a:solidFill>
                  <a:srgbClr val="000000"/>
                </a:solidFill>
              </a:rPr>
              <a:t>Учитель: Бондарева В.В. </a:t>
            </a:r>
          </a:p>
          <a:p>
            <a:pPr>
              <a:defRPr/>
            </a:pPr>
            <a:r>
              <a:rPr lang="ru-RU" sz="1800" b="1" i="1" dirty="0">
                <a:solidFill>
                  <a:srgbClr val="000000"/>
                </a:solidFill>
              </a:rPr>
              <a:t>Экономический лицей </a:t>
            </a:r>
          </a:p>
          <a:p>
            <a:pPr>
              <a:defRPr/>
            </a:pPr>
            <a:r>
              <a:rPr lang="ru-RU" sz="1800" b="1" i="1" dirty="0">
                <a:solidFill>
                  <a:srgbClr val="000000"/>
                </a:solidFill>
              </a:rPr>
              <a:t>ФГБОУ ВО  РЭУ им. Г. В. Плеханова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15"/>
          <p:cNvSpPr txBox="1">
            <a:spLocks noChangeArrowheads="1"/>
          </p:cNvSpPr>
          <p:nvPr/>
        </p:nvSpPr>
        <p:spPr bwMode="auto">
          <a:xfrm>
            <a:off x="4716016" y="3284538"/>
            <a:ext cx="83548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 dirty="0">
                <a:solidFill>
                  <a:srgbClr val="000066"/>
                </a:solidFill>
                <a:latin typeface="Bookman Old Style" pitchFamily="18" charset="0"/>
              </a:rPr>
              <a:t>75</a:t>
            </a:r>
            <a:r>
              <a:rPr lang="en-US" sz="2800" b="1" i="1" baseline="30000" dirty="0">
                <a:solidFill>
                  <a:srgbClr val="000066"/>
                </a:solidFill>
                <a:latin typeface="Bookman Old Style" pitchFamily="18" charset="0"/>
              </a:rPr>
              <a:t>0</a:t>
            </a:r>
            <a:endParaRPr lang="ru-RU" sz="2800" b="1" i="1" dirty="0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6628" name="Text Box 27"/>
          <p:cNvSpPr txBox="1">
            <a:spLocks noChangeArrowheads="1"/>
          </p:cNvSpPr>
          <p:nvPr/>
        </p:nvSpPr>
        <p:spPr bwMode="auto">
          <a:xfrm>
            <a:off x="2962275" y="5157788"/>
            <a:ext cx="836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40</a:t>
            </a:r>
            <a:r>
              <a:rPr lang="en-US" sz="2800" b="1" i="1" baseline="30000">
                <a:solidFill>
                  <a:srgbClr val="000066"/>
                </a:solidFill>
                <a:latin typeface="Bookman Old Style" pitchFamily="18" charset="0"/>
              </a:rPr>
              <a:t>0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6629" name="Text Box 36"/>
          <p:cNvSpPr txBox="1">
            <a:spLocks noChangeArrowheads="1"/>
          </p:cNvSpPr>
          <p:nvPr/>
        </p:nvSpPr>
        <p:spPr bwMode="auto">
          <a:xfrm>
            <a:off x="2286000" y="5857875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000066"/>
                </a:solidFill>
                <a:latin typeface="Bookman Old Style" pitchFamily="18" charset="0"/>
              </a:rPr>
              <a:t>А</a:t>
            </a:r>
          </a:p>
        </p:txBody>
      </p:sp>
      <p:sp>
        <p:nvSpPr>
          <p:cNvPr id="26630" name="Text Box 37"/>
          <p:cNvSpPr txBox="1">
            <a:spLocks noChangeArrowheads="1"/>
          </p:cNvSpPr>
          <p:nvPr/>
        </p:nvSpPr>
        <p:spPr bwMode="auto">
          <a:xfrm>
            <a:off x="4906963" y="2492375"/>
            <a:ext cx="45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B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6631" name="Text Box 38"/>
          <p:cNvSpPr txBox="1">
            <a:spLocks noChangeArrowheads="1"/>
          </p:cNvSpPr>
          <p:nvPr/>
        </p:nvSpPr>
        <p:spPr bwMode="auto">
          <a:xfrm>
            <a:off x="7210425" y="2492375"/>
            <a:ext cx="4507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C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6632" name="Text Box 40"/>
          <p:cNvSpPr txBox="1">
            <a:spLocks noChangeArrowheads="1"/>
          </p:cNvSpPr>
          <p:nvPr/>
        </p:nvSpPr>
        <p:spPr bwMode="auto">
          <a:xfrm>
            <a:off x="8429625" y="5786438"/>
            <a:ext cx="420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D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18449" name="Freeform 41"/>
          <p:cNvSpPr>
            <a:spLocks/>
          </p:cNvSpPr>
          <p:nvPr/>
        </p:nvSpPr>
        <p:spPr bwMode="auto">
          <a:xfrm>
            <a:off x="2241582" y="2944813"/>
            <a:ext cx="6575425" cy="2828925"/>
          </a:xfrm>
          <a:custGeom>
            <a:avLst/>
            <a:gdLst>
              <a:gd name="T0" fmla="*/ 17 w 4142"/>
              <a:gd name="T1" fmla="*/ 1782 h 1782"/>
              <a:gd name="T2" fmla="*/ 4142 w 4142"/>
              <a:gd name="T3" fmla="*/ 1765 h 1782"/>
              <a:gd name="T4" fmla="*/ 3147 w 4142"/>
              <a:gd name="T5" fmla="*/ 0 h 1782"/>
              <a:gd name="T6" fmla="*/ 1931 w 4142"/>
              <a:gd name="T7" fmla="*/ 4 h 1782"/>
              <a:gd name="T8" fmla="*/ 0 w 4142"/>
              <a:gd name="T9" fmla="*/ 1782 h 17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42"/>
              <a:gd name="T16" fmla="*/ 0 h 1782"/>
              <a:gd name="T17" fmla="*/ 4142 w 4142"/>
              <a:gd name="T18" fmla="*/ 1782 h 17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42" h="1782">
                <a:moveTo>
                  <a:pt x="17" y="1782"/>
                </a:moveTo>
                <a:lnTo>
                  <a:pt x="4142" y="1765"/>
                </a:lnTo>
                <a:lnTo>
                  <a:pt x="3147" y="0"/>
                </a:lnTo>
                <a:lnTo>
                  <a:pt x="1931" y="4"/>
                </a:lnTo>
                <a:lnTo>
                  <a:pt x="0" y="1782"/>
                </a:lnTo>
              </a:path>
            </a:pathLst>
          </a:custGeom>
          <a:ln w="76200">
            <a:solidFill>
              <a:srgbClr val="9900CC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6636" name="Freeform 43"/>
          <p:cNvSpPr>
            <a:spLocks/>
          </p:cNvSpPr>
          <p:nvPr/>
        </p:nvSpPr>
        <p:spPr bwMode="auto">
          <a:xfrm rot="944908">
            <a:off x="2601913" y="5445125"/>
            <a:ext cx="358775" cy="266700"/>
          </a:xfrm>
          <a:custGeom>
            <a:avLst/>
            <a:gdLst>
              <a:gd name="T0" fmla="*/ 0 w 455"/>
              <a:gd name="T1" fmla="*/ 5193801 h 331"/>
              <a:gd name="T2" fmla="*/ 87668052 w 455"/>
              <a:gd name="T3" fmla="*/ 5843227 h 331"/>
              <a:gd name="T4" fmla="*/ 166630885 w 455"/>
              <a:gd name="T5" fmla="*/ 38952702 h 331"/>
              <a:gd name="T6" fmla="*/ 240620570 w 455"/>
              <a:gd name="T7" fmla="*/ 121403296 h 331"/>
              <a:gd name="T8" fmla="*/ 282900024 w 455"/>
              <a:gd name="T9" fmla="*/ 214890928 h 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5"/>
              <a:gd name="T16" fmla="*/ 0 h 331"/>
              <a:gd name="T17" fmla="*/ 455 w 455"/>
              <a:gd name="T18" fmla="*/ 331 h 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5" h="331">
                <a:moveTo>
                  <a:pt x="0" y="8"/>
                </a:moveTo>
                <a:cubicBezTo>
                  <a:pt x="23" y="8"/>
                  <a:pt x="96" y="0"/>
                  <a:pt x="141" y="9"/>
                </a:cubicBezTo>
                <a:cubicBezTo>
                  <a:pt x="186" y="18"/>
                  <a:pt x="227" y="30"/>
                  <a:pt x="268" y="60"/>
                </a:cubicBezTo>
                <a:cubicBezTo>
                  <a:pt x="309" y="90"/>
                  <a:pt x="356" y="142"/>
                  <a:pt x="387" y="187"/>
                </a:cubicBezTo>
                <a:cubicBezTo>
                  <a:pt x="418" y="232"/>
                  <a:pt x="441" y="301"/>
                  <a:pt x="455" y="331"/>
                </a:cubicBezTo>
              </a:path>
            </a:pathLst>
          </a:custGeom>
          <a:noFill/>
          <a:ln w="76200">
            <a:solidFill>
              <a:srgbClr val="FF33CC"/>
            </a:solidFill>
            <a:round/>
            <a:headEnd/>
            <a:tailEnd/>
          </a:ln>
        </p:spPr>
        <p:txBody>
          <a:bodyPr/>
          <a:lstStyle/>
          <a:p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6637" name="Freeform 44"/>
          <p:cNvSpPr>
            <a:spLocks/>
          </p:cNvSpPr>
          <p:nvPr/>
        </p:nvSpPr>
        <p:spPr bwMode="auto">
          <a:xfrm rot="1251252">
            <a:off x="2674938" y="5373688"/>
            <a:ext cx="463550" cy="355600"/>
          </a:xfrm>
          <a:custGeom>
            <a:avLst/>
            <a:gdLst>
              <a:gd name="T0" fmla="*/ 0 w 455"/>
              <a:gd name="T1" fmla="*/ 9233783 h 331"/>
              <a:gd name="T2" fmla="*/ 146349382 w 455"/>
              <a:gd name="T3" fmla="*/ 10387603 h 331"/>
              <a:gd name="T4" fmla="*/ 278166729 w 455"/>
              <a:gd name="T5" fmla="*/ 69249600 h 331"/>
              <a:gd name="T6" fmla="*/ 401680867 w 455"/>
              <a:gd name="T7" fmla="*/ 215828775 h 331"/>
              <a:gd name="T8" fmla="*/ 472260665 w 455"/>
              <a:gd name="T9" fmla="*/ 382028271 h 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5"/>
              <a:gd name="T16" fmla="*/ 0 h 331"/>
              <a:gd name="T17" fmla="*/ 455 w 455"/>
              <a:gd name="T18" fmla="*/ 331 h 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5" h="331">
                <a:moveTo>
                  <a:pt x="0" y="8"/>
                </a:moveTo>
                <a:cubicBezTo>
                  <a:pt x="23" y="8"/>
                  <a:pt x="96" y="0"/>
                  <a:pt x="141" y="9"/>
                </a:cubicBezTo>
                <a:cubicBezTo>
                  <a:pt x="186" y="18"/>
                  <a:pt x="227" y="30"/>
                  <a:pt x="268" y="60"/>
                </a:cubicBezTo>
                <a:cubicBezTo>
                  <a:pt x="309" y="90"/>
                  <a:pt x="356" y="142"/>
                  <a:pt x="387" y="187"/>
                </a:cubicBezTo>
                <a:cubicBezTo>
                  <a:pt x="418" y="232"/>
                  <a:pt x="441" y="301"/>
                  <a:pt x="455" y="331"/>
                </a:cubicBezTo>
              </a:path>
            </a:pathLst>
          </a:custGeom>
          <a:noFill/>
          <a:ln w="76200">
            <a:solidFill>
              <a:srgbClr val="FF33CC"/>
            </a:solidFill>
            <a:round/>
            <a:headEnd/>
            <a:tailEnd/>
          </a:ln>
        </p:spPr>
        <p:txBody>
          <a:bodyPr/>
          <a:lstStyle/>
          <a:p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18452" name="Freeform 45"/>
          <p:cNvSpPr>
            <a:spLocks/>
          </p:cNvSpPr>
          <p:nvPr/>
        </p:nvSpPr>
        <p:spPr bwMode="auto">
          <a:xfrm>
            <a:off x="5314982" y="2984500"/>
            <a:ext cx="1504950" cy="2770188"/>
          </a:xfrm>
          <a:custGeom>
            <a:avLst/>
            <a:gdLst>
              <a:gd name="T0" fmla="*/ 0 w 948"/>
              <a:gd name="T1" fmla="*/ 0 h 1745"/>
              <a:gd name="T2" fmla="*/ 948 w 948"/>
              <a:gd name="T3" fmla="*/ 1745 h 1745"/>
              <a:gd name="T4" fmla="*/ 0 60000 65536"/>
              <a:gd name="T5" fmla="*/ 0 60000 65536"/>
              <a:gd name="T6" fmla="*/ 0 w 948"/>
              <a:gd name="T7" fmla="*/ 0 h 1745"/>
              <a:gd name="T8" fmla="*/ 948 w 948"/>
              <a:gd name="T9" fmla="*/ 1745 h 174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48" h="1745">
                <a:moveTo>
                  <a:pt x="0" y="0"/>
                </a:moveTo>
                <a:lnTo>
                  <a:pt x="948" y="1745"/>
                </a:lnTo>
              </a:path>
            </a:pathLst>
          </a:custGeom>
          <a:ln w="76200">
            <a:solidFill>
              <a:srgbClr val="9900CC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6641" name="Freeform 47"/>
          <p:cNvSpPr>
            <a:spLocks/>
          </p:cNvSpPr>
          <p:nvPr/>
        </p:nvSpPr>
        <p:spPr bwMode="auto">
          <a:xfrm>
            <a:off x="5045075" y="3200400"/>
            <a:ext cx="385763" cy="101600"/>
          </a:xfrm>
          <a:custGeom>
            <a:avLst/>
            <a:gdLst>
              <a:gd name="T0" fmla="*/ 612399601 w 243"/>
              <a:gd name="T1" fmla="*/ 63003107 h 64"/>
              <a:gd name="T2" fmla="*/ 405746473 w 243"/>
              <a:gd name="T3" fmla="*/ 148688404 h 64"/>
              <a:gd name="T4" fmla="*/ 221774081 w 243"/>
              <a:gd name="T5" fmla="*/ 136088422 h 64"/>
              <a:gd name="T6" fmla="*/ 0 w 243"/>
              <a:gd name="T7" fmla="*/ 0 h 64"/>
              <a:gd name="T8" fmla="*/ 0 60000 65536"/>
              <a:gd name="T9" fmla="*/ 0 60000 65536"/>
              <a:gd name="T10" fmla="*/ 0 60000 65536"/>
              <a:gd name="T11" fmla="*/ 0 60000 65536"/>
              <a:gd name="T12" fmla="*/ 0 w 243"/>
              <a:gd name="T13" fmla="*/ 0 h 64"/>
              <a:gd name="T14" fmla="*/ 243 w 243"/>
              <a:gd name="T15" fmla="*/ 64 h 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3" h="64">
                <a:moveTo>
                  <a:pt x="243" y="25"/>
                </a:moveTo>
                <a:cubicBezTo>
                  <a:pt x="229" y="31"/>
                  <a:pt x="187" y="54"/>
                  <a:pt x="161" y="59"/>
                </a:cubicBezTo>
                <a:cubicBezTo>
                  <a:pt x="135" y="64"/>
                  <a:pt x="115" y="64"/>
                  <a:pt x="88" y="54"/>
                </a:cubicBezTo>
                <a:cubicBezTo>
                  <a:pt x="61" y="44"/>
                  <a:pt x="18" y="11"/>
                  <a:pt x="0" y="0"/>
                </a:cubicBezTo>
              </a:path>
            </a:pathLst>
          </a:cu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6642" name="Text Box 48"/>
          <p:cNvSpPr txBox="1">
            <a:spLocks noChangeArrowheads="1"/>
          </p:cNvSpPr>
          <p:nvPr/>
        </p:nvSpPr>
        <p:spPr bwMode="auto">
          <a:xfrm>
            <a:off x="6156325" y="5734050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E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30" name="Rectangle 3"/>
          <p:cNvSpPr>
            <a:spLocks noChangeArrowheads="1"/>
          </p:cNvSpPr>
          <p:nvPr/>
        </p:nvSpPr>
        <p:spPr bwMode="auto">
          <a:xfrm>
            <a:off x="3786182" y="1557164"/>
            <a:ext cx="5214974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Найти: </a:t>
            </a:r>
            <a:r>
              <a:rPr lang="ru-RU" sz="2800" b="1" i="1" dirty="0">
                <a:solidFill>
                  <a:srgbClr val="000066"/>
                </a:solidFill>
                <a:latin typeface="Bookman Old Style" pitchFamily="18" charset="0"/>
                <a:cs typeface="+mn-cs"/>
                <a:sym typeface="Symbol"/>
              </a:rPr>
              <a:t>углы трапеции</a:t>
            </a:r>
            <a:endParaRPr lang="ru-RU" sz="3200" b="1" i="1" baseline="-25000" dirty="0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1071538" y="914222"/>
            <a:ext cx="7670830" cy="647700"/>
          </a:xfrm>
          <a:prstGeom prst="rect">
            <a:avLst/>
          </a:prstGeom>
          <a:gradFill rotWithShape="1">
            <a:gsLst>
              <a:gs pos="0">
                <a:srgbClr val="9476B8"/>
              </a:gs>
              <a:gs pos="50000">
                <a:srgbClr val="FFFFFF"/>
              </a:gs>
              <a:gs pos="100000">
                <a:srgbClr val="9476B8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r">
              <a:defRPr/>
            </a:pPr>
            <a:r>
              <a:rPr lang="ru-RU" sz="32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Дано: </a:t>
            </a:r>
            <a:r>
              <a:rPr lang="ru-RU" sz="28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АВСД – трапеция   ВЕ ||С</a:t>
            </a:r>
            <a:r>
              <a:rPr lang="en-US" sz="28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D</a:t>
            </a:r>
            <a:endParaRPr lang="ru-RU" sz="2800" b="1" i="1" dirty="0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  <p:pic>
        <p:nvPicPr>
          <p:cNvPr id="19" name="Picture 2" descr="C:\Users\1\Desktop\Мои документы\презентации к урокам математики\картинки к презентации\картинки на школьныю тему\C41-32 копия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6512" y="1428750"/>
            <a:ext cx="2487612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683568" y="260648"/>
            <a:ext cx="3016604" cy="647700"/>
          </a:xfrm>
          <a:prstGeom prst="roundRect">
            <a:avLst>
              <a:gd name="adj" fmla="val 25355"/>
            </a:avLst>
          </a:prstGeom>
          <a:gradFill rotWithShape="1">
            <a:gsLst>
              <a:gs pos="0">
                <a:srgbClr val="FFCC00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FFC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Задача №2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24"/>
          <p:cNvSpPr txBox="1">
            <a:spLocks noChangeArrowheads="1"/>
          </p:cNvSpPr>
          <p:nvPr/>
        </p:nvSpPr>
        <p:spPr bwMode="auto">
          <a:xfrm>
            <a:off x="5580112" y="3356992"/>
            <a:ext cx="10791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0066"/>
                </a:solidFill>
                <a:latin typeface="Bookman Old Style" pitchFamily="18" charset="0"/>
              </a:rPr>
              <a:t>12</a:t>
            </a:r>
            <a:r>
              <a:rPr lang="en-US" sz="2800" b="1" i="1" dirty="0">
                <a:solidFill>
                  <a:srgbClr val="000066"/>
                </a:solidFill>
                <a:latin typeface="Bookman Old Style" pitchFamily="18" charset="0"/>
              </a:rPr>
              <a:t>0</a:t>
            </a:r>
            <a:r>
              <a:rPr lang="en-US" sz="2800" b="1" i="1" baseline="30000" dirty="0">
                <a:solidFill>
                  <a:srgbClr val="000066"/>
                </a:solidFill>
                <a:latin typeface="Bookman Old Style" pitchFamily="18" charset="0"/>
              </a:rPr>
              <a:t>0</a:t>
            </a:r>
            <a:endParaRPr lang="ru-RU" sz="2800" b="1" i="1" dirty="0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6650" name="AutoShape 26"/>
          <p:cNvSpPr>
            <a:spLocks noChangeArrowheads="1"/>
          </p:cNvSpPr>
          <p:nvPr/>
        </p:nvSpPr>
        <p:spPr bwMode="auto">
          <a:xfrm rot="7431050" flipH="1">
            <a:off x="6556375" y="3028950"/>
            <a:ext cx="296863" cy="665163"/>
          </a:xfrm>
          <a:prstGeom prst="moon">
            <a:avLst>
              <a:gd name="adj" fmla="val 34722"/>
            </a:avLst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30727" name="Text Box 28"/>
          <p:cNvSpPr txBox="1">
            <a:spLocks noChangeArrowheads="1"/>
          </p:cNvSpPr>
          <p:nvPr/>
        </p:nvSpPr>
        <p:spPr bwMode="auto">
          <a:xfrm>
            <a:off x="2195513" y="5516563"/>
            <a:ext cx="4206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000066"/>
                </a:solidFill>
                <a:latin typeface="Bookman Old Style" pitchFamily="18" charset="0"/>
              </a:rPr>
              <a:t>А</a:t>
            </a:r>
          </a:p>
        </p:txBody>
      </p:sp>
      <p:sp>
        <p:nvSpPr>
          <p:cNvPr id="30728" name="Text Box 29"/>
          <p:cNvSpPr txBox="1">
            <a:spLocks noChangeArrowheads="1"/>
          </p:cNvSpPr>
          <p:nvPr/>
        </p:nvSpPr>
        <p:spPr bwMode="auto">
          <a:xfrm>
            <a:off x="3635375" y="2636838"/>
            <a:ext cx="45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B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30729" name="Text Box 30"/>
          <p:cNvSpPr txBox="1">
            <a:spLocks noChangeArrowheads="1"/>
          </p:cNvSpPr>
          <p:nvPr/>
        </p:nvSpPr>
        <p:spPr bwMode="auto">
          <a:xfrm>
            <a:off x="6804025" y="2565400"/>
            <a:ext cx="4507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C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3567" name="AutoShape 31"/>
          <p:cNvSpPr>
            <a:spLocks noChangeArrowheads="1"/>
          </p:cNvSpPr>
          <p:nvPr/>
        </p:nvSpPr>
        <p:spPr bwMode="auto">
          <a:xfrm flipV="1">
            <a:off x="2627313" y="3068638"/>
            <a:ext cx="5616575" cy="2449512"/>
          </a:xfrm>
          <a:custGeom>
            <a:avLst/>
            <a:gdLst>
              <a:gd name="T0" fmla="*/ 4914503 w 21600"/>
              <a:gd name="T1" fmla="*/ 1224756 h 21600"/>
              <a:gd name="T2" fmla="*/ 2808288 w 21600"/>
              <a:gd name="T3" fmla="*/ 2449512 h 21600"/>
              <a:gd name="T4" fmla="*/ 702072 w 21600"/>
              <a:gd name="T5" fmla="*/ 1224756 h 21600"/>
              <a:gd name="T6" fmla="*/ 280828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57150">
            <a:solidFill>
              <a:srgbClr val="00008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endParaRPr lang="ru-RU" b="1" i="1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  <p:sp>
        <p:nvSpPr>
          <p:cNvPr id="30736" name="Text Box 33"/>
          <p:cNvSpPr txBox="1">
            <a:spLocks noChangeArrowheads="1"/>
          </p:cNvSpPr>
          <p:nvPr/>
        </p:nvSpPr>
        <p:spPr bwMode="auto">
          <a:xfrm>
            <a:off x="8243888" y="544512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30737" name="Text Box 34"/>
          <p:cNvSpPr txBox="1">
            <a:spLocks noChangeArrowheads="1"/>
          </p:cNvSpPr>
          <p:nvPr/>
        </p:nvSpPr>
        <p:spPr bwMode="auto">
          <a:xfrm>
            <a:off x="8243888" y="5373688"/>
            <a:ext cx="4651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D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3572" name="Freeform 36"/>
          <p:cNvSpPr>
            <a:spLocks/>
          </p:cNvSpPr>
          <p:nvPr/>
        </p:nvSpPr>
        <p:spPr bwMode="auto">
          <a:xfrm>
            <a:off x="7380288" y="4221163"/>
            <a:ext cx="241300" cy="122237"/>
          </a:xfrm>
          <a:custGeom>
            <a:avLst/>
            <a:gdLst>
              <a:gd name="T0" fmla="*/ 0 w 152"/>
              <a:gd name="T1" fmla="*/ 77 h 77"/>
              <a:gd name="T2" fmla="*/ 152 w 152"/>
              <a:gd name="T3" fmla="*/ 0 h 77"/>
              <a:gd name="T4" fmla="*/ 0 60000 65536"/>
              <a:gd name="T5" fmla="*/ 0 60000 65536"/>
              <a:gd name="T6" fmla="*/ 0 w 152"/>
              <a:gd name="T7" fmla="*/ 0 h 77"/>
              <a:gd name="T8" fmla="*/ 152 w 152"/>
              <a:gd name="T9" fmla="*/ 77 h 7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2" h="77">
                <a:moveTo>
                  <a:pt x="0" y="77"/>
                </a:moveTo>
                <a:lnTo>
                  <a:pt x="152" y="0"/>
                </a:lnTo>
              </a:path>
            </a:pathLst>
          </a:custGeom>
          <a:ln w="57150"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3573" name="Freeform 38"/>
          <p:cNvSpPr>
            <a:spLocks/>
          </p:cNvSpPr>
          <p:nvPr/>
        </p:nvSpPr>
        <p:spPr bwMode="auto">
          <a:xfrm rot="18315379">
            <a:off x="3347864" y="4005064"/>
            <a:ext cx="144016" cy="288032"/>
          </a:xfrm>
          <a:custGeom>
            <a:avLst/>
            <a:gdLst>
              <a:gd name="T0" fmla="*/ 0 w 1"/>
              <a:gd name="T1" fmla="*/ 0 h 177"/>
              <a:gd name="T2" fmla="*/ 0 w 1"/>
              <a:gd name="T3" fmla="*/ 177 h 177"/>
              <a:gd name="T4" fmla="*/ 0 60000 65536"/>
              <a:gd name="T5" fmla="*/ 0 60000 65536"/>
              <a:gd name="T6" fmla="*/ 0 w 1"/>
              <a:gd name="T7" fmla="*/ 0 h 177"/>
              <a:gd name="T8" fmla="*/ 1 w 1"/>
              <a:gd name="T9" fmla="*/ 177 h 17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77">
                <a:moveTo>
                  <a:pt x="0" y="0"/>
                </a:moveTo>
                <a:lnTo>
                  <a:pt x="0" y="177"/>
                </a:lnTo>
              </a:path>
            </a:pathLst>
          </a:custGeom>
          <a:ln w="57150"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>
            <a:off x="3786182" y="1500174"/>
            <a:ext cx="5214974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Найти: </a:t>
            </a:r>
            <a:r>
              <a:rPr lang="ru-RU" sz="3200" b="1" i="1" dirty="0">
                <a:solidFill>
                  <a:srgbClr val="000066"/>
                </a:solidFill>
                <a:latin typeface="Bookman Old Style" pitchFamily="18" charset="0"/>
                <a:cs typeface="+mn-cs"/>
                <a:sym typeface="Symbol"/>
              </a:rPr>
              <a:t>Р</a:t>
            </a:r>
            <a:r>
              <a:rPr lang="ru-RU" sz="2000" b="1" i="1" dirty="0">
                <a:solidFill>
                  <a:srgbClr val="000066"/>
                </a:solidFill>
                <a:latin typeface="Bookman Old Style" pitchFamily="18" charset="0"/>
                <a:cs typeface="+mn-cs"/>
                <a:sym typeface="Symbol"/>
              </a:rPr>
              <a:t>АВСД</a:t>
            </a:r>
            <a:endParaRPr lang="ru-RU" sz="3200" b="1" i="1" baseline="-25000" dirty="0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1071538" y="857232"/>
            <a:ext cx="7670830" cy="647700"/>
          </a:xfrm>
          <a:prstGeom prst="rect">
            <a:avLst/>
          </a:prstGeom>
          <a:gradFill rotWithShape="1">
            <a:gsLst>
              <a:gs pos="0">
                <a:srgbClr val="9476B8"/>
              </a:gs>
              <a:gs pos="50000">
                <a:srgbClr val="FFFFFF"/>
              </a:gs>
              <a:gs pos="100000">
                <a:srgbClr val="9476B8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Дано: </a:t>
            </a:r>
            <a:r>
              <a:rPr lang="ru-RU" sz="28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АВСД – трапеция</a:t>
            </a:r>
            <a:endParaRPr lang="ru-RU" sz="3200" b="1" i="1" dirty="0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  <p:pic>
        <p:nvPicPr>
          <p:cNvPr id="21" name="Picture 2" descr="C:\Users\1\Desktop\Мои документы\презентации к урокам математики\картинки к презентации\картинки на школьныю тему\C41-32 копия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6512" y="1428750"/>
            <a:ext cx="2487612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683568" y="260648"/>
            <a:ext cx="3016604" cy="647700"/>
          </a:xfrm>
          <a:prstGeom prst="roundRect">
            <a:avLst>
              <a:gd name="adj" fmla="val 25355"/>
            </a:avLst>
          </a:prstGeom>
          <a:gradFill rotWithShape="1">
            <a:gsLst>
              <a:gs pos="0">
                <a:srgbClr val="FFCC00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FFC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Задача №3</a:t>
            </a:r>
          </a:p>
        </p:txBody>
      </p:sp>
      <p:sp>
        <p:nvSpPr>
          <p:cNvPr id="23" name="Text Box 37"/>
          <p:cNvSpPr txBox="1">
            <a:spLocks noChangeArrowheads="1"/>
          </p:cNvSpPr>
          <p:nvPr/>
        </p:nvSpPr>
        <p:spPr bwMode="auto">
          <a:xfrm>
            <a:off x="4802188" y="2466975"/>
            <a:ext cx="1643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 dirty="0">
                <a:solidFill>
                  <a:srgbClr val="000066"/>
                </a:solidFill>
                <a:latin typeface="Bookman Old Style" pitchFamily="18" charset="0"/>
              </a:rPr>
              <a:t>8 см</a:t>
            </a:r>
          </a:p>
        </p:txBody>
      </p:sp>
      <p:sp>
        <p:nvSpPr>
          <p:cNvPr id="24" name="Text Box 37"/>
          <p:cNvSpPr txBox="1">
            <a:spLocks noChangeArrowheads="1"/>
          </p:cNvSpPr>
          <p:nvPr/>
        </p:nvSpPr>
        <p:spPr bwMode="auto">
          <a:xfrm>
            <a:off x="4716016" y="5517232"/>
            <a:ext cx="1643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 dirty="0">
                <a:solidFill>
                  <a:srgbClr val="000066"/>
                </a:solidFill>
                <a:latin typeface="Bookman Old Style" pitchFamily="18" charset="0"/>
              </a:rPr>
              <a:t>14 см</a:t>
            </a:r>
          </a:p>
        </p:txBody>
      </p:sp>
    </p:spTree>
    <p:extLst>
      <p:ext uri="{BB962C8B-B14F-4D97-AF65-F5344CB8AC3E}">
        <p14:creationId xmlns:p14="http://schemas.microsoft.com/office/powerpoint/2010/main" val="379118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7"/>
          <p:cNvSpPr txBox="1">
            <a:spLocks noChangeArrowheads="1"/>
          </p:cNvSpPr>
          <p:nvPr/>
        </p:nvSpPr>
        <p:spPr bwMode="auto">
          <a:xfrm>
            <a:off x="4765675" y="2492375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B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31748" name="Text Box 8"/>
          <p:cNvSpPr txBox="1">
            <a:spLocks noChangeArrowheads="1"/>
          </p:cNvSpPr>
          <p:nvPr/>
        </p:nvSpPr>
        <p:spPr bwMode="auto">
          <a:xfrm>
            <a:off x="1741488" y="5734050"/>
            <a:ext cx="420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000066"/>
                </a:solidFill>
                <a:latin typeface="Bookman Old Style" pitchFamily="18" charset="0"/>
              </a:rPr>
              <a:t>А</a:t>
            </a:r>
          </a:p>
        </p:txBody>
      </p:sp>
      <p:sp>
        <p:nvSpPr>
          <p:cNvPr id="31749" name="Text Box 9"/>
          <p:cNvSpPr txBox="1">
            <a:spLocks noChangeArrowheads="1"/>
          </p:cNvSpPr>
          <p:nvPr/>
        </p:nvSpPr>
        <p:spPr bwMode="auto">
          <a:xfrm>
            <a:off x="7069138" y="2492375"/>
            <a:ext cx="43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C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31750" name="Text Box 10"/>
          <p:cNvSpPr txBox="1">
            <a:spLocks noChangeArrowheads="1"/>
          </p:cNvSpPr>
          <p:nvPr/>
        </p:nvSpPr>
        <p:spPr bwMode="auto">
          <a:xfrm>
            <a:off x="8509000" y="5734050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D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6633" name="Freeform 15"/>
          <p:cNvSpPr>
            <a:spLocks/>
          </p:cNvSpPr>
          <p:nvPr/>
        </p:nvSpPr>
        <p:spPr bwMode="auto">
          <a:xfrm>
            <a:off x="4367213" y="3468688"/>
            <a:ext cx="174625" cy="255587"/>
          </a:xfrm>
          <a:custGeom>
            <a:avLst/>
            <a:gdLst>
              <a:gd name="T0" fmla="*/ 0 w 110"/>
              <a:gd name="T1" fmla="*/ 0 h 161"/>
              <a:gd name="T2" fmla="*/ 110 w 110"/>
              <a:gd name="T3" fmla="*/ 161 h 161"/>
              <a:gd name="T4" fmla="*/ 0 60000 65536"/>
              <a:gd name="T5" fmla="*/ 0 60000 65536"/>
              <a:gd name="T6" fmla="*/ 0 w 110"/>
              <a:gd name="T7" fmla="*/ 0 h 161"/>
              <a:gd name="T8" fmla="*/ 110 w 110"/>
              <a:gd name="T9" fmla="*/ 161 h 16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0" h="161">
                <a:moveTo>
                  <a:pt x="0" y="0"/>
                </a:moveTo>
                <a:lnTo>
                  <a:pt x="110" y="161"/>
                </a:lnTo>
              </a:path>
            </a:pathLst>
          </a:custGeom>
          <a:ln w="57150"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6635" name="Freeform 19"/>
          <p:cNvSpPr>
            <a:spLocks/>
          </p:cNvSpPr>
          <p:nvPr/>
        </p:nvSpPr>
        <p:spPr bwMode="auto">
          <a:xfrm>
            <a:off x="2100293" y="2944813"/>
            <a:ext cx="6575425" cy="2828925"/>
          </a:xfrm>
          <a:custGeom>
            <a:avLst/>
            <a:gdLst>
              <a:gd name="T0" fmla="*/ 17 w 4142"/>
              <a:gd name="T1" fmla="*/ 1782 h 1782"/>
              <a:gd name="T2" fmla="*/ 4142 w 4142"/>
              <a:gd name="T3" fmla="*/ 1765 h 1782"/>
              <a:gd name="T4" fmla="*/ 3147 w 4142"/>
              <a:gd name="T5" fmla="*/ 0 h 1782"/>
              <a:gd name="T6" fmla="*/ 1931 w 4142"/>
              <a:gd name="T7" fmla="*/ 4 h 1782"/>
              <a:gd name="T8" fmla="*/ 0 w 4142"/>
              <a:gd name="T9" fmla="*/ 1782 h 17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42"/>
              <a:gd name="T16" fmla="*/ 0 h 1782"/>
              <a:gd name="T17" fmla="*/ 4142 w 4142"/>
              <a:gd name="T18" fmla="*/ 1782 h 17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42" h="1782">
                <a:moveTo>
                  <a:pt x="17" y="1782"/>
                </a:moveTo>
                <a:lnTo>
                  <a:pt x="4142" y="1765"/>
                </a:lnTo>
                <a:lnTo>
                  <a:pt x="3147" y="0"/>
                </a:lnTo>
                <a:lnTo>
                  <a:pt x="1931" y="4"/>
                </a:lnTo>
                <a:lnTo>
                  <a:pt x="0" y="1782"/>
                </a:lnTo>
              </a:path>
            </a:pathLst>
          </a:custGeom>
          <a:ln w="76200">
            <a:solidFill>
              <a:srgbClr val="000066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i="1" dirty="0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6636" name="Freeform 20"/>
          <p:cNvSpPr>
            <a:spLocks/>
          </p:cNvSpPr>
          <p:nvPr/>
        </p:nvSpPr>
        <p:spPr bwMode="auto">
          <a:xfrm>
            <a:off x="5119718" y="2971800"/>
            <a:ext cx="1492250" cy="2782888"/>
          </a:xfrm>
          <a:custGeom>
            <a:avLst/>
            <a:gdLst>
              <a:gd name="T0" fmla="*/ 0 w 940"/>
              <a:gd name="T1" fmla="*/ 0 h 1753"/>
              <a:gd name="T2" fmla="*/ 940 w 940"/>
              <a:gd name="T3" fmla="*/ 1753 h 1753"/>
              <a:gd name="T4" fmla="*/ 0 60000 65536"/>
              <a:gd name="T5" fmla="*/ 0 60000 65536"/>
              <a:gd name="T6" fmla="*/ 0 w 940"/>
              <a:gd name="T7" fmla="*/ 0 h 1753"/>
              <a:gd name="T8" fmla="*/ 940 w 940"/>
              <a:gd name="T9" fmla="*/ 1753 h 175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40" h="1753">
                <a:moveTo>
                  <a:pt x="0" y="0"/>
                </a:moveTo>
                <a:lnTo>
                  <a:pt x="940" y="1753"/>
                </a:lnTo>
              </a:path>
            </a:pathLst>
          </a:custGeom>
          <a:ln w="76200">
            <a:solidFill>
              <a:srgbClr val="C00000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6637" name="Freeform 21"/>
          <p:cNvSpPr>
            <a:spLocks/>
          </p:cNvSpPr>
          <p:nvPr/>
        </p:nvSpPr>
        <p:spPr bwMode="auto">
          <a:xfrm>
            <a:off x="3802093" y="4222750"/>
            <a:ext cx="803275" cy="1554163"/>
          </a:xfrm>
          <a:custGeom>
            <a:avLst/>
            <a:gdLst>
              <a:gd name="T0" fmla="*/ 0 w 506"/>
              <a:gd name="T1" fmla="*/ 0 h 979"/>
              <a:gd name="T2" fmla="*/ 506 w 506"/>
              <a:gd name="T3" fmla="*/ 979 h 979"/>
              <a:gd name="T4" fmla="*/ 0 60000 65536"/>
              <a:gd name="T5" fmla="*/ 0 60000 65536"/>
              <a:gd name="T6" fmla="*/ 0 w 506"/>
              <a:gd name="T7" fmla="*/ 0 h 979"/>
              <a:gd name="T8" fmla="*/ 506 w 506"/>
              <a:gd name="T9" fmla="*/ 979 h 97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06" h="979">
                <a:moveTo>
                  <a:pt x="0" y="0"/>
                </a:moveTo>
                <a:lnTo>
                  <a:pt x="506" y="979"/>
                </a:lnTo>
              </a:path>
            </a:pathLst>
          </a:custGeom>
          <a:ln w="76200">
            <a:solidFill>
              <a:srgbClr val="C00000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6638" name="Freeform 22"/>
          <p:cNvSpPr>
            <a:spLocks/>
          </p:cNvSpPr>
          <p:nvPr/>
        </p:nvSpPr>
        <p:spPr bwMode="auto">
          <a:xfrm>
            <a:off x="2965450" y="4797425"/>
            <a:ext cx="174625" cy="255588"/>
          </a:xfrm>
          <a:custGeom>
            <a:avLst/>
            <a:gdLst>
              <a:gd name="T0" fmla="*/ 0 w 110"/>
              <a:gd name="T1" fmla="*/ 0 h 161"/>
              <a:gd name="T2" fmla="*/ 110 w 110"/>
              <a:gd name="T3" fmla="*/ 161 h 161"/>
              <a:gd name="T4" fmla="*/ 0 60000 65536"/>
              <a:gd name="T5" fmla="*/ 0 60000 65536"/>
              <a:gd name="T6" fmla="*/ 0 w 110"/>
              <a:gd name="T7" fmla="*/ 0 h 161"/>
              <a:gd name="T8" fmla="*/ 110 w 110"/>
              <a:gd name="T9" fmla="*/ 161 h 16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0" h="161">
                <a:moveTo>
                  <a:pt x="0" y="0"/>
                </a:moveTo>
                <a:lnTo>
                  <a:pt x="110" y="161"/>
                </a:lnTo>
              </a:path>
            </a:pathLst>
          </a:custGeom>
          <a:ln w="57150"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31762" name="Text Box 23"/>
          <p:cNvSpPr txBox="1">
            <a:spLocks noChangeArrowheads="1"/>
          </p:cNvSpPr>
          <p:nvPr/>
        </p:nvSpPr>
        <p:spPr bwMode="auto">
          <a:xfrm>
            <a:off x="3397250" y="3716338"/>
            <a:ext cx="420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M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31763" name="Text Box 24"/>
          <p:cNvSpPr txBox="1">
            <a:spLocks noChangeArrowheads="1"/>
          </p:cNvSpPr>
          <p:nvPr/>
        </p:nvSpPr>
        <p:spPr bwMode="auto">
          <a:xfrm>
            <a:off x="4405313" y="5734050"/>
            <a:ext cx="420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K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31764" name="Text Box 25"/>
          <p:cNvSpPr txBox="1">
            <a:spLocks noChangeArrowheads="1"/>
          </p:cNvSpPr>
          <p:nvPr/>
        </p:nvSpPr>
        <p:spPr bwMode="auto">
          <a:xfrm>
            <a:off x="6350000" y="5734050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E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31765" name="Text Box 26"/>
          <p:cNvSpPr txBox="1">
            <a:spLocks noChangeArrowheads="1"/>
          </p:cNvSpPr>
          <p:nvPr/>
        </p:nvSpPr>
        <p:spPr bwMode="auto">
          <a:xfrm>
            <a:off x="5916613" y="2492375"/>
            <a:ext cx="67197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10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9734" name="Text Box 38"/>
          <p:cNvSpPr txBox="1">
            <a:spLocks noChangeArrowheads="1"/>
          </p:cNvSpPr>
          <p:nvPr/>
        </p:nvSpPr>
        <p:spPr bwMode="auto">
          <a:xfrm>
            <a:off x="2771775" y="5661025"/>
            <a:ext cx="61427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 i="1">
                <a:solidFill>
                  <a:srgbClr val="FF0000"/>
                </a:solidFill>
                <a:latin typeface="Bookman Old Style" pitchFamily="18" charset="0"/>
              </a:rPr>
              <a:t>?</a:t>
            </a:r>
          </a:p>
        </p:txBody>
      </p:sp>
      <p:sp>
        <p:nvSpPr>
          <p:cNvPr id="29735" name="Freeform 39"/>
          <p:cNvSpPr>
            <a:spLocks/>
          </p:cNvSpPr>
          <p:nvPr/>
        </p:nvSpPr>
        <p:spPr bwMode="auto">
          <a:xfrm>
            <a:off x="2147918" y="5741988"/>
            <a:ext cx="2433638" cy="26987"/>
          </a:xfrm>
          <a:custGeom>
            <a:avLst/>
            <a:gdLst>
              <a:gd name="T0" fmla="*/ 0 w 1533"/>
              <a:gd name="T1" fmla="*/ 17 h 17"/>
              <a:gd name="T2" fmla="*/ 1533 w 1533"/>
              <a:gd name="T3" fmla="*/ 0 h 17"/>
              <a:gd name="T4" fmla="*/ 0 60000 65536"/>
              <a:gd name="T5" fmla="*/ 0 60000 65536"/>
              <a:gd name="T6" fmla="*/ 0 w 1533"/>
              <a:gd name="T7" fmla="*/ 0 h 17"/>
              <a:gd name="T8" fmla="*/ 1533 w 1533"/>
              <a:gd name="T9" fmla="*/ 17 h 1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33" h="17">
                <a:moveTo>
                  <a:pt x="0" y="17"/>
                </a:moveTo>
                <a:lnTo>
                  <a:pt x="1533" y="0"/>
                </a:lnTo>
              </a:path>
            </a:pathLst>
          </a:custGeom>
          <a:ln w="76200">
            <a:solidFill>
              <a:srgbClr val="FF0000"/>
            </a:solidFill>
            <a:headEnd type="oval" w="med" len="med"/>
            <a:tailEnd type="oval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30" name="Rectangle 3"/>
          <p:cNvSpPr>
            <a:spLocks noChangeArrowheads="1"/>
          </p:cNvSpPr>
          <p:nvPr/>
        </p:nvSpPr>
        <p:spPr bwMode="auto">
          <a:xfrm>
            <a:off x="3786182" y="1924044"/>
            <a:ext cx="5214974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Найти: </a:t>
            </a:r>
            <a:r>
              <a:rPr lang="ru-RU" sz="3200" b="1" i="1" dirty="0">
                <a:solidFill>
                  <a:srgbClr val="000066"/>
                </a:solidFill>
                <a:latin typeface="Bookman Old Style" pitchFamily="18" charset="0"/>
                <a:cs typeface="+mn-cs"/>
                <a:sym typeface="Symbol"/>
              </a:rPr>
              <a:t>АК</a:t>
            </a:r>
            <a:endParaRPr lang="ru-RU" sz="3200" b="1" i="1" baseline="-25000" dirty="0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1071538" y="857232"/>
            <a:ext cx="7670830" cy="1071570"/>
          </a:xfrm>
          <a:prstGeom prst="rect">
            <a:avLst/>
          </a:prstGeom>
          <a:gradFill rotWithShape="1">
            <a:gsLst>
              <a:gs pos="0">
                <a:srgbClr val="9476B8"/>
              </a:gs>
              <a:gs pos="50000">
                <a:srgbClr val="FFFFFF"/>
              </a:gs>
              <a:gs pos="100000">
                <a:srgbClr val="9476B8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r">
              <a:defRPr/>
            </a:pPr>
            <a:r>
              <a:rPr lang="ru-RU" sz="32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Дано: </a:t>
            </a:r>
            <a:r>
              <a:rPr lang="ru-RU" sz="28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АВСД – трапеция    АД = 16</a:t>
            </a:r>
          </a:p>
          <a:p>
            <a:pPr algn="r">
              <a:defRPr/>
            </a:pPr>
            <a:r>
              <a:rPr lang="ru-RU" sz="28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МК|| ВЕ|| СД   </a:t>
            </a:r>
          </a:p>
        </p:txBody>
      </p:sp>
      <p:pic>
        <p:nvPicPr>
          <p:cNvPr id="22" name="Picture 2" descr="C:\Users\1\Desktop\Мои документы\презентации к урокам математики\картинки к презентации\картинки на школьныю тему\C41-32 копия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6512" y="1428750"/>
            <a:ext cx="2487612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683568" y="260648"/>
            <a:ext cx="3016604" cy="647700"/>
          </a:xfrm>
          <a:prstGeom prst="roundRect">
            <a:avLst>
              <a:gd name="adj" fmla="val 25355"/>
            </a:avLst>
          </a:prstGeom>
          <a:gradFill rotWithShape="1">
            <a:gsLst>
              <a:gs pos="0">
                <a:srgbClr val="FFCC00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FFC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Задача №4</a:t>
            </a:r>
          </a:p>
        </p:txBody>
      </p:sp>
    </p:spTree>
    <p:extLst>
      <p:ext uri="{BB962C8B-B14F-4D97-AF65-F5344CB8AC3E}">
        <p14:creationId xmlns:p14="http://schemas.microsoft.com/office/powerpoint/2010/main" val="351632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Text Box 2"/>
          <p:cNvSpPr txBox="1">
            <a:spLocks noChangeArrowheads="1"/>
          </p:cNvSpPr>
          <p:nvPr/>
        </p:nvSpPr>
        <p:spPr bwMode="auto">
          <a:xfrm>
            <a:off x="357188" y="4852243"/>
            <a:ext cx="419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000066"/>
                </a:solidFill>
                <a:latin typeface="Bookman Old Style" pitchFamily="18" charset="0"/>
              </a:rPr>
              <a:t>A</a:t>
            </a:r>
            <a:endParaRPr lang="ru-RU" sz="24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1030" name="Text Box 3"/>
          <p:cNvSpPr txBox="1">
            <a:spLocks noChangeArrowheads="1"/>
          </p:cNvSpPr>
          <p:nvPr/>
        </p:nvSpPr>
        <p:spPr bwMode="auto">
          <a:xfrm>
            <a:off x="433388" y="2209056"/>
            <a:ext cx="4175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rgbClr val="000066"/>
                </a:solidFill>
                <a:latin typeface="Bookman Old Style" pitchFamily="18" charset="0"/>
              </a:rPr>
              <a:t>В</a:t>
            </a:r>
          </a:p>
        </p:txBody>
      </p:sp>
      <p:sp>
        <p:nvSpPr>
          <p:cNvPr id="1031" name="Text Box 4"/>
          <p:cNvSpPr txBox="1">
            <a:spLocks noChangeArrowheads="1"/>
          </p:cNvSpPr>
          <p:nvPr/>
        </p:nvSpPr>
        <p:spPr bwMode="auto">
          <a:xfrm>
            <a:off x="2643188" y="2285256"/>
            <a:ext cx="4122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rgbClr val="000066"/>
                </a:solidFill>
                <a:latin typeface="Bookman Old Style" pitchFamily="18" charset="0"/>
              </a:rPr>
              <a:t>С</a:t>
            </a:r>
          </a:p>
        </p:txBody>
      </p:sp>
      <p:sp>
        <p:nvSpPr>
          <p:cNvPr id="1032" name="Text Box 5"/>
          <p:cNvSpPr txBox="1">
            <a:spLocks noChangeArrowheads="1"/>
          </p:cNvSpPr>
          <p:nvPr/>
        </p:nvSpPr>
        <p:spPr bwMode="auto">
          <a:xfrm>
            <a:off x="4243388" y="4852243"/>
            <a:ext cx="4187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000066"/>
                </a:solidFill>
                <a:latin typeface="Bookman Old Style" pitchFamily="18" charset="0"/>
              </a:rPr>
              <a:t>D</a:t>
            </a:r>
            <a:endParaRPr lang="ru-RU" sz="24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58374" name="Freeform 6"/>
          <p:cNvSpPr>
            <a:spLocks/>
          </p:cNvSpPr>
          <p:nvPr/>
        </p:nvSpPr>
        <p:spPr bwMode="auto">
          <a:xfrm rot="5400000">
            <a:off x="712788" y="2691656"/>
            <a:ext cx="317500" cy="266700"/>
          </a:xfrm>
          <a:custGeom>
            <a:avLst/>
            <a:gdLst>
              <a:gd name="T0" fmla="*/ 0 w 200"/>
              <a:gd name="T1" fmla="*/ 0 h 168"/>
              <a:gd name="T2" fmla="*/ 304800 w 200"/>
              <a:gd name="T3" fmla="*/ 0 h 168"/>
              <a:gd name="T4" fmla="*/ 317500 w 200"/>
              <a:gd name="T5" fmla="*/ 266700 h 168"/>
              <a:gd name="T6" fmla="*/ 0 60000 65536"/>
              <a:gd name="T7" fmla="*/ 0 60000 65536"/>
              <a:gd name="T8" fmla="*/ 0 60000 65536"/>
              <a:gd name="T9" fmla="*/ 0 w 200"/>
              <a:gd name="T10" fmla="*/ 0 h 168"/>
              <a:gd name="T11" fmla="*/ 200 w 200"/>
              <a:gd name="T12" fmla="*/ 168 h 16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0" h="168">
                <a:moveTo>
                  <a:pt x="0" y="0"/>
                </a:moveTo>
                <a:cubicBezTo>
                  <a:pt x="64" y="0"/>
                  <a:pt x="128" y="0"/>
                  <a:pt x="192" y="0"/>
                </a:cubicBezTo>
                <a:lnTo>
                  <a:pt x="200" y="168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1034" name="Text Box 8"/>
          <p:cNvSpPr txBox="1">
            <a:spLocks noChangeArrowheads="1"/>
          </p:cNvSpPr>
          <p:nvPr/>
        </p:nvSpPr>
        <p:spPr bwMode="auto">
          <a:xfrm>
            <a:off x="1576388" y="2132856"/>
            <a:ext cx="4283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000066"/>
                </a:solidFill>
                <a:latin typeface="Bookman Old Style" pitchFamily="18" charset="0"/>
              </a:rPr>
              <a:t>4</a:t>
            </a:r>
          </a:p>
        </p:txBody>
      </p:sp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2198688" y="5080843"/>
            <a:ext cx="4283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000066"/>
                </a:solidFill>
                <a:latin typeface="Bookman Old Style" pitchFamily="18" charset="0"/>
              </a:rPr>
              <a:t>7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643188" y="2666256"/>
            <a:ext cx="762000" cy="1143000"/>
            <a:chOff x="1872" y="1536"/>
            <a:chExt cx="480" cy="720"/>
          </a:xfrm>
        </p:grpSpPr>
        <p:sp>
          <p:nvSpPr>
            <p:cNvPr id="1094" name="Freeform 11"/>
            <p:cNvSpPr>
              <a:spLocks/>
            </p:cNvSpPr>
            <p:nvPr/>
          </p:nvSpPr>
          <p:spPr bwMode="auto">
            <a:xfrm>
              <a:off x="1920" y="1536"/>
              <a:ext cx="432" cy="720"/>
            </a:xfrm>
            <a:custGeom>
              <a:avLst/>
              <a:gdLst>
                <a:gd name="T0" fmla="*/ 0 w 432"/>
                <a:gd name="T1" fmla="*/ 624 h 720"/>
                <a:gd name="T2" fmla="*/ 0 w 432"/>
                <a:gd name="T3" fmla="*/ 0 h 720"/>
                <a:gd name="T4" fmla="*/ 432 w 432"/>
                <a:gd name="T5" fmla="*/ 624 h 720"/>
                <a:gd name="T6" fmla="*/ 240 w 432"/>
                <a:gd name="T7" fmla="*/ 720 h 720"/>
                <a:gd name="T8" fmla="*/ 144 w 432"/>
                <a:gd name="T9" fmla="*/ 720 h 720"/>
                <a:gd name="T10" fmla="*/ 0 w 432"/>
                <a:gd name="T11" fmla="*/ 720 h 7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32"/>
                <a:gd name="T19" fmla="*/ 0 h 720"/>
                <a:gd name="T20" fmla="*/ 432 w 432"/>
                <a:gd name="T21" fmla="*/ 720 h 7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32" h="720">
                  <a:moveTo>
                    <a:pt x="0" y="624"/>
                  </a:moveTo>
                  <a:lnTo>
                    <a:pt x="0" y="0"/>
                  </a:lnTo>
                  <a:lnTo>
                    <a:pt x="432" y="624"/>
                  </a:lnTo>
                  <a:lnTo>
                    <a:pt x="240" y="720"/>
                  </a:lnTo>
                  <a:lnTo>
                    <a:pt x="144" y="720"/>
                  </a:lnTo>
                  <a:lnTo>
                    <a:pt x="0" y="720"/>
                  </a:lnTo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b="1" i="1">
                <a:latin typeface="Bookman Old Style" pitchFamily="18" charset="0"/>
              </a:endParaRPr>
            </a:p>
          </p:txBody>
        </p:sp>
        <p:sp>
          <p:nvSpPr>
            <p:cNvPr id="1095" name="Text Box 12"/>
            <p:cNvSpPr txBox="1">
              <a:spLocks noChangeArrowheads="1"/>
            </p:cNvSpPr>
            <p:nvPr/>
          </p:nvSpPr>
          <p:spPr bwMode="auto">
            <a:xfrm>
              <a:off x="1872" y="1776"/>
              <a:ext cx="410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000" b="1" i="1">
                  <a:solidFill>
                    <a:srgbClr val="FF0000"/>
                  </a:solidFill>
                  <a:latin typeface="Bookman Old Style" pitchFamily="18" charset="0"/>
                </a:rPr>
                <a:t>30</a:t>
              </a:r>
              <a:r>
                <a:rPr lang="ru-RU" sz="2000" b="1" i="1" baseline="30000">
                  <a:solidFill>
                    <a:srgbClr val="FF0000"/>
                  </a:solidFill>
                  <a:latin typeface="Bookman Old Style" pitchFamily="18" charset="0"/>
                </a:rPr>
                <a:t>0</a:t>
              </a:r>
              <a:endParaRPr lang="ru-RU" sz="2000" b="1" i="1">
                <a:solidFill>
                  <a:srgbClr val="FF0000"/>
                </a:solidFill>
                <a:latin typeface="Bookman Old Style" pitchFamily="18" charset="0"/>
              </a:endParaRPr>
            </a:p>
          </p:txBody>
        </p:sp>
      </p:grpSp>
      <p:sp>
        <p:nvSpPr>
          <p:cNvPr id="58381" name="Text Box 13"/>
          <p:cNvSpPr txBox="1">
            <a:spLocks noChangeArrowheads="1"/>
          </p:cNvSpPr>
          <p:nvPr/>
        </p:nvSpPr>
        <p:spPr bwMode="auto">
          <a:xfrm>
            <a:off x="3347864" y="3212976"/>
            <a:ext cx="50206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C00000"/>
                </a:solidFill>
                <a:latin typeface="Bookman Old Style" pitchFamily="18" charset="0"/>
              </a:rPr>
              <a:t>?</a:t>
            </a:r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2655888" y="2666256"/>
            <a:ext cx="292100" cy="2438400"/>
            <a:chOff x="1896" y="1536"/>
            <a:chExt cx="168" cy="1392"/>
          </a:xfrm>
        </p:grpSpPr>
        <p:sp>
          <p:nvSpPr>
            <p:cNvPr id="58383" name="Freeform 15"/>
            <p:cNvSpPr>
              <a:spLocks/>
            </p:cNvSpPr>
            <p:nvPr/>
          </p:nvSpPr>
          <p:spPr bwMode="auto">
            <a:xfrm>
              <a:off x="1913" y="1536"/>
              <a:ext cx="5" cy="1392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1392"/>
                </a:cxn>
              </a:cxnLst>
              <a:rect l="0" t="0" r="r" b="b"/>
              <a:pathLst>
                <a:path w="7" h="1392">
                  <a:moveTo>
                    <a:pt x="7" y="0"/>
                  </a:moveTo>
                  <a:lnTo>
                    <a:pt x="0" y="1392"/>
                  </a:lnTo>
                </a:path>
              </a:pathLst>
            </a:custGeom>
            <a:ln w="57150"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ru-RU" b="1" i="1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  <p:sp>
          <p:nvSpPr>
            <p:cNvPr id="58384" name="Freeform 16"/>
            <p:cNvSpPr>
              <a:spLocks/>
            </p:cNvSpPr>
            <p:nvPr/>
          </p:nvSpPr>
          <p:spPr bwMode="auto">
            <a:xfrm rot="16200000" flipV="1">
              <a:off x="1880" y="2744"/>
              <a:ext cx="200" cy="1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2" y="0"/>
                </a:cxn>
                <a:cxn ang="0">
                  <a:pos x="200" y="168"/>
                </a:cxn>
              </a:cxnLst>
              <a:rect l="0" t="0" r="r" b="b"/>
              <a:pathLst>
                <a:path w="200" h="168">
                  <a:moveTo>
                    <a:pt x="0" y="0"/>
                  </a:moveTo>
                  <a:cubicBezTo>
                    <a:pt x="64" y="0"/>
                    <a:pt x="128" y="0"/>
                    <a:pt x="192" y="0"/>
                  </a:cubicBezTo>
                  <a:lnTo>
                    <a:pt x="200" y="168"/>
                  </a:lnTo>
                </a:path>
              </a:pathLst>
            </a:custGeom>
            <a:ln w="57150"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ru-RU" b="1" i="1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</p:grpSp>
      <p:sp>
        <p:nvSpPr>
          <p:cNvPr id="58385" name="Text Box 17"/>
          <p:cNvSpPr txBox="1">
            <a:spLocks noChangeArrowheads="1"/>
          </p:cNvSpPr>
          <p:nvPr/>
        </p:nvSpPr>
        <p:spPr bwMode="auto">
          <a:xfrm>
            <a:off x="2566988" y="5004643"/>
            <a:ext cx="4491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rgbClr val="000066"/>
                </a:solidFill>
                <a:latin typeface="Bookman Old Style" pitchFamily="18" charset="0"/>
              </a:rPr>
              <a:t>М</a:t>
            </a:r>
          </a:p>
        </p:txBody>
      </p:sp>
      <p:sp>
        <p:nvSpPr>
          <p:cNvPr id="58386" name="Text Box 18"/>
          <p:cNvSpPr txBox="1">
            <a:spLocks noChangeArrowheads="1"/>
          </p:cNvSpPr>
          <p:nvPr/>
        </p:nvSpPr>
        <p:spPr bwMode="auto">
          <a:xfrm>
            <a:off x="1576388" y="2132856"/>
            <a:ext cx="4283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000066"/>
                </a:solidFill>
                <a:latin typeface="Bookman Old Style" pitchFamily="18" charset="0"/>
              </a:rPr>
              <a:t>4</a:t>
            </a:r>
          </a:p>
        </p:txBody>
      </p:sp>
      <p:sp>
        <p:nvSpPr>
          <p:cNvPr id="58387" name="Text Box 19"/>
          <p:cNvSpPr txBox="1">
            <a:spLocks noChangeArrowheads="1"/>
          </p:cNvSpPr>
          <p:nvPr/>
        </p:nvSpPr>
        <p:spPr bwMode="auto">
          <a:xfrm>
            <a:off x="3252788" y="5004643"/>
            <a:ext cx="4283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cs typeface="+mn-cs"/>
              </a:rPr>
              <a:t>3</a:t>
            </a:r>
          </a:p>
        </p:txBody>
      </p:sp>
      <p:sp>
        <p:nvSpPr>
          <p:cNvPr id="58388" name="Text Box 20"/>
          <p:cNvSpPr txBox="1">
            <a:spLocks noChangeArrowheads="1"/>
          </p:cNvSpPr>
          <p:nvPr/>
        </p:nvSpPr>
        <p:spPr bwMode="auto">
          <a:xfrm>
            <a:off x="3469333" y="3305051"/>
            <a:ext cx="382587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cs typeface="+mn-cs"/>
              </a:rPr>
              <a:t>6</a:t>
            </a:r>
          </a:p>
        </p:txBody>
      </p:sp>
      <p:sp>
        <p:nvSpPr>
          <p:cNvPr id="58389" name="Freeform 21"/>
          <p:cNvSpPr>
            <a:spLocks/>
          </p:cNvSpPr>
          <p:nvPr/>
        </p:nvSpPr>
        <p:spPr bwMode="auto">
          <a:xfrm>
            <a:off x="738158" y="2666275"/>
            <a:ext cx="3505200" cy="2438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8"/>
              </a:cxn>
              <a:cxn ang="0">
                <a:pos x="2208" y="1248"/>
              </a:cxn>
              <a:cxn ang="0">
                <a:pos x="1256" y="0"/>
              </a:cxn>
              <a:cxn ang="0">
                <a:pos x="0" y="0"/>
              </a:cxn>
            </a:cxnLst>
            <a:rect l="0" t="0" r="r" b="b"/>
            <a:pathLst>
              <a:path w="2208" h="1248">
                <a:moveTo>
                  <a:pt x="0" y="0"/>
                </a:moveTo>
                <a:lnTo>
                  <a:pt x="0" y="1248"/>
                </a:lnTo>
                <a:lnTo>
                  <a:pt x="2208" y="1248"/>
                </a:lnTo>
                <a:lnTo>
                  <a:pt x="1256" y="0"/>
                </a:lnTo>
                <a:lnTo>
                  <a:pt x="0" y="0"/>
                </a:lnTo>
                <a:close/>
              </a:path>
            </a:pathLst>
          </a:custGeom>
          <a:noFill/>
          <a:ln w="76200" cmpd="sng">
            <a:solidFill>
              <a:srgbClr val="000099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>
              <a:defRPr/>
            </a:pPr>
            <a:endParaRPr lang="ru-RU" b="1" i="1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  <p:sp>
        <p:nvSpPr>
          <p:cNvPr id="1046" name="Freeform 22"/>
          <p:cNvSpPr>
            <a:spLocks/>
          </p:cNvSpPr>
          <p:nvPr/>
        </p:nvSpPr>
        <p:spPr bwMode="auto">
          <a:xfrm>
            <a:off x="738188" y="4857006"/>
            <a:ext cx="209550" cy="228600"/>
          </a:xfrm>
          <a:custGeom>
            <a:avLst/>
            <a:gdLst>
              <a:gd name="T0" fmla="*/ 0 w 132"/>
              <a:gd name="T1" fmla="*/ 1588 h 144"/>
              <a:gd name="T2" fmla="*/ 19050 w 132"/>
              <a:gd name="T3" fmla="*/ 1588 h 144"/>
              <a:gd name="T4" fmla="*/ 209550 w 132"/>
              <a:gd name="T5" fmla="*/ 0 h 144"/>
              <a:gd name="T6" fmla="*/ 200025 w 132"/>
              <a:gd name="T7" fmla="*/ 228600 h 144"/>
              <a:gd name="T8" fmla="*/ 0 60000 65536"/>
              <a:gd name="T9" fmla="*/ 0 60000 65536"/>
              <a:gd name="T10" fmla="*/ 0 60000 65536"/>
              <a:gd name="T11" fmla="*/ 0 60000 65536"/>
              <a:gd name="T12" fmla="*/ 0 w 132"/>
              <a:gd name="T13" fmla="*/ 0 h 144"/>
              <a:gd name="T14" fmla="*/ 132 w 132"/>
              <a:gd name="T15" fmla="*/ 144 h 1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2" h="144">
                <a:moveTo>
                  <a:pt x="0" y="1"/>
                </a:moveTo>
                <a:cubicBezTo>
                  <a:pt x="4" y="1"/>
                  <a:pt x="8" y="1"/>
                  <a:pt x="12" y="1"/>
                </a:cubicBezTo>
                <a:lnTo>
                  <a:pt x="132" y="0"/>
                </a:lnTo>
                <a:lnTo>
                  <a:pt x="126" y="144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58391" name="Freeform 23"/>
          <p:cNvSpPr>
            <a:spLocks/>
          </p:cNvSpPr>
          <p:nvPr/>
        </p:nvSpPr>
        <p:spPr bwMode="auto">
          <a:xfrm>
            <a:off x="750888" y="5233243"/>
            <a:ext cx="3454400" cy="404813"/>
          </a:xfrm>
          <a:custGeom>
            <a:avLst/>
            <a:gdLst>
              <a:gd name="T0" fmla="*/ 0 w 2176"/>
              <a:gd name="T1" fmla="*/ 0 h 432"/>
              <a:gd name="T2" fmla="*/ 1574800 w 2176"/>
              <a:gd name="T3" fmla="*/ 404813 h 432"/>
              <a:gd name="T4" fmla="*/ 3454400 w 2176"/>
              <a:gd name="T5" fmla="*/ 0 h 432"/>
              <a:gd name="T6" fmla="*/ 0 60000 65536"/>
              <a:gd name="T7" fmla="*/ 0 60000 65536"/>
              <a:gd name="T8" fmla="*/ 0 60000 65536"/>
              <a:gd name="T9" fmla="*/ 0 w 2176"/>
              <a:gd name="T10" fmla="*/ 0 h 432"/>
              <a:gd name="T11" fmla="*/ 2176 w 2176"/>
              <a:gd name="T12" fmla="*/ 432 h 4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76" h="432">
                <a:moveTo>
                  <a:pt x="0" y="0"/>
                </a:moveTo>
                <a:cubicBezTo>
                  <a:pt x="165" y="69"/>
                  <a:pt x="629" y="432"/>
                  <a:pt x="992" y="432"/>
                </a:cubicBezTo>
                <a:cubicBezTo>
                  <a:pt x="1355" y="432"/>
                  <a:pt x="1929" y="90"/>
                  <a:pt x="2176" y="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1048" name="Text Box 24"/>
          <p:cNvSpPr txBox="1">
            <a:spLocks noChangeArrowheads="1"/>
          </p:cNvSpPr>
          <p:nvPr/>
        </p:nvSpPr>
        <p:spPr bwMode="auto">
          <a:xfrm>
            <a:off x="3479800" y="4760168"/>
            <a:ext cx="650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solidFill>
                  <a:srgbClr val="000066"/>
                </a:solidFill>
                <a:latin typeface="Bookman Old Style" pitchFamily="18" charset="0"/>
              </a:rPr>
              <a:t>60</a:t>
            </a:r>
            <a:r>
              <a:rPr lang="ru-RU" sz="2000" b="1" i="1" baseline="30000">
                <a:solidFill>
                  <a:srgbClr val="000066"/>
                </a:solidFill>
                <a:latin typeface="Bookman Old Style" pitchFamily="18" charset="0"/>
              </a:rPr>
              <a:t>0</a:t>
            </a:r>
            <a:endParaRPr lang="ru-RU" sz="20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58414" name="Freeform 46"/>
          <p:cNvSpPr>
            <a:spLocks/>
          </p:cNvSpPr>
          <p:nvPr/>
        </p:nvSpPr>
        <p:spPr bwMode="auto">
          <a:xfrm flipH="1">
            <a:off x="4572000" y="838200"/>
            <a:ext cx="4572000" cy="74613"/>
          </a:xfrm>
          <a:custGeom>
            <a:avLst/>
            <a:gdLst/>
            <a:ahLst/>
            <a:cxnLst>
              <a:cxn ang="0">
                <a:pos x="70" y="4"/>
              </a:cxn>
              <a:cxn ang="0">
                <a:pos x="3575" y="0"/>
              </a:cxn>
              <a:cxn ang="0">
                <a:pos x="3594" y="30"/>
              </a:cxn>
              <a:cxn ang="0">
                <a:pos x="3580" y="46"/>
              </a:cxn>
              <a:cxn ang="0">
                <a:pos x="3552" y="46"/>
              </a:cxn>
              <a:cxn ang="0">
                <a:pos x="85" y="35"/>
              </a:cxn>
              <a:cxn ang="0">
                <a:pos x="69" y="27"/>
              </a:cxn>
              <a:cxn ang="0">
                <a:pos x="0" y="16"/>
              </a:cxn>
              <a:cxn ang="0">
                <a:pos x="84" y="4"/>
              </a:cxn>
              <a:cxn ang="0">
                <a:pos x="669" y="7"/>
              </a:cxn>
              <a:cxn ang="0">
                <a:pos x="747" y="8"/>
              </a:cxn>
              <a:cxn ang="0">
                <a:pos x="70" y="4"/>
              </a:cxn>
            </a:cxnLst>
            <a:rect l="0" t="0" r="r" b="b"/>
            <a:pathLst>
              <a:path w="3594" h="46">
                <a:moveTo>
                  <a:pt x="70" y="4"/>
                </a:moveTo>
                <a:lnTo>
                  <a:pt x="3575" y="0"/>
                </a:lnTo>
                <a:lnTo>
                  <a:pt x="3594" y="30"/>
                </a:lnTo>
                <a:lnTo>
                  <a:pt x="3580" y="46"/>
                </a:lnTo>
                <a:lnTo>
                  <a:pt x="3552" y="46"/>
                </a:lnTo>
                <a:lnTo>
                  <a:pt x="85" y="35"/>
                </a:lnTo>
                <a:lnTo>
                  <a:pt x="69" y="27"/>
                </a:lnTo>
                <a:lnTo>
                  <a:pt x="0" y="16"/>
                </a:lnTo>
                <a:lnTo>
                  <a:pt x="84" y="4"/>
                </a:lnTo>
                <a:lnTo>
                  <a:pt x="669" y="7"/>
                </a:lnTo>
                <a:lnTo>
                  <a:pt x="747" y="8"/>
                </a:lnTo>
                <a:lnTo>
                  <a:pt x="70" y="4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4000"/>
                </a:schemeClr>
              </a:gs>
              <a:gs pos="50000">
                <a:srgbClr val="0066FF">
                  <a:alpha val="38000"/>
                </a:srgbClr>
              </a:gs>
              <a:gs pos="100000">
                <a:schemeClr val="bg1">
                  <a:alpha val="44000"/>
                </a:schemeClr>
              </a:gs>
            </a:gsLst>
            <a:lin ang="5400000" scaled="1"/>
          </a:gradFill>
          <a:ln w="9525" cap="flat" cmpd="sng">
            <a:solidFill>
              <a:srgbClr val="0099FF">
                <a:alpha val="61000"/>
              </a:srgbClr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pPr>
              <a:defRPr/>
            </a:pPr>
            <a:endParaRPr lang="ru-RU" b="1" i="1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  <p:grpSp>
        <p:nvGrpSpPr>
          <p:cNvPr id="6" name="Group 47"/>
          <p:cNvGrpSpPr>
            <a:grpSpLocks/>
          </p:cNvGrpSpPr>
          <p:nvPr/>
        </p:nvGrpSpPr>
        <p:grpSpPr bwMode="auto">
          <a:xfrm>
            <a:off x="8991600" y="812800"/>
            <a:ext cx="4572000" cy="6019800"/>
            <a:chOff x="2064" y="192"/>
            <a:chExt cx="3599" cy="4057"/>
          </a:xfrm>
        </p:grpSpPr>
        <p:sp>
          <p:nvSpPr>
            <p:cNvPr id="58416" name="Freeform 48"/>
            <p:cNvSpPr>
              <a:spLocks/>
            </p:cNvSpPr>
            <p:nvPr/>
          </p:nvSpPr>
          <p:spPr bwMode="auto">
            <a:xfrm>
              <a:off x="2064" y="365"/>
              <a:ext cx="3599" cy="3884"/>
            </a:xfrm>
            <a:custGeom>
              <a:avLst/>
              <a:gdLst/>
              <a:ahLst/>
              <a:cxnLst>
                <a:cxn ang="0">
                  <a:pos x="387" y="180"/>
                </a:cxn>
                <a:cxn ang="0">
                  <a:pos x="587" y="20"/>
                </a:cxn>
                <a:cxn ang="0">
                  <a:pos x="801" y="188"/>
                </a:cxn>
                <a:cxn ang="0">
                  <a:pos x="1034" y="4"/>
                </a:cxn>
                <a:cxn ang="0">
                  <a:pos x="1268" y="164"/>
                </a:cxn>
                <a:cxn ang="0">
                  <a:pos x="1508" y="20"/>
                </a:cxn>
                <a:cxn ang="0">
                  <a:pos x="1741" y="180"/>
                </a:cxn>
                <a:cxn ang="0">
                  <a:pos x="1981" y="20"/>
                </a:cxn>
                <a:cxn ang="0">
                  <a:pos x="2208" y="188"/>
                </a:cxn>
                <a:cxn ang="0">
                  <a:pos x="2428" y="20"/>
                </a:cxn>
                <a:cxn ang="0">
                  <a:pos x="2669" y="212"/>
                </a:cxn>
                <a:cxn ang="0">
                  <a:pos x="2882" y="44"/>
                </a:cxn>
                <a:cxn ang="0">
                  <a:pos x="3029" y="260"/>
                </a:cxn>
                <a:cxn ang="0">
                  <a:pos x="3312" y="59"/>
                </a:cxn>
                <a:cxn ang="0">
                  <a:pos x="3480" y="251"/>
                </a:cxn>
                <a:cxn ang="0">
                  <a:pos x="3488" y="827"/>
                </a:cxn>
                <a:cxn ang="0">
                  <a:pos x="3456" y="1763"/>
                </a:cxn>
                <a:cxn ang="0">
                  <a:pos x="3408" y="2499"/>
                </a:cxn>
                <a:cxn ang="0">
                  <a:pos x="3416" y="3083"/>
                </a:cxn>
                <a:cxn ang="0">
                  <a:pos x="3488" y="3419"/>
                </a:cxn>
                <a:cxn ang="0">
                  <a:pos x="3589" y="3524"/>
                </a:cxn>
                <a:cxn ang="0">
                  <a:pos x="3549" y="3572"/>
                </a:cxn>
                <a:cxn ang="0">
                  <a:pos x="3389" y="3668"/>
                </a:cxn>
                <a:cxn ang="0">
                  <a:pos x="3229" y="3668"/>
                </a:cxn>
                <a:cxn ang="0">
                  <a:pos x="2909" y="3572"/>
                </a:cxn>
                <a:cxn ang="0">
                  <a:pos x="2709" y="3764"/>
                </a:cxn>
                <a:cxn ang="0">
                  <a:pos x="2468" y="3860"/>
                </a:cxn>
                <a:cxn ang="0">
                  <a:pos x="2068" y="3668"/>
                </a:cxn>
                <a:cxn ang="0">
                  <a:pos x="1628" y="3860"/>
                </a:cxn>
                <a:cxn ang="0">
                  <a:pos x="1067" y="3668"/>
                </a:cxn>
                <a:cxn ang="0">
                  <a:pos x="627" y="3860"/>
                </a:cxn>
                <a:cxn ang="0">
                  <a:pos x="347" y="3812"/>
                </a:cxn>
                <a:cxn ang="0">
                  <a:pos x="27" y="3620"/>
                </a:cxn>
                <a:cxn ang="0">
                  <a:pos x="187" y="3524"/>
                </a:cxn>
                <a:cxn ang="0">
                  <a:pos x="307" y="3044"/>
                </a:cxn>
                <a:cxn ang="0">
                  <a:pos x="352" y="2331"/>
                </a:cxn>
                <a:cxn ang="0">
                  <a:pos x="347" y="1076"/>
                </a:cxn>
                <a:cxn ang="0">
                  <a:pos x="336" y="523"/>
                </a:cxn>
                <a:cxn ang="0">
                  <a:pos x="389" y="176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 cap="flat" cmpd="sng">
              <a:solidFill>
                <a:schemeClr val="tx2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+mn-cs"/>
              </a:endParaRPr>
            </a:p>
          </p:txBody>
        </p:sp>
        <p:grpSp>
          <p:nvGrpSpPr>
            <p:cNvPr id="7" name="Group 49"/>
            <p:cNvGrpSpPr>
              <a:grpSpLocks/>
            </p:cNvGrpSpPr>
            <p:nvPr/>
          </p:nvGrpSpPr>
          <p:grpSpPr bwMode="auto">
            <a:xfrm>
              <a:off x="2560" y="192"/>
              <a:ext cx="134" cy="385"/>
              <a:chOff x="275" y="191"/>
              <a:chExt cx="161" cy="385"/>
            </a:xfrm>
          </p:grpSpPr>
          <p:sp>
            <p:nvSpPr>
              <p:cNvPr id="1088" name="Oval 50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419" name="Freeform 51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pitchFamily="34" charset="0"/>
                  <a:cs typeface="+mn-cs"/>
                </a:endParaRPr>
              </a:p>
            </p:txBody>
          </p:sp>
        </p:grpSp>
        <p:grpSp>
          <p:nvGrpSpPr>
            <p:cNvPr id="8" name="Group 52"/>
            <p:cNvGrpSpPr>
              <a:grpSpLocks/>
            </p:cNvGrpSpPr>
            <p:nvPr/>
          </p:nvGrpSpPr>
          <p:grpSpPr bwMode="auto">
            <a:xfrm>
              <a:off x="3011" y="193"/>
              <a:ext cx="135" cy="385"/>
              <a:chOff x="275" y="191"/>
              <a:chExt cx="161" cy="385"/>
            </a:xfrm>
          </p:grpSpPr>
          <p:sp>
            <p:nvSpPr>
              <p:cNvPr id="1086" name="Oval 5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422" name="Freeform 54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pitchFamily="34" charset="0"/>
                  <a:cs typeface="+mn-cs"/>
                </a:endParaRPr>
              </a:p>
            </p:txBody>
          </p:sp>
        </p:grpSp>
        <p:grpSp>
          <p:nvGrpSpPr>
            <p:cNvPr id="9" name="Group 55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</p:grpSpPr>
          <p:sp>
            <p:nvSpPr>
              <p:cNvPr id="1084" name="Oval 56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425" name="Freeform 57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pitchFamily="34" charset="0"/>
                  <a:cs typeface="+mn-cs"/>
                </a:endParaRPr>
              </a:p>
            </p:txBody>
          </p:sp>
        </p:grpSp>
        <p:grpSp>
          <p:nvGrpSpPr>
            <p:cNvPr id="10" name="Group 58"/>
            <p:cNvGrpSpPr>
              <a:grpSpLocks/>
            </p:cNvGrpSpPr>
            <p:nvPr/>
          </p:nvGrpSpPr>
          <p:grpSpPr bwMode="auto">
            <a:xfrm>
              <a:off x="3972" y="193"/>
              <a:ext cx="134" cy="385"/>
              <a:chOff x="275" y="191"/>
              <a:chExt cx="161" cy="385"/>
            </a:xfrm>
          </p:grpSpPr>
          <p:sp>
            <p:nvSpPr>
              <p:cNvPr id="1082" name="Oval 5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428" name="Freeform 60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pitchFamily="34" charset="0"/>
                  <a:cs typeface="+mn-cs"/>
                </a:endParaRPr>
              </a:p>
            </p:txBody>
          </p:sp>
        </p:grpSp>
        <p:grpSp>
          <p:nvGrpSpPr>
            <p:cNvPr id="11" name="Group 61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</p:grpSpPr>
          <p:sp>
            <p:nvSpPr>
              <p:cNvPr id="1080" name="Oval 62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431" name="Freeform 63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pitchFamily="34" charset="0"/>
                  <a:cs typeface="+mn-cs"/>
                </a:endParaRPr>
              </a:p>
            </p:txBody>
          </p:sp>
        </p:grpSp>
        <p:grpSp>
          <p:nvGrpSpPr>
            <p:cNvPr id="12" name="Group 64"/>
            <p:cNvGrpSpPr>
              <a:grpSpLocks/>
            </p:cNvGrpSpPr>
            <p:nvPr/>
          </p:nvGrpSpPr>
          <p:grpSpPr bwMode="auto">
            <a:xfrm>
              <a:off x="4879" y="193"/>
              <a:ext cx="134" cy="385"/>
              <a:chOff x="275" y="191"/>
              <a:chExt cx="161" cy="385"/>
            </a:xfrm>
          </p:grpSpPr>
          <p:sp>
            <p:nvSpPr>
              <p:cNvPr id="1078" name="Oval 65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434" name="Freeform 66"/>
              <p:cNvSpPr>
                <a:spLocks/>
              </p:cNvSpPr>
              <p:nvPr/>
            </p:nvSpPr>
            <p:spPr bwMode="auto">
              <a:xfrm>
                <a:off x="277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pitchFamily="34" charset="0"/>
                  <a:cs typeface="+mn-cs"/>
                </a:endParaRPr>
              </a:p>
            </p:txBody>
          </p:sp>
        </p:grpSp>
        <p:sp>
          <p:nvSpPr>
            <p:cNvPr id="1072" name="Freeform 67"/>
            <p:cNvSpPr>
              <a:spLocks/>
            </p:cNvSpPr>
            <p:nvPr/>
          </p:nvSpPr>
          <p:spPr bwMode="auto">
            <a:xfrm>
              <a:off x="4727" y="1560"/>
              <a:ext cx="206" cy="2377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6"/>
                <a:gd name="T13" fmla="*/ 0 h 2377"/>
                <a:gd name="T14" fmla="*/ 206 w 206"/>
                <a:gd name="T15" fmla="*/ 2377 h 23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3" name="Freeform 68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>
                <a:gd name="T0" fmla="*/ 320 w 384"/>
                <a:gd name="T1" fmla="*/ 1872 h 1248"/>
                <a:gd name="T2" fmla="*/ 200 w 384"/>
                <a:gd name="T3" fmla="*/ 1656 h 1248"/>
                <a:gd name="T4" fmla="*/ 80 w 384"/>
                <a:gd name="T5" fmla="*/ 1008 h 1248"/>
                <a:gd name="T6" fmla="*/ 0 w 384"/>
                <a:gd name="T7" fmla="*/ 0 h 1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4"/>
                <a:gd name="T13" fmla="*/ 0 h 1248"/>
                <a:gd name="T14" fmla="*/ 384 w 384"/>
                <a:gd name="T15" fmla="*/ 1248 h 1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4" name="Freeform 69"/>
            <p:cNvSpPr>
              <a:spLocks/>
            </p:cNvSpPr>
            <p:nvPr/>
          </p:nvSpPr>
          <p:spPr bwMode="auto">
            <a:xfrm>
              <a:off x="3011" y="2785"/>
              <a:ext cx="321" cy="1296"/>
            </a:xfrm>
            <a:custGeom>
              <a:avLst/>
              <a:gdLst>
                <a:gd name="T0" fmla="*/ 321 w 384"/>
                <a:gd name="T1" fmla="*/ 1296 h 1248"/>
                <a:gd name="T2" fmla="*/ 201 w 384"/>
                <a:gd name="T3" fmla="*/ 1146 h 1248"/>
                <a:gd name="T4" fmla="*/ 80 w 384"/>
                <a:gd name="T5" fmla="*/ 698 h 1248"/>
                <a:gd name="T6" fmla="*/ 0 w 384"/>
                <a:gd name="T7" fmla="*/ 0 h 1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4"/>
                <a:gd name="T13" fmla="*/ 0 h 1248"/>
                <a:gd name="T14" fmla="*/ 384 w 384"/>
                <a:gd name="T15" fmla="*/ 1248 h 1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" name="Group 70"/>
            <p:cNvGrpSpPr>
              <a:grpSpLocks/>
            </p:cNvGrpSpPr>
            <p:nvPr/>
          </p:nvGrpSpPr>
          <p:grpSpPr bwMode="auto">
            <a:xfrm>
              <a:off x="5328" y="192"/>
              <a:ext cx="134" cy="385"/>
              <a:chOff x="275" y="191"/>
              <a:chExt cx="161" cy="385"/>
            </a:xfrm>
          </p:grpSpPr>
          <p:sp>
            <p:nvSpPr>
              <p:cNvPr id="1076" name="Oval 71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440" name="Freeform 72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pitchFamily="34" charset="0"/>
                  <a:cs typeface="+mn-cs"/>
                </a:endParaRPr>
              </a:p>
            </p:txBody>
          </p:sp>
        </p:grpSp>
      </p:grpSp>
      <p:sp>
        <p:nvSpPr>
          <p:cNvPr id="65" name="Rectangle 3"/>
          <p:cNvSpPr>
            <a:spLocks noChangeArrowheads="1"/>
          </p:cNvSpPr>
          <p:nvPr/>
        </p:nvSpPr>
        <p:spPr bwMode="auto">
          <a:xfrm>
            <a:off x="214282" y="1500174"/>
            <a:ext cx="3643338" cy="571504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Найти: </a:t>
            </a:r>
            <a:r>
              <a:rPr lang="ru-RU" sz="2400" b="1" i="1" dirty="0">
                <a:solidFill>
                  <a:srgbClr val="000066"/>
                </a:solidFill>
                <a:latin typeface="Bookman Old Style" pitchFamily="18" charset="0"/>
                <a:cs typeface="+mn-cs"/>
                <a:sym typeface="Symbol"/>
              </a:rPr>
              <a:t>СД</a:t>
            </a:r>
            <a:endParaRPr lang="ru-RU" sz="2400" b="1" i="1" baseline="-25000" dirty="0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  <p:sp>
        <p:nvSpPr>
          <p:cNvPr id="66" name="Rectangle 7"/>
          <p:cNvSpPr>
            <a:spLocks noChangeArrowheads="1"/>
          </p:cNvSpPr>
          <p:nvPr/>
        </p:nvSpPr>
        <p:spPr bwMode="auto">
          <a:xfrm>
            <a:off x="142844" y="857232"/>
            <a:ext cx="7000924" cy="647700"/>
          </a:xfrm>
          <a:prstGeom prst="rect">
            <a:avLst/>
          </a:prstGeom>
          <a:gradFill rotWithShape="1">
            <a:gsLst>
              <a:gs pos="0">
                <a:srgbClr val="9476B8"/>
              </a:gs>
              <a:gs pos="50000">
                <a:srgbClr val="FFFFFF"/>
              </a:gs>
              <a:gs pos="100000">
                <a:srgbClr val="9476B8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Дано: АВСД – прямоугольная трапеция</a:t>
            </a:r>
          </a:p>
        </p:txBody>
      </p:sp>
      <p:sp>
        <p:nvSpPr>
          <p:cNvPr id="67" name="Rectangle 8"/>
          <p:cNvSpPr>
            <a:spLocks noChangeArrowheads="1"/>
          </p:cNvSpPr>
          <p:nvPr/>
        </p:nvSpPr>
        <p:spPr bwMode="auto">
          <a:xfrm>
            <a:off x="683568" y="260648"/>
            <a:ext cx="3016604" cy="647700"/>
          </a:xfrm>
          <a:prstGeom prst="roundRect">
            <a:avLst>
              <a:gd name="adj" fmla="val 25355"/>
            </a:avLst>
          </a:prstGeom>
          <a:gradFill rotWithShape="1">
            <a:gsLst>
              <a:gs pos="0">
                <a:srgbClr val="FFCC00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FFC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Задача №5</a:t>
            </a:r>
          </a:p>
        </p:txBody>
      </p:sp>
    </p:spTree>
    <p:extLst>
      <p:ext uri="{BB962C8B-B14F-4D97-AF65-F5344CB8AC3E}">
        <p14:creationId xmlns:p14="http://schemas.microsoft.com/office/powerpoint/2010/main" val="30351582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8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-0.00139 0.03796 L -0.00139 0.07315 " pathEditMode="relative" rAng="0" ptsTypes="AAA">
                                      <p:cBhvr>
                                        <p:cTn id="45" dur="10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40741E-7 L 0.00556 0.36227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1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0.5 0.00556 " pathEditMode="relative" rAng="0" ptsTypes="AA">
                                      <p:cBhvr>
                                        <p:cTn id="9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58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58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58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58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 animBg="1"/>
      <p:bldP spid="58374" grpId="1" animBg="1"/>
      <p:bldP spid="58377" grpId="0"/>
      <p:bldP spid="58381" grpId="0"/>
      <p:bldP spid="58385" grpId="0"/>
      <p:bldP spid="58385" grpId="1"/>
      <p:bldP spid="58386" grpId="0"/>
      <p:bldP spid="58386" grpId="1"/>
      <p:bldP spid="58386" grpId="2"/>
      <p:bldP spid="58387" grpId="0"/>
      <p:bldP spid="58387" grpId="1"/>
      <p:bldP spid="58388" grpId="0" animBg="1"/>
      <p:bldP spid="58388" grpId="1" animBg="1"/>
      <p:bldP spid="5839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28728" y="799911"/>
            <a:ext cx="6215106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7200" b="1" i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Решаем:</a:t>
            </a:r>
          </a:p>
        </p:txBody>
      </p:sp>
      <p:pic>
        <p:nvPicPr>
          <p:cNvPr id="11" name="Picture 2" descr="C:\Users\1\Desktop\Мои документы\презентации к урокам математики\картинки к презентации\клипарты на прозрачном фоне\166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396183">
            <a:off x="6562725" y="276225"/>
            <a:ext cx="13525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C:\Users\1\Desktop\Мои документы\презентации к урокам математики\картинки к презентации\клипарты на прозрачном фоне\1636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26754">
            <a:off x="7870825" y="512763"/>
            <a:ext cx="13525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1\Desktop\Мои документы\презентации к урокам математики\картинки к презентации\картинки на школьныю тему\Рисунок1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85750" y="2714625"/>
            <a:ext cx="3392488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274638"/>
            <a:ext cx="8003232" cy="2218258"/>
          </a:xfrm>
        </p:spPr>
        <p:txBody>
          <a:bodyPr/>
          <a:lstStyle/>
          <a:p>
            <a:pPr lvl="0" algn="l">
              <a:spcBef>
                <a:spcPct val="20000"/>
              </a:spcBef>
            </a:pP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          Задача №1</a:t>
            </a:r>
            <a:br>
              <a:rPr lang="ru-RU" sz="32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3200" b="1" dirty="0">
                <a:solidFill>
                  <a:srgbClr val="000000"/>
                </a:solidFill>
                <a:ea typeface="+mn-ea"/>
                <a:cs typeface="+mn-cs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Сумма двух углов равнобедренной трапеции равна 140°. Найдите больший угол трапеции. Ответ дайте в градусах.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2564904"/>
            <a:ext cx="8003232" cy="3744416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Решение.</a:t>
            </a:r>
          </a:p>
          <a:p>
            <a:pPr marL="0" indent="0">
              <a:buNone/>
            </a:pPr>
            <a:r>
              <a:rPr lang="ru-RU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383721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274638"/>
            <a:ext cx="8003232" cy="2218258"/>
          </a:xfrm>
        </p:spPr>
        <p:txBody>
          <a:bodyPr>
            <a:normAutofit fontScale="90000"/>
          </a:bodyPr>
          <a:lstStyle/>
          <a:p>
            <a:pPr lvl="0" algn="l">
              <a:spcBef>
                <a:spcPct val="20000"/>
              </a:spcBef>
            </a:pP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          Задача №2</a:t>
            </a:r>
            <a:br>
              <a:rPr lang="ru-RU" sz="32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3200" b="1" dirty="0">
                <a:solidFill>
                  <a:srgbClr val="000000"/>
                </a:solidFill>
                <a:ea typeface="+mn-ea"/>
                <a:cs typeface="+mn-cs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Най­ди­те боль­ший угол рав­но­бед­рен­ной тра­пе­ции ABCD, если диа­го­наль АС об­ра­зу­ет с ос­но­ва­ни­ем AD и бо­ко­вой сто­ро­ной АВ углы, рав­ные 25° и 40° со­от­вет­ствен­но.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2564904"/>
            <a:ext cx="8003232" cy="3744416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Решение.</a:t>
            </a:r>
          </a:p>
          <a:p>
            <a:pPr marL="0" indent="0">
              <a:buNone/>
            </a:pPr>
            <a:r>
              <a:rPr lang="ru-RU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623181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50106"/>
          </a:xfrm>
        </p:spPr>
        <p:txBody>
          <a:bodyPr/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Задача № 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96752"/>
            <a:ext cx="8003232" cy="4929411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Найдите меньший угол равнобедренной трапеции, если два ее угла относятся как 1:2. Ответ дайте в градусах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994220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Задача№ 4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908720"/>
            <a:ext cx="8003232" cy="5544616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равнобедренной трапеции известны высота 5, меньшее основание 6 и угол при основании 45°. Найдите большее основание.</a:t>
            </a:r>
          </a:p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                                            Решение:</a:t>
            </a:r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587292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Задача№ 5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908720"/>
            <a:ext cx="8003232" cy="5544616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Бис­сек­три­сы углов A и B при бо­ко­вой сто­ро­не AB тра­пе­ции ABCD пе­ре­се­ка­ют­ся в точке F. Най­ди­те AB, если AF = 24, BF = 32.                                                Решение:</a:t>
            </a:r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04738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219575" y="3094038"/>
            <a:ext cx="4889734" cy="2519362"/>
            <a:chOff x="2658" y="1949"/>
            <a:chExt cx="2960" cy="1587"/>
          </a:xfrm>
        </p:grpSpPr>
        <p:sp>
          <p:nvSpPr>
            <p:cNvPr id="52227" name="Freeform 3"/>
            <p:cNvSpPr>
              <a:spLocks/>
            </p:cNvSpPr>
            <p:nvPr/>
          </p:nvSpPr>
          <p:spPr bwMode="auto">
            <a:xfrm>
              <a:off x="2842" y="2189"/>
              <a:ext cx="2569" cy="1104"/>
            </a:xfrm>
            <a:custGeom>
              <a:avLst/>
              <a:gdLst/>
              <a:ahLst/>
              <a:cxnLst>
                <a:cxn ang="0">
                  <a:pos x="0" y="1360"/>
                </a:cxn>
                <a:cxn ang="0">
                  <a:pos x="728" y="0"/>
                </a:cxn>
                <a:cxn ang="0">
                  <a:pos x="2024" y="0"/>
                </a:cxn>
                <a:cxn ang="0">
                  <a:pos x="3272" y="1344"/>
                </a:cxn>
                <a:cxn ang="0">
                  <a:pos x="8" y="1344"/>
                </a:cxn>
              </a:cxnLst>
              <a:rect l="0" t="0" r="r" b="b"/>
              <a:pathLst>
                <a:path w="3272" h="1360">
                  <a:moveTo>
                    <a:pt x="0" y="1360"/>
                  </a:moveTo>
                  <a:lnTo>
                    <a:pt x="728" y="0"/>
                  </a:lnTo>
                  <a:lnTo>
                    <a:pt x="2024" y="0"/>
                  </a:lnTo>
                  <a:lnTo>
                    <a:pt x="3272" y="1344"/>
                  </a:lnTo>
                  <a:lnTo>
                    <a:pt x="8" y="1344"/>
                  </a:lnTo>
                </a:path>
              </a:pathLst>
            </a:custGeom>
            <a:ln w="76200">
              <a:solidFill>
                <a:srgbClr val="7030A0"/>
              </a:solidFill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ru-RU" i="1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  <p:sp>
          <p:nvSpPr>
            <p:cNvPr id="18476" name="Text Box 4"/>
            <p:cNvSpPr txBox="1">
              <a:spLocks noChangeArrowheads="1"/>
            </p:cNvSpPr>
            <p:nvPr/>
          </p:nvSpPr>
          <p:spPr bwMode="auto">
            <a:xfrm>
              <a:off x="2658" y="3245"/>
              <a:ext cx="24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 i="1" dirty="0">
                  <a:solidFill>
                    <a:srgbClr val="000066"/>
                  </a:solidFill>
                  <a:latin typeface="Bookman Old Style" pitchFamily="18" charset="0"/>
                </a:rPr>
                <a:t>A</a:t>
              </a:r>
              <a:endParaRPr lang="ru-RU" sz="2400" b="1" i="1" dirty="0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  <p:sp>
          <p:nvSpPr>
            <p:cNvPr id="18477" name="Text Box 5"/>
            <p:cNvSpPr txBox="1">
              <a:spLocks noChangeArrowheads="1"/>
            </p:cNvSpPr>
            <p:nvPr/>
          </p:nvSpPr>
          <p:spPr bwMode="auto">
            <a:xfrm>
              <a:off x="3249" y="1949"/>
              <a:ext cx="24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 i="1">
                  <a:solidFill>
                    <a:srgbClr val="000066"/>
                  </a:solidFill>
                  <a:latin typeface="Bookman Old Style" pitchFamily="18" charset="0"/>
                </a:rPr>
                <a:t>В</a:t>
              </a:r>
            </a:p>
          </p:txBody>
        </p:sp>
        <p:sp>
          <p:nvSpPr>
            <p:cNvPr id="18478" name="Text Box 6"/>
            <p:cNvSpPr txBox="1">
              <a:spLocks noChangeArrowheads="1"/>
            </p:cNvSpPr>
            <p:nvPr/>
          </p:nvSpPr>
          <p:spPr bwMode="auto">
            <a:xfrm>
              <a:off x="4401" y="1949"/>
              <a:ext cx="242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 i="1">
                  <a:solidFill>
                    <a:srgbClr val="000066"/>
                  </a:solidFill>
                  <a:latin typeface="Bookman Old Style" pitchFamily="18" charset="0"/>
                </a:rPr>
                <a:t>С</a:t>
              </a:r>
            </a:p>
          </p:txBody>
        </p:sp>
        <p:sp>
          <p:nvSpPr>
            <p:cNvPr id="18479" name="Text Box 7"/>
            <p:cNvSpPr txBox="1">
              <a:spLocks noChangeArrowheads="1"/>
            </p:cNvSpPr>
            <p:nvPr/>
          </p:nvSpPr>
          <p:spPr bwMode="auto">
            <a:xfrm>
              <a:off x="5361" y="3245"/>
              <a:ext cx="257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 i="1">
                  <a:solidFill>
                    <a:srgbClr val="000066"/>
                  </a:solidFill>
                  <a:latin typeface="Bookman Old Style" pitchFamily="18" charset="0"/>
                </a:rPr>
                <a:t>D</a:t>
              </a:r>
              <a:endParaRPr lang="ru-RU" sz="2400" b="1" i="1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5434014" y="2924175"/>
            <a:ext cx="2051051" cy="2689224"/>
            <a:chOff x="2958" y="1813"/>
            <a:chExt cx="1292" cy="1694"/>
          </a:xfrm>
        </p:grpSpPr>
        <p:sp>
          <p:nvSpPr>
            <p:cNvPr id="52233" name="Text Box 9"/>
            <p:cNvSpPr txBox="1">
              <a:spLocks noChangeArrowheads="1"/>
            </p:cNvSpPr>
            <p:nvPr/>
          </p:nvSpPr>
          <p:spPr bwMode="auto">
            <a:xfrm>
              <a:off x="3024" y="3216"/>
              <a:ext cx="122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i="1" dirty="0">
                  <a:solidFill>
                    <a:srgbClr val="C00000"/>
                  </a:solidFill>
                  <a:latin typeface="Bookman Old Style" pitchFamily="18" charset="0"/>
                  <a:cs typeface="+mn-cs"/>
                </a:rPr>
                <a:t>основание</a:t>
              </a:r>
            </a:p>
          </p:txBody>
        </p:sp>
        <p:sp>
          <p:nvSpPr>
            <p:cNvPr id="52234" name="Text Box 10"/>
            <p:cNvSpPr txBox="1">
              <a:spLocks noChangeArrowheads="1"/>
            </p:cNvSpPr>
            <p:nvPr/>
          </p:nvSpPr>
          <p:spPr bwMode="auto">
            <a:xfrm>
              <a:off x="2958" y="1813"/>
              <a:ext cx="122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i="1" dirty="0">
                  <a:solidFill>
                    <a:srgbClr val="C00000"/>
                  </a:solidFill>
                  <a:latin typeface="Bookman Old Style" pitchFamily="18" charset="0"/>
                  <a:cs typeface="+mn-cs"/>
                </a:rPr>
                <a:t>основание</a:t>
              </a:r>
            </a:p>
          </p:txBody>
        </p:sp>
      </p:grpSp>
      <p:sp>
        <p:nvSpPr>
          <p:cNvPr id="52235" name="Text Box 11"/>
          <p:cNvSpPr txBox="1">
            <a:spLocks noChangeArrowheads="1"/>
          </p:cNvSpPr>
          <p:nvPr/>
        </p:nvSpPr>
        <p:spPr bwMode="auto">
          <a:xfrm rot="17876001">
            <a:off x="3548906" y="4137302"/>
            <a:ext cx="24192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cs typeface="+mn-cs"/>
              </a:rPr>
              <a:t>Боковая сторона</a:t>
            </a:r>
          </a:p>
        </p:txBody>
      </p:sp>
      <p:sp>
        <p:nvSpPr>
          <p:cNvPr id="52236" name="Text Box 12"/>
          <p:cNvSpPr txBox="1">
            <a:spLocks noChangeArrowheads="1"/>
          </p:cNvSpPr>
          <p:nvPr/>
        </p:nvSpPr>
        <p:spPr bwMode="auto">
          <a:xfrm rot="2792521">
            <a:off x="6942981" y="4051577"/>
            <a:ext cx="24192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cs typeface="+mn-cs"/>
              </a:rPr>
              <a:t>Боковая сторона</a:t>
            </a:r>
          </a:p>
        </p:txBody>
      </p:sp>
      <p:sp>
        <p:nvSpPr>
          <p:cNvPr id="52237" name="Text Box 13"/>
          <p:cNvSpPr txBox="1">
            <a:spLocks noChangeArrowheads="1"/>
          </p:cNvSpPr>
          <p:nvPr/>
        </p:nvSpPr>
        <p:spPr bwMode="auto">
          <a:xfrm>
            <a:off x="-30147" y="895486"/>
            <a:ext cx="44196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2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                         называется четырехугольник, у которого две стороны параллельны, а две другие не параллельны. </a:t>
            </a:r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 rot="-704685">
            <a:off x="4368800" y="2435225"/>
            <a:ext cx="1017588" cy="3813175"/>
            <a:chOff x="624" y="1413"/>
            <a:chExt cx="829" cy="2742"/>
          </a:xfrm>
        </p:grpSpPr>
        <p:sp>
          <p:nvSpPr>
            <p:cNvPr id="52239" name="AutoShape 15"/>
            <p:cNvSpPr>
              <a:spLocks noChangeArrowheads="1"/>
            </p:cNvSpPr>
            <p:nvPr/>
          </p:nvSpPr>
          <p:spPr bwMode="auto">
            <a:xfrm rot="4357742" flipV="1">
              <a:off x="377" y="3607"/>
              <a:ext cx="795" cy="301"/>
            </a:xfrm>
            <a:prstGeom prst="leftArrow">
              <a:avLst>
                <a:gd name="adj1" fmla="val 50000"/>
                <a:gd name="adj2" fmla="val 66030"/>
              </a:avLst>
            </a:prstGeom>
            <a:solidFill>
              <a:srgbClr val="00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>
                <a:defRPr/>
              </a:pPr>
              <a:endParaRPr lang="ru-RU" i="1">
                <a:latin typeface="Bookman Old Style" pitchFamily="18" charset="0"/>
                <a:cs typeface="+mn-cs"/>
              </a:endParaRPr>
            </a:p>
          </p:txBody>
        </p:sp>
        <p:sp>
          <p:nvSpPr>
            <p:cNvPr id="52240" name="AutoShape 16"/>
            <p:cNvSpPr>
              <a:spLocks noChangeArrowheads="1"/>
            </p:cNvSpPr>
            <p:nvPr/>
          </p:nvSpPr>
          <p:spPr bwMode="auto">
            <a:xfrm rot="-25957742">
              <a:off x="905" y="1660"/>
              <a:ext cx="795" cy="301"/>
            </a:xfrm>
            <a:prstGeom prst="leftArrow">
              <a:avLst>
                <a:gd name="adj1" fmla="val 50000"/>
                <a:gd name="adj2" fmla="val 66030"/>
              </a:avLst>
            </a:prstGeom>
            <a:solidFill>
              <a:srgbClr val="00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>
                <a:defRPr/>
              </a:pPr>
              <a:endParaRPr lang="ru-RU" i="1">
                <a:latin typeface="Bookman Old Style" pitchFamily="18" charset="0"/>
                <a:cs typeface="+mn-cs"/>
              </a:endParaRPr>
            </a:p>
          </p:txBody>
        </p:sp>
      </p:grpSp>
      <p:sp>
        <p:nvSpPr>
          <p:cNvPr id="18462" name="Line 39"/>
          <p:cNvSpPr>
            <a:spLocks noChangeShapeType="1"/>
          </p:cNvSpPr>
          <p:nvPr/>
        </p:nvSpPr>
        <p:spPr bwMode="auto">
          <a:xfrm>
            <a:off x="4648200" y="18288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i="1">
              <a:latin typeface="Bookman Old Style" pitchFamily="18" charset="0"/>
            </a:endParaRPr>
          </a:p>
        </p:txBody>
      </p:sp>
      <p:sp>
        <p:nvSpPr>
          <p:cNvPr id="52265" name="Text Box 41"/>
          <p:cNvSpPr txBox="1">
            <a:spLocks noChangeArrowheads="1"/>
          </p:cNvSpPr>
          <p:nvPr/>
        </p:nvSpPr>
        <p:spPr bwMode="auto">
          <a:xfrm>
            <a:off x="5638800" y="5791200"/>
            <a:ext cx="16995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0066"/>
                </a:solidFill>
                <a:latin typeface="Bookman Old Style" pitchFamily="18" charset="0"/>
              </a:rPr>
              <a:t>ВС</a:t>
            </a:r>
            <a:r>
              <a:rPr lang="en-US" sz="2800" i="1" dirty="0">
                <a:solidFill>
                  <a:srgbClr val="000066"/>
                </a:solidFill>
                <a:latin typeface="Bookman Old Style" pitchFamily="18" charset="0"/>
              </a:rPr>
              <a:t>II</a:t>
            </a:r>
            <a:r>
              <a:rPr lang="ru-RU" sz="2800" b="1" i="1" dirty="0">
                <a:solidFill>
                  <a:srgbClr val="000066"/>
                </a:solidFill>
                <a:latin typeface="Bookman Old Style" pitchFamily="18" charset="0"/>
              </a:rPr>
              <a:t>А</a:t>
            </a:r>
            <a:r>
              <a:rPr lang="en-US" sz="2800" b="1" i="1" dirty="0">
                <a:solidFill>
                  <a:srgbClr val="000066"/>
                </a:solidFill>
                <a:latin typeface="Bookman Old Style" pitchFamily="18" charset="0"/>
              </a:rPr>
              <a:t>D</a:t>
            </a:r>
            <a:r>
              <a:rPr lang="ru-RU" sz="2800" b="1" i="1" dirty="0">
                <a:solidFill>
                  <a:srgbClr val="000066"/>
                </a:solidFill>
                <a:latin typeface="Bookman Old Style" pitchFamily="18" charset="0"/>
              </a:rPr>
              <a:t>  </a:t>
            </a:r>
          </a:p>
        </p:txBody>
      </p:sp>
      <p:sp>
        <p:nvSpPr>
          <p:cNvPr id="52266" name="Rectangle 42"/>
          <p:cNvSpPr>
            <a:spLocks noChangeArrowheads="1"/>
          </p:cNvSpPr>
          <p:nvPr/>
        </p:nvSpPr>
        <p:spPr bwMode="auto">
          <a:xfrm>
            <a:off x="276648" y="1196752"/>
            <a:ext cx="20050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cs typeface="+mn-cs"/>
              </a:rPr>
              <a:t>Трапецией</a:t>
            </a:r>
          </a:p>
        </p:txBody>
      </p: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251520" y="188640"/>
            <a:ext cx="4608512" cy="647700"/>
          </a:xfrm>
          <a:prstGeom prst="roundRect">
            <a:avLst>
              <a:gd name="adj" fmla="val 25355"/>
            </a:avLst>
          </a:prstGeom>
          <a:gradFill rotWithShape="1">
            <a:gsLst>
              <a:gs pos="0">
                <a:srgbClr val="33CCCC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6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Определение трапеции: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7287" y="3298686"/>
            <a:ext cx="3935781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Параллельные стороны называются </a:t>
            </a:r>
            <a:r>
              <a:rPr lang="ru-RU" sz="2400" b="1" i="1" u="sng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основаниями</a:t>
            </a:r>
            <a:r>
              <a:rPr lang="ru-RU" sz="2400" b="1" i="1" dirty="0">
                <a:solidFill>
                  <a:srgbClr val="0F24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непараллельные </a:t>
            </a:r>
            <a:r>
              <a:rPr lang="ru-RU" sz="2400" b="1" i="1" dirty="0">
                <a:solidFill>
                  <a:srgbClr val="1F497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b="1" i="1" u="sng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боковыми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сторонами.</a:t>
            </a:r>
            <a:endParaRPr lang="ru-RU" sz="20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0.36667 3.33333E-6 " pathEditMode="relative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2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2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0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0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5" grpId="0"/>
      <p:bldP spid="52236" grpId="0"/>
      <p:bldP spid="52237" grpId="0"/>
      <p:bldP spid="52265" grpId="0"/>
      <p:bldP spid="5226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Задача№ 6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908720"/>
            <a:ext cx="8003232" cy="5544616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Высота равнобедренной трапеции, проведенная из    вершины С делит АД на отрезки длиной 1и5.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Найдите длину основания ВС. </a:t>
            </a:r>
          </a:p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929003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Freeform 3"/>
          <p:cNvSpPr>
            <a:spLocks/>
          </p:cNvSpPr>
          <p:nvPr/>
        </p:nvSpPr>
        <p:spPr bwMode="auto">
          <a:xfrm rot="5400000">
            <a:off x="5433889" y="3716338"/>
            <a:ext cx="317500" cy="266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2" y="0"/>
              </a:cxn>
              <a:cxn ang="0">
                <a:pos x="200" y="168"/>
              </a:cxn>
            </a:cxnLst>
            <a:rect l="0" t="0" r="r" b="b"/>
            <a:pathLst>
              <a:path w="200" h="168">
                <a:moveTo>
                  <a:pt x="0" y="0"/>
                </a:moveTo>
                <a:cubicBezTo>
                  <a:pt x="64" y="0"/>
                  <a:pt x="128" y="0"/>
                  <a:pt x="192" y="0"/>
                </a:cubicBezTo>
                <a:lnTo>
                  <a:pt x="200" y="168"/>
                </a:lnTo>
              </a:path>
            </a:pathLst>
          </a:custGeom>
          <a:ln w="57150">
            <a:solidFill>
              <a:srgbClr val="FF00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sz="20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5154488" y="3233738"/>
            <a:ext cx="3810000" cy="3219451"/>
            <a:chOff x="2928" y="1632"/>
            <a:chExt cx="2400" cy="2028"/>
          </a:xfrm>
        </p:grpSpPr>
        <p:sp>
          <p:nvSpPr>
            <p:cNvPr id="19467" name="Text Box 20"/>
            <p:cNvSpPr txBox="1">
              <a:spLocks noChangeArrowheads="1"/>
            </p:cNvSpPr>
            <p:nvPr/>
          </p:nvSpPr>
          <p:spPr bwMode="auto">
            <a:xfrm>
              <a:off x="2928" y="1632"/>
              <a:ext cx="288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 b="1" i="1">
                  <a:solidFill>
                    <a:srgbClr val="000066"/>
                  </a:solidFill>
                  <a:latin typeface="Bookman Old Style" pitchFamily="18" charset="0"/>
                </a:rPr>
                <a:t>В</a:t>
              </a:r>
            </a:p>
          </p:txBody>
        </p:sp>
        <p:sp>
          <p:nvSpPr>
            <p:cNvPr id="19468" name="Text Box 21"/>
            <p:cNvSpPr txBox="1">
              <a:spLocks noChangeArrowheads="1"/>
            </p:cNvSpPr>
            <p:nvPr/>
          </p:nvSpPr>
          <p:spPr bwMode="auto">
            <a:xfrm>
              <a:off x="4320" y="1680"/>
              <a:ext cx="28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 b="1" i="1">
                  <a:solidFill>
                    <a:srgbClr val="000066"/>
                  </a:solidFill>
                  <a:latin typeface="Bookman Old Style" pitchFamily="18" charset="0"/>
                </a:rPr>
                <a:t>С</a:t>
              </a:r>
            </a:p>
          </p:txBody>
        </p:sp>
        <p:sp>
          <p:nvSpPr>
            <p:cNvPr id="19469" name="Text Box 22"/>
            <p:cNvSpPr txBox="1">
              <a:spLocks noChangeArrowheads="1"/>
            </p:cNvSpPr>
            <p:nvPr/>
          </p:nvSpPr>
          <p:spPr bwMode="auto">
            <a:xfrm>
              <a:off x="5012" y="3285"/>
              <a:ext cx="293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 b="1" i="1" dirty="0">
                  <a:solidFill>
                    <a:srgbClr val="000066"/>
                  </a:solidFill>
                  <a:latin typeface="Bookman Old Style" pitchFamily="18" charset="0"/>
                </a:rPr>
                <a:t>D</a:t>
              </a:r>
              <a:endParaRPr lang="ru-RU" sz="2800" b="1" i="1" dirty="0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  <p:sp>
          <p:nvSpPr>
            <p:cNvPr id="54295" name="Freeform 23"/>
            <p:cNvSpPr>
              <a:spLocks/>
            </p:cNvSpPr>
            <p:nvPr/>
          </p:nvSpPr>
          <p:spPr bwMode="auto">
            <a:xfrm>
              <a:off x="3120" y="1920"/>
              <a:ext cx="2208" cy="13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2208" y="1248"/>
                </a:cxn>
                <a:cxn ang="0">
                  <a:pos x="1256" y="0"/>
                </a:cxn>
                <a:cxn ang="0">
                  <a:pos x="0" y="0"/>
                </a:cxn>
              </a:cxnLst>
              <a:rect l="0" t="0" r="r" b="b"/>
              <a:pathLst>
                <a:path w="2208" h="1248">
                  <a:moveTo>
                    <a:pt x="0" y="0"/>
                  </a:moveTo>
                  <a:lnTo>
                    <a:pt x="0" y="1248"/>
                  </a:lnTo>
                  <a:lnTo>
                    <a:pt x="2208" y="1248"/>
                  </a:lnTo>
                  <a:lnTo>
                    <a:pt x="125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200" cmpd="sng">
              <a:solidFill>
                <a:srgbClr val="000066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>
                <a:defRPr/>
              </a:pPr>
              <a:endParaRPr lang="ru-RU" sz="2000" b="1" i="1">
                <a:solidFill>
                  <a:srgbClr val="000066"/>
                </a:solidFill>
                <a:latin typeface="Bookman Old Style" pitchFamily="18" charset="0"/>
                <a:cs typeface="+mn-cs"/>
              </a:endParaRPr>
            </a:p>
          </p:txBody>
        </p:sp>
        <p:sp>
          <p:nvSpPr>
            <p:cNvPr id="54296" name="Freeform 24"/>
            <p:cNvSpPr>
              <a:spLocks/>
            </p:cNvSpPr>
            <p:nvPr/>
          </p:nvSpPr>
          <p:spPr bwMode="auto">
            <a:xfrm>
              <a:off x="3120" y="3105"/>
              <a:ext cx="210" cy="2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2" y="1"/>
                </a:cxn>
                <a:cxn ang="0">
                  <a:pos x="132" y="0"/>
                </a:cxn>
                <a:cxn ang="0">
                  <a:pos x="126" y="144"/>
                </a:cxn>
              </a:cxnLst>
              <a:rect l="0" t="0" r="r" b="b"/>
              <a:pathLst>
                <a:path w="132" h="144">
                  <a:moveTo>
                    <a:pt x="0" y="1"/>
                  </a:moveTo>
                  <a:cubicBezTo>
                    <a:pt x="4" y="1"/>
                    <a:pt x="8" y="1"/>
                    <a:pt x="12" y="1"/>
                  </a:cubicBezTo>
                  <a:lnTo>
                    <a:pt x="132" y="0"/>
                  </a:lnTo>
                  <a:lnTo>
                    <a:pt x="126" y="144"/>
                  </a:lnTo>
                </a:path>
              </a:pathLst>
            </a:custGeom>
            <a:ln w="57150">
              <a:solidFill>
                <a:srgbClr val="FF0000"/>
              </a:solidFill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ru-RU" sz="2000" b="1" i="1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  <p:sp>
          <p:nvSpPr>
            <p:cNvPr id="19474" name="Text Box 25"/>
            <p:cNvSpPr txBox="1">
              <a:spLocks noChangeArrowheads="1"/>
            </p:cNvSpPr>
            <p:nvPr/>
          </p:nvSpPr>
          <p:spPr bwMode="auto">
            <a:xfrm>
              <a:off x="3024" y="3330"/>
              <a:ext cx="288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 b="1" i="1" dirty="0">
                  <a:solidFill>
                    <a:srgbClr val="000066"/>
                  </a:solidFill>
                  <a:latin typeface="Bookman Old Style" pitchFamily="18" charset="0"/>
                </a:rPr>
                <a:t>A</a:t>
              </a:r>
              <a:endParaRPr lang="ru-RU" sz="2800" b="1" i="1" dirty="0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907704" y="908720"/>
            <a:ext cx="6460802" cy="1292662"/>
          </a:xfrm>
          <a:prstGeom prst="rect">
            <a:avLst/>
          </a:prstGeom>
          <a:ln w="38100">
            <a:solidFill>
              <a:srgbClr val="000066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600" b="1" i="1" dirty="0">
                <a:solidFill>
                  <a:srgbClr val="000066"/>
                </a:solidFill>
                <a:latin typeface="Bookman Old Style" pitchFamily="18" charset="0"/>
              </a:rPr>
              <a:t>Трапеция, один из углов которой прямой, называется</a:t>
            </a:r>
          </a:p>
          <a:p>
            <a:pPr>
              <a:defRPr/>
            </a:pPr>
            <a:endParaRPr lang="ru-RU" sz="2600" b="1" i="1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4298" name="Rectangle 26"/>
          <p:cNvSpPr>
            <a:spLocks noChangeArrowheads="1"/>
          </p:cNvSpPr>
          <p:nvPr/>
        </p:nvSpPr>
        <p:spPr bwMode="auto">
          <a:xfrm>
            <a:off x="4910658" y="1608981"/>
            <a:ext cx="3333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C00000"/>
                </a:solidFill>
                <a:latin typeface="Bookman Old Style" pitchFamily="18" charset="0"/>
                <a:cs typeface="+mn-cs"/>
              </a:rPr>
              <a:t>прямоугольной.</a:t>
            </a:r>
          </a:p>
        </p:txBody>
      </p:sp>
      <p:pic>
        <p:nvPicPr>
          <p:cNvPr id="20" name="Picture 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76200" y="928365"/>
            <a:ext cx="1865313" cy="28606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251520" y="188640"/>
            <a:ext cx="3024336" cy="647700"/>
          </a:xfrm>
          <a:prstGeom prst="roundRect">
            <a:avLst>
              <a:gd name="adj" fmla="val 25355"/>
            </a:avLst>
          </a:prstGeom>
          <a:gradFill rotWithShape="1">
            <a:gsLst>
              <a:gs pos="0">
                <a:srgbClr val="33CCCC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6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Определение: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4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animBg="1"/>
      <p:bldP spid="542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038600" y="1799753"/>
            <a:ext cx="4876801" cy="3573463"/>
            <a:chOff x="2544" y="1688"/>
            <a:chExt cx="3072" cy="22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5299" name="Freeform 3"/>
            <p:cNvSpPr>
              <a:spLocks/>
            </p:cNvSpPr>
            <p:nvPr/>
          </p:nvSpPr>
          <p:spPr bwMode="auto">
            <a:xfrm>
              <a:off x="2736" y="1968"/>
              <a:ext cx="2712" cy="1256"/>
            </a:xfrm>
            <a:custGeom>
              <a:avLst/>
              <a:gdLst/>
              <a:ahLst/>
              <a:cxnLst>
                <a:cxn ang="0">
                  <a:pos x="0" y="1256"/>
                </a:cxn>
                <a:cxn ang="0">
                  <a:pos x="688" y="8"/>
                </a:cxn>
                <a:cxn ang="0">
                  <a:pos x="2005" y="0"/>
                </a:cxn>
                <a:cxn ang="0">
                  <a:pos x="2712" y="1248"/>
                </a:cxn>
                <a:cxn ang="0">
                  <a:pos x="16" y="1256"/>
                </a:cxn>
              </a:cxnLst>
              <a:rect l="0" t="0" r="r" b="b"/>
              <a:pathLst>
                <a:path w="2712" h="1256">
                  <a:moveTo>
                    <a:pt x="0" y="1256"/>
                  </a:moveTo>
                  <a:lnTo>
                    <a:pt x="688" y="8"/>
                  </a:lnTo>
                  <a:lnTo>
                    <a:pt x="2005" y="0"/>
                  </a:lnTo>
                  <a:lnTo>
                    <a:pt x="2712" y="1248"/>
                  </a:lnTo>
                  <a:lnTo>
                    <a:pt x="16" y="1256"/>
                  </a:lnTo>
                </a:path>
              </a:pathLst>
            </a:custGeom>
            <a:noFill/>
            <a:ln w="76200" cmpd="sng">
              <a:solidFill>
                <a:srgbClr val="000066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>
                <a:defRPr/>
              </a:pPr>
              <a:endParaRPr lang="ru-RU" b="1" i="1">
                <a:solidFill>
                  <a:srgbClr val="000066"/>
                </a:solidFill>
                <a:latin typeface="Bookman Old Style" pitchFamily="18" charset="0"/>
                <a:cs typeface="+mn-cs"/>
              </a:endParaRPr>
            </a:p>
          </p:txBody>
        </p:sp>
        <p:sp>
          <p:nvSpPr>
            <p:cNvPr id="55300" name="Text Box 4"/>
            <p:cNvSpPr txBox="1">
              <a:spLocks noChangeArrowheads="1"/>
            </p:cNvSpPr>
            <p:nvPr/>
          </p:nvSpPr>
          <p:spPr bwMode="auto">
            <a:xfrm>
              <a:off x="2544" y="3264"/>
              <a:ext cx="264" cy="291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b="1" i="1">
                  <a:solidFill>
                    <a:srgbClr val="000066"/>
                  </a:solidFill>
                  <a:latin typeface="Bookman Old Style" pitchFamily="18" charset="0"/>
                  <a:cs typeface="+mn-cs"/>
                </a:rPr>
                <a:t>A</a:t>
              </a:r>
              <a:endParaRPr lang="ru-RU" sz="2400" b="1" i="1">
                <a:solidFill>
                  <a:srgbClr val="000066"/>
                </a:solidFill>
                <a:latin typeface="Bookman Old Style" pitchFamily="18" charset="0"/>
                <a:cs typeface="+mn-cs"/>
              </a:endParaRPr>
            </a:p>
          </p:txBody>
        </p:sp>
        <p:sp>
          <p:nvSpPr>
            <p:cNvPr id="55301" name="Text Box 5"/>
            <p:cNvSpPr txBox="1">
              <a:spLocks noChangeArrowheads="1"/>
            </p:cNvSpPr>
            <p:nvPr/>
          </p:nvSpPr>
          <p:spPr bwMode="auto">
            <a:xfrm>
              <a:off x="3144" y="1688"/>
              <a:ext cx="263" cy="291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i="1">
                  <a:solidFill>
                    <a:srgbClr val="000066"/>
                  </a:solidFill>
                  <a:latin typeface="Bookman Old Style" pitchFamily="18" charset="0"/>
                  <a:cs typeface="+mn-cs"/>
                </a:rPr>
                <a:t>В</a:t>
              </a:r>
            </a:p>
          </p:txBody>
        </p:sp>
        <p:sp>
          <p:nvSpPr>
            <p:cNvPr id="55302" name="Text Box 6"/>
            <p:cNvSpPr txBox="1">
              <a:spLocks noChangeArrowheads="1"/>
            </p:cNvSpPr>
            <p:nvPr/>
          </p:nvSpPr>
          <p:spPr bwMode="auto">
            <a:xfrm>
              <a:off x="5352" y="3216"/>
              <a:ext cx="264" cy="291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b="1" i="1">
                  <a:solidFill>
                    <a:srgbClr val="000066"/>
                  </a:solidFill>
                  <a:latin typeface="Bookman Old Style" pitchFamily="18" charset="0"/>
                  <a:cs typeface="+mn-cs"/>
                </a:rPr>
                <a:t>D</a:t>
              </a:r>
              <a:endParaRPr lang="ru-RU" sz="2400" b="1" i="1">
                <a:solidFill>
                  <a:srgbClr val="000066"/>
                </a:solidFill>
                <a:latin typeface="Bookman Old Style" pitchFamily="18" charset="0"/>
                <a:cs typeface="+mn-cs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048" y="2496"/>
              <a:ext cx="2064" cy="96"/>
              <a:chOff x="912" y="2592"/>
              <a:chExt cx="2544" cy="144"/>
            </a:xfrm>
          </p:grpSpPr>
          <p:sp>
            <p:nvSpPr>
              <p:cNvPr id="55304" name="Line 8"/>
              <p:cNvSpPr>
                <a:spLocks noChangeShapeType="1"/>
              </p:cNvSpPr>
              <p:nvPr/>
            </p:nvSpPr>
            <p:spPr bwMode="auto">
              <a:xfrm>
                <a:off x="912" y="2640"/>
                <a:ext cx="144" cy="96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/>
              <a:lstStyle/>
              <a:p>
                <a:pPr>
                  <a:defRPr/>
                </a:pPr>
                <a:endParaRPr lang="ru-RU" b="1" i="1">
                  <a:solidFill>
                    <a:srgbClr val="000066"/>
                  </a:solidFill>
                  <a:latin typeface="Bookman Old Style" pitchFamily="18" charset="0"/>
                  <a:cs typeface="+mn-cs"/>
                </a:endParaRPr>
              </a:p>
            </p:txBody>
          </p:sp>
          <p:sp>
            <p:nvSpPr>
              <p:cNvPr id="55305" name="Line 9"/>
              <p:cNvSpPr>
                <a:spLocks noChangeShapeType="1"/>
              </p:cNvSpPr>
              <p:nvPr/>
            </p:nvSpPr>
            <p:spPr bwMode="auto">
              <a:xfrm flipH="1">
                <a:off x="3312" y="2592"/>
                <a:ext cx="144" cy="96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/>
              <a:lstStyle/>
              <a:p>
                <a:pPr>
                  <a:defRPr/>
                </a:pPr>
                <a:endParaRPr lang="ru-RU" b="1" i="1">
                  <a:solidFill>
                    <a:srgbClr val="000066"/>
                  </a:solidFill>
                  <a:latin typeface="Bookman Old Style" pitchFamily="18" charset="0"/>
                  <a:cs typeface="+mn-cs"/>
                </a:endParaRPr>
              </a:p>
            </p:txBody>
          </p:sp>
        </p:grpSp>
        <p:sp>
          <p:nvSpPr>
            <p:cNvPr id="55306" name="Text Box 10"/>
            <p:cNvSpPr txBox="1">
              <a:spLocks noChangeArrowheads="1"/>
            </p:cNvSpPr>
            <p:nvPr/>
          </p:nvSpPr>
          <p:spPr bwMode="auto">
            <a:xfrm>
              <a:off x="3696" y="3648"/>
              <a:ext cx="945" cy="291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i="1">
                  <a:solidFill>
                    <a:srgbClr val="00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Bookman Old Style" pitchFamily="18" charset="0"/>
                  <a:cs typeface="+mn-cs"/>
                </a:rPr>
                <a:t>АВ = С</a:t>
              </a:r>
              <a:r>
                <a:rPr lang="en-US" sz="2400" b="1" i="1">
                  <a:solidFill>
                    <a:srgbClr val="00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Bookman Old Style" pitchFamily="18" charset="0"/>
                  <a:cs typeface="+mn-cs"/>
                </a:rPr>
                <a:t>D</a:t>
              </a:r>
              <a:endParaRPr lang="ru-RU" sz="2400" b="1" i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cs typeface="+mn-cs"/>
              </a:endParaRPr>
            </a:p>
          </p:txBody>
        </p:sp>
        <p:sp>
          <p:nvSpPr>
            <p:cNvPr id="55307" name="Text Box 11"/>
            <p:cNvSpPr txBox="1">
              <a:spLocks noChangeArrowheads="1"/>
            </p:cNvSpPr>
            <p:nvPr/>
          </p:nvSpPr>
          <p:spPr bwMode="auto">
            <a:xfrm>
              <a:off x="4656" y="1728"/>
              <a:ext cx="264" cy="288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400" b="1" i="1" dirty="0">
                  <a:solidFill>
                    <a:srgbClr val="000066"/>
                  </a:solidFill>
                  <a:latin typeface="Bookman Old Style" pitchFamily="18" charset="0"/>
                  <a:cs typeface="+mn-cs"/>
                </a:rPr>
                <a:t>С</a:t>
              </a:r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4330700" y="2244253"/>
            <a:ext cx="4305300" cy="1993900"/>
            <a:chOff x="2728" y="1968"/>
            <a:chExt cx="2712" cy="12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5311" name="Freeform 15"/>
            <p:cNvSpPr>
              <a:spLocks/>
            </p:cNvSpPr>
            <p:nvPr/>
          </p:nvSpPr>
          <p:spPr bwMode="auto">
            <a:xfrm>
              <a:off x="4728" y="1968"/>
              <a:ext cx="712" cy="12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12" y="1240"/>
                </a:cxn>
              </a:cxnLst>
              <a:rect l="0" t="0" r="r" b="b"/>
              <a:pathLst>
                <a:path w="712" h="1240">
                  <a:moveTo>
                    <a:pt x="0" y="0"/>
                  </a:moveTo>
                  <a:lnTo>
                    <a:pt x="712" y="1240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 type="oval" w="med" len="med"/>
              <a:tailEnd type="oval" w="med" len="med"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>
                <a:defRPr/>
              </a:pPr>
              <a:endParaRPr lang="ru-RU" b="1" i="1">
                <a:solidFill>
                  <a:srgbClr val="000066"/>
                </a:solidFill>
                <a:latin typeface="Bookman Old Style" pitchFamily="18" charset="0"/>
                <a:cs typeface="+mn-cs"/>
              </a:endParaRPr>
            </a:p>
          </p:txBody>
        </p:sp>
        <p:sp>
          <p:nvSpPr>
            <p:cNvPr id="55312" name="Freeform 16"/>
            <p:cNvSpPr>
              <a:spLocks/>
            </p:cNvSpPr>
            <p:nvPr/>
          </p:nvSpPr>
          <p:spPr bwMode="auto">
            <a:xfrm>
              <a:off x="2728" y="1968"/>
              <a:ext cx="704" cy="1256"/>
            </a:xfrm>
            <a:custGeom>
              <a:avLst/>
              <a:gdLst/>
              <a:ahLst/>
              <a:cxnLst>
                <a:cxn ang="0">
                  <a:pos x="704" y="0"/>
                </a:cxn>
                <a:cxn ang="0">
                  <a:pos x="0" y="1256"/>
                </a:cxn>
              </a:cxnLst>
              <a:rect l="0" t="0" r="r" b="b"/>
              <a:pathLst>
                <a:path w="704" h="1256">
                  <a:moveTo>
                    <a:pt x="704" y="0"/>
                  </a:moveTo>
                  <a:lnTo>
                    <a:pt x="0" y="1256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 type="oval" w="med" len="med"/>
              <a:tailEnd type="oval" w="med" len="med"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>
                <a:defRPr/>
              </a:pPr>
              <a:endParaRPr lang="ru-RU" b="1" i="1">
                <a:solidFill>
                  <a:srgbClr val="000066"/>
                </a:solidFill>
                <a:latin typeface="Bookman Old Style" pitchFamily="18" charset="0"/>
                <a:cs typeface="+mn-cs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763688" y="941819"/>
            <a:ext cx="7056784" cy="830997"/>
          </a:xfrm>
          <a:prstGeom prst="rect">
            <a:avLst/>
          </a:prstGeom>
          <a:ln w="38100">
            <a:solidFill>
              <a:srgbClr val="000066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dirty="0">
                <a:solidFill>
                  <a:srgbClr val="000066"/>
                </a:solidFill>
                <a:latin typeface="Bookman Old Style" pitchFamily="18" charset="0"/>
              </a:rPr>
              <a:t>Трапеция называется </a:t>
            </a:r>
            <a:r>
              <a:rPr lang="ru-RU" sz="2400" b="1" i="1" dirty="0">
                <a:solidFill>
                  <a:srgbClr val="C00000"/>
                </a:solidFill>
                <a:latin typeface="Bookman Old Style" pitchFamily="18" charset="0"/>
              </a:rPr>
              <a:t>равнобедренной,</a:t>
            </a:r>
            <a:r>
              <a:rPr lang="ru-RU" sz="2400" b="1" i="1" dirty="0">
                <a:solidFill>
                  <a:srgbClr val="000066"/>
                </a:solidFill>
                <a:latin typeface="Bookman Old Style" pitchFamily="18" charset="0"/>
              </a:rPr>
              <a:t> если ее боковые стороны равны. </a:t>
            </a:r>
          </a:p>
        </p:txBody>
      </p:sp>
      <p:pic>
        <p:nvPicPr>
          <p:cNvPr id="24" name="Picture 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76200" y="928365"/>
            <a:ext cx="1865313" cy="28606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251520" y="188640"/>
            <a:ext cx="3024336" cy="647700"/>
          </a:xfrm>
          <a:prstGeom prst="roundRect">
            <a:avLst>
              <a:gd name="adj" fmla="val 25355"/>
            </a:avLst>
          </a:prstGeom>
          <a:gradFill rotWithShape="1">
            <a:gsLst>
              <a:gs pos="0">
                <a:srgbClr val="33CCCC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6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Определение: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038600" y="1799753"/>
            <a:ext cx="4876801" cy="2963863"/>
            <a:chOff x="2544" y="1688"/>
            <a:chExt cx="3072" cy="18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5299" name="Freeform 3"/>
            <p:cNvSpPr>
              <a:spLocks/>
            </p:cNvSpPr>
            <p:nvPr/>
          </p:nvSpPr>
          <p:spPr bwMode="auto">
            <a:xfrm>
              <a:off x="2736" y="1968"/>
              <a:ext cx="2712" cy="1256"/>
            </a:xfrm>
            <a:custGeom>
              <a:avLst/>
              <a:gdLst/>
              <a:ahLst/>
              <a:cxnLst>
                <a:cxn ang="0">
                  <a:pos x="0" y="1256"/>
                </a:cxn>
                <a:cxn ang="0">
                  <a:pos x="688" y="8"/>
                </a:cxn>
                <a:cxn ang="0">
                  <a:pos x="2005" y="0"/>
                </a:cxn>
                <a:cxn ang="0">
                  <a:pos x="2712" y="1248"/>
                </a:cxn>
                <a:cxn ang="0">
                  <a:pos x="16" y="1256"/>
                </a:cxn>
              </a:cxnLst>
              <a:rect l="0" t="0" r="r" b="b"/>
              <a:pathLst>
                <a:path w="2712" h="1256">
                  <a:moveTo>
                    <a:pt x="0" y="1256"/>
                  </a:moveTo>
                  <a:lnTo>
                    <a:pt x="688" y="8"/>
                  </a:lnTo>
                  <a:lnTo>
                    <a:pt x="2005" y="0"/>
                  </a:lnTo>
                  <a:lnTo>
                    <a:pt x="2712" y="1248"/>
                  </a:lnTo>
                  <a:lnTo>
                    <a:pt x="16" y="1256"/>
                  </a:lnTo>
                </a:path>
              </a:pathLst>
            </a:custGeom>
            <a:noFill/>
            <a:ln w="76200" cmpd="sng">
              <a:solidFill>
                <a:srgbClr val="000066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>
                <a:defRPr/>
              </a:pPr>
              <a:endParaRPr lang="ru-RU" b="1" i="1">
                <a:solidFill>
                  <a:srgbClr val="000066"/>
                </a:solidFill>
                <a:latin typeface="Bookman Old Style" pitchFamily="18" charset="0"/>
                <a:cs typeface="+mn-cs"/>
              </a:endParaRPr>
            </a:p>
          </p:txBody>
        </p:sp>
        <p:sp>
          <p:nvSpPr>
            <p:cNvPr id="55300" name="Text Box 4"/>
            <p:cNvSpPr txBox="1">
              <a:spLocks noChangeArrowheads="1"/>
            </p:cNvSpPr>
            <p:nvPr/>
          </p:nvSpPr>
          <p:spPr bwMode="auto">
            <a:xfrm>
              <a:off x="2544" y="3264"/>
              <a:ext cx="264" cy="291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b="1" i="1">
                  <a:solidFill>
                    <a:srgbClr val="000066"/>
                  </a:solidFill>
                  <a:latin typeface="Bookman Old Style" pitchFamily="18" charset="0"/>
                  <a:cs typeface="+mn-cs"/>
                </a:rPr>
                <a:t>A</a:t>
              </a:r>
              <a:endParaRPr lang="ru-RU" sz="2400" b="1" i="1">
                <a:solidFill>
                  <a:srgbClr val="000066"/>
                </a:solidFill>
                <a:latin typeface="Bookman Old Style" pitchFamily="18" charset="0"/>
                <a:cs typeface="+mn-cs"/>
              </a:endParaRPr>
            </a:p>
          </p:txBody>
        </p:sp>
        <p:sp>
          <p:nvSpPr>
            <p:cNvPr id="55301" name="Text Box 5"/>
            <p:cNvSpPr txBox="1">
              <a:spLocks noChangeArrowheads="1"/>
            </p:cNvSpPr>
            <p:nvPr/>
          </p:nvSpPr>
          <p:spPr bwMode="auto">
            <a:xfrm>
              <a:off x="3144" y="1688"/>
              <a:ext cx="263" cy="291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i="1">
                  <a:solidFill>
                    <a:srgbClr val="000066"/>
                  </a:solidFill>
                  <a:latin typeface="Bookman Old Style" pitchFamily="18" charset="0"/>
                  <a:cs typeface="+mn-cs"/>
                </a:rPr>
                <a:t>В</a:t>
              </a:r>
            </a:p>
          </p:txBody>
        </p:sp>
        <p:sp>
          <p:nvSpPr>
            <p:cNvPr id="55302" name="Text Box 6"/>
            <p:cNvSpPr txBox="1">
              <a:spLocks noChangeArrowheads="1"/>
            </p:cNvSpPr>
            <p:nvPr/>
          </p:nvSpPr>
          <p:spPr bwMode="auto">
            <a:xfrm>
              <a:off x="5352" y="3216"/>
              <a:ext cx="264" cy="291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b="1" i="1">
                  <a:solidFill>
                    <a:srgbClr val="000066"/>
                  </a:solidFill>
                  <a:latin typeface="Bookman Old Style" pitchFamily="18" charset="0"/>
                  <a:cs typeface="+mn-cs"/>
                </a:rPr>
                <a:t>D</a:t>
              </a:r>
              <a:endParaRPr lang="ru-RU" sz="2400" b="1" i="1">
                <a:solidFill>
                  <a:srgbClr val="000066"/>
                </a:solidFill>
                <a:latin typeface="Bookman Old Style" pitchFamily="18" charset="0"/>
                <a:cs typeface="+mn-cs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048" y="2496"/>
              <a:ext cx="2064" cy="96"/>
              <a:chOff x="912" y="2592"/>
              <a:chExt cx="2544" cy="144"/>
            </a:xfrm>
          </p:grpSpPr>
          <p:sp>
            <p:nvSpPr>
              <p:cNvPr id="55304" name="Line 8"/>
              <p:cNvSpPr>
                <a:spLocks noChangeShapeType="1"/>
              </p:cNvSpPr>
              <p:nvPr/>
            </p:nvSpPr>
            <p:spPr bwMode="auto">
              <a:xfrm>
                <a:off x="912" y="2640"/>
                <a:ext cx="144" cy="96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/>
              <a:lstStyle/>
              <a:p>
                <a:pPr>
                  <a:defRPr/>
                </a:pPr>
                <a:endParaRPr lang="ru-RU" b="1" i="1">
                  <a:solidFill>
                    <a:srgbClr val="000066"/>
                  </a:solidFill>
                  <a:latin typeface="Bookman Old Style" pitchFamily="18" charset="0"/>
                  <a:cs typeface="+mn-cs"/>
                </a:endParaRPr>
              </a:p>
            </p:txBody>
          </p:sp>
          <p:sp>
            <p:nvSpPr>
              <p:cNvPr id="55305" name="Line 9"/>
              <p:cNvSpPr>
                <a:spLocks noChangeShapeType="1"/>
              </p:cNvSpPr>
              <p:nvPr/>
            </p:nvSpPr>
            <p:spPr bwMode="auto">
              <a:xfrm flipH="1">
                <a:off x="3312" y="2592"/>
                <a:ext cx="144" cy="96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/>
              <a:lstStyle/>
              <a:p>
                <a:pPr>
                  <a:defRPr/>
                </a:pPr>
                <a:endParaRPr lang="ru-RU" b="1" i="1">
                  <a:solidFill>
                    <a:srgbClr val="000066"/>
                  </a:solidFill>
                  <a:latin typeface="Bookman Old Style" pitchFamily="18" charset="0"/>
                  <a:cs typeface="+mn-cs"/>
                </a:endParaRPr>
              </a:p>
            </p:txBody>
          </p:sp>
        </p:grpSp>
        <p:sp>
          <p:nvSpPr>
            <p:cNvPr id="55307" name="Text Box 11"/>
            <p:cNvSpPr txBox="1">
              <a:spLocks noChangeArrowheads="1"/>
            </p:cNvSpPr>
            <p:nvPr/>
          </p:nvSpPr>
          <p:spPr bwMode="auto">
            <a:xfrm>
              <a:off x="4656" y="1728"/>
              <a:ext cx="264" cy="288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400" b="1" i="1" dirty="0">
                  <a:solidFill>
                    <a:srgbClr val="000066"/>
                  </a:solidFill>
                  <a:latin typeface="Bookman Old Style" pitchFamily="18" charset="0"/>
                  <a:cs typeface="+mn-cs"/>
                </a:rPr>
                <a:t>С</a:t>
              </a:r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4330700" y="2244253"/>
            <a:ext cx="4305300" cy="1993900"/>
            <a:chOff x="2728" y="1968"/>
            <a:chExt cx="2712" cy="12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5311" name="Freeform 15"/>
            <p:cNvSpPr>
              <a:spLocks/>
            </p:cNvSpPr>
            <p:nvPr/>
          </p:nvSpPr>
          <p:spPr bwMode="auto">
            <a:xfrm>
              <a:off x="4728" y="1968"/>
              <a:ext cx="712" cy="12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12" y="1240"/>
                </a:cxn>
              </a:cxnLst>
              <a:rect l="0" t="0" r="r" b="b"/>
              <a:pathLst>
                <a:path w="712" h="1240">
                  <a:moveTo>
                    <a:pt x="0" y="0"/>
                  </a:moveTo>
                  <a:lnTo>
                    <a:pt x="712" y="1240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 type="oval" w="med" len="med"/>
              <a:tailEnd type="oval" w="med" len="med"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>
                <a:defRPr/>
              </a:pPr>
              <a:endParaRPr lang="ru-RU" b="1" i="1">
                <a:solidFill>
                  <a:srgbClr val="000066"/>
                </a:solidFill>
                <a:latin typeface="Bookman Old Style" pitchFamily="18" charset="0"/>
                <a:cs typeface="+mn-cs"/>
              </a:endParaRPr>
            </a:p>
          </p:txBody>
        </p:sp>
        <p:sp>
          <p:nvSpPr>
            <p:cNvPr id="55312" name="Freeform 16"/>
            <p:cNvSpPr>
              <a:spLocks/>
            </p:cNvSpPr>
            <p:nvPr/>
          </p:nvSpPr>
          <p:spPr bwMode="auto">
            <a:xfrm>
              <a:off x="2728" y="1968"/>
              <a:ext cx="704" cy="1256"/>
            </a:xfrm>
            <a:custGeom>
              <a:avLst/>
              <a:gdLst/>
              <a:ahLst/>
              <a:cxnLst>
                <a:cxn ang="0">
                  <a:pos x="704" y="0"/>
                </a:cxn>
                <a:cxn ang="0">
                  <a:pos x="0" y="1256"/>
                </a:cxn>
              </a:cxnLst>
              <a:rect l="0" t="0" r="r" b="b"/>
              <a:pathLst>
                <a:path w="704" h="1256">
                  <a:moveTo>
                    <a:pt x="704" y="0"/>
                  </a:moveTo>
                  <a:lnTo>
                    <a:pt x="0" y="1256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 type="oval" w="med" len="med"/>
              <a:tailEnd type="oval" w="med" len="med"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>
                <a:defRPr/>
              </a:pPr>
              <a:endParaRPr lang="ru-RU" b="1" i="1">
                <a:solidFill>
                  <a:srgbClr val="000066"/>
                </a:solidFill>
                <a:latin typeface="Bookman Old Style" pitchFamily="18" charset="0"/>
                <a:cs typeface="+mn-cs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763688" y="941819"/>
            <a:ext cx="7056784" cy="830997"/>
          </a:xfrm>
          <a:prstGeom prst="rect">
            <a:avLst/>
          </a:prstGeom>
          <a:ln w="38100">
            <a:solidFill>
              <a:srgbClr val="000066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dirty="0">
                <a:solidFill>
                  <a:srgbClr val="000066"/>
                </a:solidFill>
                <a:latin typeface="Bookman Old Style" pitchFamily="18" charset="0"/>
              </a:rPr>
              <a:t>В </a:t>
            </a:r>
            <a:r>
              <a:rPr lang="ru-RU" sz="2400" b="1" i="1" dirty="0">
                <a:solidFill>
                  <a:srgbClr val="C00000"/>
                </a:solidFill>
                <a:latin typeface="Bookman Old Style" pitchFamily="18" charset="0"/>
              </a:rPr>
              <a:t>равнобедренной трапеции </a:t>
            </a:r>
            <a:r>
              <a:rPr lang="ru-RU" sz="2400" b="1" i="1" dirty="0">
                <a:solidFill>
                  <a:srgbClr val="000066"/>
                </a:solidFill>
                <a:latin typeface="Bookman Old Style" pitchFamily="18" charset="0"/>
              </a:rPr>
              <a:t> углы при основании равны. </a:t>
            </a:r>
          </a:p>
        </p:txBody>
      </p:sp>
      <p:pic>
        <p:nvPicPr>
          <p:cNvPr id="24" name="Picture 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76200" y="928365"/>
            <a:ext cx="1865313" cy="28606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251520" y="188640"/>
            <a:ext cx="3024336" cy="647700"/>
          </a:xfrm>
          <a:prstGeom prst="roundRect">
            <a:avLst>
              <a:gd name="adj" fmla="val 25355"/>
            </a:avLst>
          </a:prstGeom>
          <a:gradFill rotWithShape="1">
            <a:gsLst>
              <a:gs pos="0">
                <a:srgbClr val="33CCCC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6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Определение: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038600" y="1799753"/>
            <a:ext cx="4876801" cy="2963863"/>
            <a:chOff x="2544" y="1688"/>
            <a:chExt cx="3072" cy="18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5299" name="Freeform 3"/>
            <p:cNvSpPr>
              <a:spLocks/>
            </p:cNvSpPr>
            <p:nvPr/>
          </p:nvSpPr>
          <p:spPr bwMode="auto">
            <a:xfrm>
              <a:off x="2736" y="1968"/>
              <a:ext cx="2712" cy="1256"/>
            </a:xfrm>
            <a:custGeom>
              <a:avLst/>
              <a:gdLst/>
              <a:ahLst/>
              <a:cxnLst>
                <a:cxn ang="0">
                  <a:pos x="0" y="1256"/>
                </a:cxn>
                <a:cxn ang="0">
                  <a:pos x="688" y="8"/>
                </a:cxn>
                <a:cxn ang="0">
                  <a:pos x="2005" y="0"/>
                </a:cxn>
                <a:cxn ang="0">
                  <a:pos x="2712" y="1248"/>
                </a:cxn>
                <a:cxn ang="0">
                  <a:pos x="16" y="1256"/>
                </a:cxn>
              </a:cxnLst>
              <a:rect l="0" t="0" r="r" b="b"/>
              <a:pathLst>
                <a:path w="2712" h="1256">
                  <a:moveTo>
                    <a:pt x="0" y="1256"/>
                  </a:moveTo>
                  <a:lnTo>
                    <a:pt x="688" y="8"/>
                  </a:lnTo>
                  <a:lnTo>
                    <a:pt x="2005" y="0"/>
                  </a:lnTo>
                  <a:lnTo>
                    <a:pt x="2712" y="1248"/>
                  </a:lnTo>
                  <a:lnTo>
                    <a:pt x="16" y="1256"/>
                  </a:lnTo>
                </a:path>
              </a:pathLst>
            </a:custGeom>
            <a:noFill/>
            <a:ln w="76200" cmpd="sng">
              <a:solidFill>
                <a:srgbClr val="000066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>
                <a:defRPr/>
              </a:pPr>
              <a:endParaRPr lang="ru-RU" b="1" i="1">
                <a:solidFill>
                  <a:srgbClr val="000066"/>
                </a:solidFill>
                <a:latin typeface="Bookman Old Style" pitchFamily="18" charset="0"/>
                <a:cs typeface="+mn-cs"/>
              </a:endParaRPr>
            </a:p>
          </p:txBody>
        </p:sp>
        <p:sp>
          <p:nvSpPr>
            <p:cNvPr id="55300" name="Text Box 4"/>
            <p:cNvSpPr txBox="1">
              <a:spLocks noChangeArrowheads="1"/>
            </p:cNvSpPr>
            <p:nvPr/>
          </p:nvSpPr>
          <p:spPr bwMode="auto">
            <a:xfrm>
              <a:off x="2544" y="3264"/>
              <a:ext cx="264" cy="291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b="1" i="1">
                  <a:solidFill>
                    <a:srgbClr val="000066"/>
                  </a:solidFill>
                  <a:latin typeface="Bookman Old Style" pitchFamily="18" charset="0"/>
                  <a:cs typeface="+mn-cs"/>
                </a:rPr>
                <a:t>A</a:t>
              </a:r>
              <a:endParaRPr lang="ru-RU" sz="2400" b="1" i="1">
                <a:solidFill>
                  <a:srgbClr val="000066"/>
                </a:solidFill>
                <a:latin typeface="Bookman Old Style" pitchFamily="18" charset="0"/>
                <a:cs typeface="+mn-cs"/>
              </a:endParaRPr>
            </a:p>
          </p:txBody>
        </p:sp>
        <p:sp>
          <p:nvSpPr>
            <p:cNvPr id="55301" name="Text Box 5"/>
            <p:cNvSpPr txBox="1">
              <a:spLocks noChangeArrowheads="1"/>
            </p:cNvSpPr>
            <p:nvPr/>
          </p:nvSpPr>
          <p:spPr bwMode="auto">
            <a:xfrm>
              <a:off x="3144" y="1688"/>
              <a:ext cx="263" cy="291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i="1">
                  <a:solidFill>
                    <a:srgbClr val="000066"/>
                  </a:solidFill>
                  <a:latin typeface="Bookman Old Style" pitchFamily="18" charset="0"/>
                  <a:cs typeface="+mn-cs"/>
                </a:rPr>
                <a:t>В</a:t>
              </a:r>
            </a:p>
          </p:txBody>
        </p:sp>
        <p:sp>
          <p:nvSpPr>
            <p:cNvPr id="55302" name="Text Box 6"/>
            <p:cNvSpPr txBox="1">
              <a:spLocks noChangeArrowheads="1"/>
            </p:cNvSpPr>
            <p:nvPr/>
          </p:nvSpPr>
          <p:spPr bwMode="auto">
            <a:xfrm>
              <a:off x="5352" y="3216"/>
              <a:ext cx="264" cy="291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b="1" i="1">
                  <a:solidFill>
                    <a:srgbClr val="000066"/>
                  </a:solidFill>
                  <a:latin typeface="Bookman Old Style" pitchFamily="18" charset="0"/>
                  <a:cs typeface="+mn-cs"/>
                </a:rPr>
                <a:t>D</a:t>
              </a:r>
              <a:endParaRPr lang="ru-RU" sz="2400" b="1" i="1">
                <a:solidFill>
                  <a:srgbClr val="000066"/>
                </a:solidFill>
                <a:latin typeface="Bookman Old Style" pitchFamily="18" charset="0"/>
                <a:cs typeface="+mn-cs"/>
              </a:endParaRPr>
            </a:p>
          </p:txBody>
        </p:sp>
        <p:sp>
          <p:nvSpPr>
            <p:cNvPr id="55307" name="Text Box 11"/>
            <p:cNvSpPr txBox="1">
              <a:spLocks noChangeArrowheads="1"/>
            </p:cNvSpPr>
            <p:nvPr/>
          </p:nvSpPr>
          <p:spPr bwMode="auto">
            <a:xfrm>
              <a:off x="4656" y="1728"/>
              <a:ext cx="264" cy="288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400" b="1" i="1" dirty="0">
                  <a:solidFill>
                    <a:srgbClr val="000066"/>
                  </a:solidFill>
                  <a:latin typeface="Bookman Old Style" pitchFamily="18" charset="0"/>
                  <a:cs typeface="+mn-cs"/>
                </a:rPr>
                <a:t>С</a:t>
              </a: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462708" y="810006"/>
            <a:ext cx="7056784" cy="830997"/>
          </a:xfrm>
          <a:prstGeom prst="rect">
            <a:avLst/>
          </a:prstGeom>
          <a:ln w="38100">
            <a:solidFill>
              <a:srgbClr val="000066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dirty="0">
                <a:solidFill>
                  <a:srgbClr val="000066"/>
                </a:solidFill>
                <a:latin typeface="Bookman Old Style" pitchFamily="18" charset="0"/>
              </a:rPr>
              <a:t>В </a:t>
            </a:r>
            <a:r>
              <a:rPr lang="ru-RU" sz="2400" b="1" i="1" dirty="0">
                <a:solidFill>
                  <a:srgbClr val="C00000"/>
                </a:solidFill>
                <a:latin typeface="Bookman Old Style" pitchFamily="18" charset="0"/>
              </a:rPr>
              <a:t>равнобедренной трапеции </a:t>
            </a:r>
            <a:r>
              <a:rPr lang="ru-RU" sz="2400" b="1" i="1" dirty="0">
                <a:solidFill>
                  <a:srgbClr val="000066"/>
                </a:solidFill>
                <a:latin typeface="Bookman Old Style" pitchFamily="18" charset="0"/>
              </a:rPr>
              <a:t> диагонали равны. </a:t>
            </a:r>
          </a:p>
        </p:txBody>
      </p:sp>
      <p:pic>
        <p:nvPicPr>
          <p:cNvPr id="24" name="Picture 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76200" y="928365"/>
            <a:ext cx="1865313" cy="28606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251520" y="188640"/>
            <a:ext cx="3024336" cy="647700"/>
          </a:xfrm>
          <a:prstGeom prst="roundRect">
            <a:avLst>
              <a:gd name="adj" fmla="val 25355"/>
            </a:avLst>
          </a:prstGeom>
          <a:gradFill rotWithShape="1">
            <a:gsLst>
              <a:gs pos="0">
                <a:srgbClr val="33CCCC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6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Определение:</a:t>
            </a:r>
          </a:p>
        </p:txBody>
      </p:sp>
      <p:grpSp>
        <p:nvGrpSpPr>
          <p:cNvPr id="17" name="Group 14"/>
          <p:cNvGrpSpPr>
            <a:grpSpLocks/>
          </p:cNvGrpSpPr>
          <p:nvPr/>
        </p:nvGrpSpPr>
        <p:grpSpPr bwMode="auto">
          <a:xfrm>
            <a:off x="4343401" y="2244254"/>
            <a:ext cx="4275430" cy="2044296"/>
            <a:chOff x="2728" y="1968"/>
            <a:chExt cx="2704" cy="124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Freeform 15"/>
            <p:cNvSpPr>
              <a:spLocks/>
            </p:cNvSpPr>
            <p:nvPr/>
          </p:nvSpPr>
          <p:spPr bwMode="auto">
            <a:xfrm flipH="1">
              <a:off x="2728" y="1968"/>
              <a:ext cx="2000" cy="1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12" y="1240"/>
                </a:cxn>
              </a:cxnLst>
              <a:rect l="0" t="0" r="r" b="b"/>
              <a:pathLst>
                <a:path w="712" h="1240">
                  <a:moveTo>
                    <a:pt x="0" y="0"/>
                  </a:moveTo>
                  <a:lnTo>
                    <a:pt x="712" y="1240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 type="oval" w="med" len="med"/>
              <a:tailEnd type="oval" w="med" len="med"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>
                <a:defRPr/>
              </a:pPr>
              <a:endParaRPr lang="ru-RU" b="1" i="1">
                <a:solidFill>
                  <a:srgbClr val="000066"/>
                </a:solidFill>
                <a:latin typeface="Bookman Old Style" pitchFamily="18" charset="0"/>
                <a:cs typeface="+mn-cs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 flipH="1">
              <a:off x="3432" y="1968"/>
              <a:ext cx="2000" cy="1248"/>
            </a:xfrm>
            <a:custGeom>
              <a:avLst/>
              <a:gdLst/>
              <a:ahLst/>
              <a:cxnLst>
                <a:cxn ang="0">
                  <a:pos x="704" y="0"/>
                </a:cxn>
                <a:cxn ang="0">
                  <a:pos x="0" y="1256"/>
                </a:cxn>
              </a:cxnLst>
              <a:rect l="0" t="0" r="r" b="b"/>
              <a:pathLst>
                <a:path w="704" h="1256">
                  <a:moveTo>
                    <a:pt x="704" y="0"/>
                  </a:moveTo>
                  <a:lnTo>
                    <a:pt x="0" y="1256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 type="oval" w="med" len="med"/>
              <a:tailEnd type="oval" w="med" len="med"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>
                <a:defRPr/>
              </a:pPr>
              <a:endParaRPr lang="ru-RU" b="1" i="1">
                <a:solidFill>
                  <a:srgbClr val="000066"/>
                </a:solidFill>
                <a:latin typeface="Bookman Old Style" pitchFamily="18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9335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76200" y="928365"/>
            <a:ext cx="1865313" cy="28606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0" y="188640"/>
            <a:ext cx="2664296" cy="647700"/>
          </a:xfrm>
          <a:prstGeom prst="roundRect">
            <a:avLst>
              <a:gd name="adj" fmla="val 25355"/>
            </a:avLst>
          </a:prstGeom>
          <a:gradFill rotWithShape="1">
            <a:gsLst>
              <a:gs pos="0">
                <a:srgbClr val="33CCCC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6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Теорема: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928794" y="869811"/>
            <a:ext cx="6675654" cy="1569660"/>
          </a:xfrm>
          <a:prstGeom prst="rect">
            <a:avLst/>
          </a:prstGeom>
          <a:ln w="38100">
            <a:solidFill>
              <a:srgbClr val="000066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dirty="0">
                <a:solidFill>
                  <a:schemeClr val="tx1"/>
                </a:solidFill>
                <a:latin typeface="Bookman Old Style" pitchFamily="18" charset="0"/>
              </a:rPr>
              <a:t>Отрезок, соединяющий </a:t>
            </a:r>
            <a:r>
              <a:rPr lang="ru-RU" sz="2400" b="1" i="1" dirty="0">
                <a:solidFill>
                  <a:srgbClr val="C00000"/>
                </a:solidFill>
                <a:latin typeface="Bookman Old Style" pitchFamily="18" charset="0"/>
              </a:rPr>
              <a:t>середины диагоналей, </a:t>
            </a:r>
            <a:r>
              <a:rPr lang="ru-RU" sz="2400" b="1" i="1" dirty="0">
                <a:solidFill>
                  <a:schemeClr val="tx1"/>
                </a:solidFill>
                <a:latin typeface="Bookman Old Style" pitchFamily="18" charset="0"/>
              </a:rPr>
              <a:t>равен </a:t>
            </a:r>
            <a:r>
              <a:rPr lang="ru-RU" sz="2400" b="1" i="1" dirty="0">
                <a:solidFill>
                  <a:srgbClr val="C00000"/>
                </a:solidFill>
                <a:latin typeface="Bookman Old Style" pitchFamily="18" charset="0"/>
              </a:rPr>
              <a:t>половине разности оснований </a:t>
            </a:r>
            <a:r>
              <a:rPr lang="ru-RU" sz="2400" b="1" i="1" dirty="0">
                <a:solidFill>
                  <a:schemeClr val="tx1"/>
                </a:solidFill>
                <a:latin typeface="Bookman Old Style" pitchFamily="18" charset="0"/>
              </a:rPr>
              <a:t>и лежит на средней линии.</a:t>
            </a:r>
          </a:p>
        </p:txBody>
      </p:sp>
      <p:pic>
        <p:nvPicPr>
          <p:cNvPr id="29" name="Рисунок 28" descr="Задача 2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652" y="2852936"/>
            <a:ext cx="4654624" cy="29523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0551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1115616" y="908720"/>
            <a:ext cx="7056784" cy="1938992"/>
          </a:xfrm>
          <a:prstGeom prst="rect">
            <a:avLst/>
          </a:prstGeom>
          <a:ln w="38100">
            <a:solidFill>
              <a:srgbClr val="000066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dirty="0">
                <a:solidFill>
                  <a:schemeClr val="tx1"/>
                </a:solidFill>
                <a:latin typeface="Bookman Old Style" pitchFamily="18" charset="0"/>
              </a:rPr>
              <a:t>В любой трапеции четыре точки </a:t>
            </a:r>
            <a:r>
              <a:rPr lang="ru-RU" sz="2400" b="1" i="1" dirty="0">
                <a:solidFill>
                  <a:srgbClr val="C00000"/>
                </a:solidFill>
                <a:latin typeface="Bookman Old Style" pitchFamily="18" charset="0"/>
              </a:rPr>
              <a:t>(точка пересечения продолжений боковых сторон, середины оснований, точка пересечения диагоналей трапеции) </a:t>
            </a:r>
            <a:r>
              <a:rPr lang="ru-RU" sz="2400" b="1" i="1" dirty="0">
                <a:solidFill>
                  <a:schemeClr val="tx1"/>
                </a:solidFill>
                <a:latin typeface="Bookman Old Style" pitchFamily="18" charset="0"/>
              </a:rPr>
              <a:t>лежат на одной прямой.</a:t>
            </a:r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251520" y="188640"/>
            <a:ext cx="3024336" cy="647700"/>
          </a:xfrm>
          <a:prstGeom prst="roundRect">
            <a:avLst>
              <a:gd name="adj" fmla="val 25355"/>
            </a:avLst>
          </a:prstGeom>
          <a:gradFill rotWithShape="1">
            <a:gsLst>
              <a:gs pos="0">
                <a:srgbClr val="33CCCC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6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Свойство:</a:t>
            </a:r>
          </a:p>
        </p:txBody>
      </p:sp>
      <p:pic>
        <p:nvPicPr>
          <p:cNvPr id="14" name="Рисунок 13" descr="Свойства трапеции: пятое свойств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140968"/>
            <a:ext cx="3575075" cy="288032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Freeform 16"/>
          <p:cNvSpPr>
            <a:spLocks/>
          </p:cNvSpPr>
          <p:nvPr/>
        </p:nvSpPr>
        <p:spPr bwMode="auto">
          <a:xfrm flipH="1">
            <a:off x="3034946" y="5812144"/>
            <a:ext cx="2977211" cy="45719"/>
          </a:xfrm>
          <a:custGeom>
            <a:avLst/>
            <a:gdLst/>
            <a:ahLst/>
            <a:cxnLst>
              <a:cxn ang="0">
                <a:pos x="704" y="0"/>
              </a:cxn>
              <a:cxn ang="0">
                <a:pos x="0" y="1256"/>
              </a:cxn>
            </a:cxnLst>
            <a:rect l="0" t="0" r="r" b="b"/>
            <a:pathLst>
              <a:path w="704" h="1256">
                <a:moveTo>
                  <a:pt x="704" y="0"/>
                </a:moveTo>
                <a:lnTo>
                  <a:pt x="0" y="1256"/>
                </a:lnTo>
              </a:path>
            </a:pathLst>
          </a:custGeom>
          <a:noFill/>
          <a:ln w="76200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defRPr/>
            </a:pPr>
            <a:endParaRPr lang="ru-RU" b="1" i="1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  <p:sp>
        <p:nvSpPr>
          <p:cNvPr id="20" name="Freeform 16"/>
          <p:cNvSpPr>
            <a:spLocks/>
          </p:cNvSpPr>
          <p:nvPr/>
        </p:nvSpPr>
        <p:spPr bwMode="auto">
          <a:xfrm flipH="1">
            <a:off x="5292080" y="4715095"/>
            <a:ext cx="720078" cy="1097049"/>
          </a:xfrm>
          <a:custGeom>
            <a:avLst/>
            <a:gdLst/>
            <a:ahLst/>
            <a:cxnLst>
              <a:cxn ang="0">
                <a:pos x="704" y="0"/>
              </a:cxn>
              <a:cxn ang="0">
                <a:pos x="0" y="1256"/>
              </a:cxn>
            </a:cxnLst>
            <a:rect l="0" t="0" r="r" b="b"/>
            <a:pathLst>
              <a:path w="704" h="1256">
                <a:moveTo>
                  <a:pt x="704" y="0"/>
                </a:moveTo>
                <a:lnTo>
                  <a:pt x="0" y="1256"/>
                </a:lnTo>
              </a:path>
            </a:pathLst>
          </a:custGeom>
          <a:noFill/>
          <a:ln w="76200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defRPr/>
            </a:pPr>
            <a:endParaRPr lang="ru-RU" b="1" i="1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  <p:sp>
        <p:nvSpPr>
          <p:cNvPr id="21" name="Freeform 16"/>
          <p:cNvSpPr>
            <a:spLocks/>
          </p:cNvSpPr>
          <p:nvPr/>
        </p:nvSpPr>
        <p:spPr bwMode="auto">
          <a:xfrm>
            <a:off x="3020125" y="4715096"/>
            <a:ext cx="687780" cy="1090168"/>
          </a:xfrm>
          <a:custGeom>
            <a:avLst/>
            <a:gdLst/>
            <a:ahLst/>
            <a:cxnLst>
              <a:cxn ang="0">
                <a:pos x="704" y="0"/>
              </a:cxn>
              <a:cxn ang="0">
                <a:pos x="0" y="1256"/>
              </a:cxn>
            </a:cxnLst>
            <a:rect l="0" t="0" r="r" b="b"/>
            <a:pathLst>
              <a:path w="704" h="1256">
                <a:moveTo>
                  <a:pt x="704" y="0"/>
                </a:moveTo>
                <a:lnTo>
                  <a:pt x="0" y="1256"/>
                </a:lnTo>
              </a:path>
            </a:pathLst>
          </a:custGeom>
          <a:noFill/>
          <a:ln w="76200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defRPr/>
            </a:pPr>
            <a:endParaRPr lang="ru-RU" b="1" i="1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  <p:sp>
        <p:nvSpPr>
          <p:cNvPr id="22" name="Freeform 16"/>
          <p:cNvSpPr>
            <a:spLocks/>
          </p:cNvSpPr>
          <p:nvPr/>
        </p:nvSpPr>
        <p:spPr bwMode="auto">
          <a:xfrm flipH="1" flipV="1">
            <a:off x="3707952" y="4669376"/>
            <a:ext cx="1584127" cy="45719"/>
          </a:xfrm>
          <a:custGeom>
            <a:avLst/>
            <a:gdLst/>
            <a:ahLst/>
            <a:cxnLst>
              <a:cxn ang="0">
                <a:pos x="704" y="0"/>
              </a:cxn>
              <a:cxn ang="0">
                <a:pos x="0" y="1256"/>
              </a:cxn>
            </a:cxnLst>
            <a:rect l="0" t="0" r="r" b="b"/>
            <a:pathLst>
              <a:path w="704" h="1256">
                <a:moveTo>
                  <a:pt x="704" y="0"/>
                </a:moveTo>
                <a:lnTo>
                  <a:pt x="0" y="1256"/>
                </a:lnTo>
              </a:path>
            </a:pathLst>
          </a:custGeom>
          <a:noFill/>
          <a:ln w="76200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defRPr/>
            </a:pPr>
            <a:endParaRPr lang="ru-RU" b="1" i="1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83187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7"/>
          <p:cNvSpPr txBox="1">
            <a:spLocks noChangeArrowheads="1"/>
          </p:cNvSpPr>
          <p:nvPr/>
        </p:nvSpPr>
        <p:spPr bwMode="auto">
          <a:xfrm>
            <a:off x="2195513" y="5516563"/>
            <a:ext cx="4206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000066"/>
                </a:solidFill>
                <a:latin typeface="Bookman Old Style" pitchFamily="18" charset="0"/>
              </a:rPr>
              <a:t>А</a:t>
            </a:r>
          </a:p>
        </p:txBody>
      </p:sp>
      <p:sp>
        <p:nvSpPr>
          <p:cNvPr id="25604" name="Text Box 8"/>
          <p:cNvSpPr txBox="1">
            <a:spLocks noChangeArrowheads="1"/>
          </p:cNvSpPr>
          <p:nvPr/>
        </p:nvSpPr>
        <p:spPr bwMode="auto">
          <a:xfrm>
            <a:off x="3635375" y="2636838"/>
            <a:ext cx="45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B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5605" name="Text Box 9"/>
          <p:cNvSpPr txBox="1">
            <a:spLocks noChangeArrowheads="1"/>
          </p:cNvSpPr>
          <p:nvPr/>
        </p:nvSpPr>
        <p:spPr bwMode="auto">
          <a:xfrm>
            <a:off x="6804025" y="2565400"/>
            <a:ext cx="4507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C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17419" name="AutoShape 30"/>
          <p:cNvSpPr>
            <a:spLocks noChangeArrowheads="1"/>
          </p:cNvSpPr>
          <p:nvPr/>
        </p:nvSpPr>
        <p:spPr bwMode="auto">
          <a:xfrm flipV="1">
            <a:off x="2627313" y="3068638"/>
            <a:ext cx="5616575" cy="2449512"/>
          </a:xfrm>
          <a:custGeom>
            <a:avLst/>
            <a:gdLst>
              <a:gd name="T0" fmla="*/ 4914503 w 21600"/>
              <a:gd name="T1" fmla="*/ 1224756 h 21600"/>
              <a:gd name="T2" fmla="*/ 2808288 w 21600"/>
              <a:gd name="T3" fmla="*/ 2449512 h 21600"/>
              <a:gd name="T4" fmla="*/ 702072 w 21600"/>
              <a:gd name="T5" fmla="*/ 1224756 h 21600"/>
              <a:gd name="T6" fmla="*/ 280828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ln w="57150">
            <a:solidFill>
              <a:srgbClr val="9900CC"/>
            </a:solidFill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17420" name="Freeform 31"/>
          <p:cNvSpPr>
            <a:spLocks/>
          </p:cNvSpPr>
          <p:nvPr/>
        </p:nvSpPr>
        <p:spPr bwMode="auto">
          <a:xfrm>
            <a:off x="2622550" y="3065463"/>
            <a:ext cx="4208463" cy="2460625"/>
          </a:xfrm>
          <a:custGeom>
            <a:avLst/>
            <a:gdLst>
              <a:gd name="T0" fmla="*/ 2651 w 2651"/>
              <a:gd name="T1" fmla="*/ 0 h 1550"/>
              <a:gd name="T2" fmla="*/ 0 w 2651"/>
              <a:gd name="T3" fmla="*/ 1550 h 1550"/>
              <a:gd name="T4" fmla="*/ 0 60000 65536"/>
              <a:gd name="T5" fmla="*/ 0 60000 65536"/>
              <a:gd name="T6" fmla="*/ 0 w 2651"/>
              <a:gd name="T7" fmla="*/ 0 h 1550"/>
              <a:gd name="T8" fmla="*/ 2651 w 2651"/>
              <a:gd name="T9" fmla="*/ 1550 h 155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651" h="1550">
                <a:moveTo>
                  <a:pt x="2651" y="0"/>
                </a:moveTo>
                <a:lnTo>
                  <a:pt x="0" y="1550"/>
                </a:lnTo>
              </a:path>
            </a:pathLst>
          </a:custGeom>
          <a:ln w="57150">
            <a:solidFill>
              <a:srgbClr val="9900CC"/>
            </a:solidFill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5612" name="Text Box 32"/>
          <p:cNvSpPr txBox="1">
            <a:spLocks noChangeArrowheads="1"/>
          </p:cNvSpPr>
          <p:nvPr/>
        </p:nvSpPr>
        <p:spPr bwMode="auto">
          <a:xfrm>
            <a:off x="8243888" y="544512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5613" name="Text Box 33"/>
          <p:cNvSpPr txBox="1">
            <a:spLocks noChangeArrowheads="1"/>
          </p:cNvSpPr>
          <p:nvPr/>
        </p:nvSpPr>
        <p:spPr bwMode="auto">
          <a:xfrm>
            <a:off x="8243888" y="5373688"/>
            <a:ext cx="4651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D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5614" name="Freeform 34"/>
          <p:cNvSpPr>
            <a:spLocks/>
          </p:cNvSpPr>
          <p:nvPr/>
        </p:nvSpPr>
        <p:spPr bwMode="auto">
          <a:xfrm rot="-1983388">
            <a:off x="6588125" y="3141663"/>
            <a:ext cx="336550" cy="376237"/>
          </a:xfrm>
          <a:custGeom>
            <a:avLst/>
            <a:gdLst>
              <a:gd name="T0" fmla="*/ 0 w 212"/>
              <a:gd name="T1" fmla="*/ 0 h 237"/>
              <a:gd name="T2" fmla="*/ 0 w 212"/>
              <a:gd name="T3" fmla="*/ 597275488 h 237"/>
              <a:gd name="T4" fmla="*/ 534273170 w 212"/>
              <a:gd name="T5" fmla="*/ 597275488 h 237"/>
              <a:gd name="T6" fmla="*/ 0 60000 65536"/>
              <a:gd name="T7" fmla="*/ 0 60000 65536"/>
              <a:gd name="T8" fmla="*/ 0 60000 65536"/>
              <a:gd name="T9" fmla="*/ 0 w 212"/>
              <a:gd name="T10" fmla="*/ 0 h 237"/>
              <a:gd name="T11" fmla="*/ 212 w 212"/>
              <a:gd name="T12" fmla="*/ 237 h 23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2" h="237">
                <a:moveTo>
                  <a:pt x="0" y="0"/>
                </a:moveTo>
                <a:lnTo>
                  <a:pt x="0" y="237"/>
                </a:lnTo>
                <a:lnTo>
                  <a:pt x="212" y="237"/>
                </a:lnTo>
              </a:path>
            </a:pathLst>
          </a:custGeom>
          <a:noFill/>
          <a:ln w="76200">
            <a:solidFill>
              <a:srgbClr val="9900CC"/>
            </a:solidFill>
            <a:round/>
            <a:headEnd/>
            <a:tailEnd/>
          </a:ln>
        </p:spPr>
        <p:txBody>
          <a:bodyPr/>
          <a:lstStyle/>
          <a:p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5615" name="Freeform 35"/>
          <p:cNvSpPr>
            <a:spLocks/>
          </p:cNvSpPr>
          <p:nvPr/>
        </p:nvSpPr>
        <p:spPr bwMode="auto">
          <a:xfrm>
            <a:off x="7380288" y="4221163"/>
            <a:ext cx="241300" cy="122237"/>
          </a:xfrm>
          <a:custGeom>
            <a:avLst/>
            <a:gdLst>
              <a:gd name="T0" fmla="*/ 0 w 152"/>
              <a:gd name="T1" fmla="*/ 194050416 h 77"/>
              <a:gd name="T2" fmla="*/ 383063695 w 152"/>
              <a:gd name="T3" fmla="*/ 0 h 77"/>
              <a:gd name="T4" fmla="*/ 0 60000 65536"/>
              <a:gd name="T5" fmla="*/ 0 60000 65536"/>
              <a:gd name="T6" fmla="*/ 0 w 152"/>
              <a:gd name="T7" fmla="*/ 0 h 77"/>
              <a:gd name="T8" fmla="*/ 152 w 152"/>
              <a:gd name="T9" fmla="*/ 77 h 7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2" h="77">
                <a:moveTo>
                  <a:pt x="0" y="77"/>
                </a:moveTo>
                <a:lnTo>
                  <a:pt x="152" y="0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5616" name="Freeform 36"/>
          <p:cNvSpPr>
            <a:spLocks/>
          </p:cNvSpPr>
          <p:nvPr/>
        </p:nvSpPr>
        <p:spPr bwMode="auto">
          <a:xfrm>
            <a:off x="3213100" y="4154488"/>
            <a:ext cx="255588" cy="95250"/>
          </a:xfrm>
          <a:custGeom>
            <a:avLst/>
            <a:gdLst>
              <a:gd name="T0" fmla="*/ 0 w 161"/>
              <a:gd name="T1" fmla="*/ 0 h 60"/>
              <a:gd name="T2" fmla="*/ 405746689 w 161"/>
              <a:gd name="T3" fmla="*/ 151209386 h 60"/>
              <a:gd name="T4" fmla="*/ 0 60000 65536"/>
              <a:gd name="T5" fmla="*/ 0 60000 65536"/>
              <a:gd name="T6" fmla="*/ 0 w 161"/>
              <a:gd name="T7" fmla="*/ 0 h 60"/>
              <a:gd name="T8" fmla="*/ 161 w 161"/>
              <a:gd name="T9" fmla="*/ 60 h 6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1" h="60">
                <a:moveTo>
                  <a:pt x="0" y="0"/>
                </a:moveTo>
                <a:lnTo>
                  <a:pt x="161" y="60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5617" name="Freeform 37"/>
          <p:cNvSpPr>
            <a:spLocks/>
          </p:cNvSpPr>
          <p:nvPr/>
        </p:nvSpPr>
        <p:spPr bwMode="auto">
          <a:xfrm>
            <a:off x="5364163" y="2924175"/>
            <a:ext cx="1587" cy="280988"/>
          </a:xfrm>
          <a:custGeom>
            <a:avLst/>
            <a:gdLst>
              <a:gd name="T0" fmla="*/ 0 w 1"/>
              <a:gd name="T1" fmla="*/ 0 h 177"/>
              <a:gd name="T2" fmla="*/ 0 w 1"/>
              <a:gd name="T3" fmla="*/ 446069288 h 177"/>
              <a:gd name="T4" fmla="*/ 0 60000 65536"/>
              <a:gd name="T5" fmla="*/ 0 60000 65536"/>
              <a:gd name="T6" fmla="*/ 0 w 1"/>
              <a:gd name="T7" fmla="*/ 0 h 177"/>
              <a:gd name="T8" fmla="*/ 1 w 1"/>
              <a:gd name="T9" fmla="*/ 177 h 17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77">
                <a:moveTo>
                  <a:pt x="0" y="0"/>
                </a:moveTo>
                <a:lnTo>
                  <a:pt x="0" y="177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3786182" y="1629172"/>
            <a:ext cx="5214974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Найти: </a:t>
            </a:r>
            <a:r>
              <a:rPr lang="ru-RU" sz="2800" b="1" i="1" dirty="0">
                <a:solidFill>
                  <a:srgbClr val="000066"/>
                </a:solidFill>
                <a:latin typeface="Bookman Old Style" pitchFamily="18" charset="0"/>
                <a:cs typeface="+mn-cs"/>
                <a:sym typeface="Symbol"/>
              </a:rPr>
              <a:t>углы трапеции</a:t>
            </a:r>
            <a:endParaRPr lang="ru-RU" sz="3200" b="1" i="1" baseline="-25000" dirty="0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1785918" y="986230"/>
            <a:ext cx="6956450" cy="647700"/>
          </a:xfrm>
          <a:prstGeom prst="rect">
            <a:avLst/>
          </a:prstGeom>
          <a:gradFill rotWithShape="1">
            <a:gsLst>
              <a:gs pos="0">
                <a:srgbClr val="9476B8"/>
              </a:gs>
              <a:gs pos="50000">
                <a:srgbClr val="FFFFFF"/>
              </a:gs>
              <a:gs pos="100000">
                <a:srgbClr val="9476B8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Дано: АВСД - трапеция</a:t>
            </a:r>
          </a:p>
        </p:txBody>
      </p:sp>
      <p:pic>
        <p:nvPicPr>
          <p:cNvPr id="18" name="Picture 2" descr="C:\Users\1\Desktop\Мои документы\презентации к урокам математики\картинки к презентации\картинки на школьныю тему\C41-32 копия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6512" y="1428750"/>
            <a:ext cx="2487612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683568" y="260648"/>
            <a:ext cx="3016604" cy="647700"/>
          </a:xfrm>
          <a:prstGeom prst="roundRect">
            <a:avLst>
              <a:gd name="adj" fmla="val 25355"/>
            </a:avLst>
          </a:prstGeom>
          <a:gradFill rotWithShape="1">
            <a:gsLst>
              <a:gs pos="0">
                <a:srgbClr val="FFCC00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FFC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Задача №1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геометрия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000051">
  <a:themeElements>
    <a:clrScheme name="Кубики">
      <a:dk1>
        <a:srgbClr val="92D050"/>
      </a:dk1>
      <a:lt1>
        <a:srgbClr val="FFFFFF"/>
      </a:lt1>
      <a:dk2>
        <a:srgbClr val="92D050"/>
      </a:dk2>
      <a:lt2>
        <a:srgbClr val="EBF1DD"/>
      </a:lt2>
      <a:accent1>
        <a:srgbClr val="76923C"/>
      </a:accent1>
      <a:accent2>
        <a:srgbClr val="FFC000"/>
      </a:accent2>
      <a:accent3>
        <a:srgbClr val="586D2C"/>
      </a:accent3>
      <a:accent4>
        <a:srgbClr val="5F497A"/>
      </a:accent4>
      <a:accent5>
        <a:srgbClr val="0070C0"/>
      </a:accent5>
      <a:accent6>
        <a:srgbClr val="00B050"/>
      </a:accent6>
      <a:hlink>
        <a:srgbClr val="3F3FFF"/>
      </a:hlink>
      <a:folHlink>
        <a:srgbClr val="7030A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геометрия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1440</TotalTime>
  <Words>555</Words>
  <Application>Microsoft Office PowerPoint</Application>
  <PresentationFormat>Экран (4:3)</PresentationFormat>
  <Paragraphs>128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Bookman Old Style</vt:lpstr>
      <vt:lpstr>Calibri</vt:lpstr>
      <vt:lpstr>Times New Roman</vt:lpstr>
      <vt:lpstr>геометрия 1</vt:lpstr>
      <vt:lpstr>1_000051</vt:lpstr>
      <vt:lpstr>1_геометрия 1</vt:lpstr>
      <vt:lpstr>   Подготовка к ОГЭ.  Трапеция.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Задача №1  Сумма двух углов равнобедренной трапеции равна 140°. Найдите больший угол трапеции. Ответ дайте в градусах.</vt:lpstr>
      <vt:lpstr>                          Задача №2  Най­ди­те боль­ший угол рав­но­бед­рен­ной тра­пе­ции ABCD, если диа­го­наль АС об­ра­зу­ет с ос­но­ва­ни­ем AD и бо­ко­вой сто­ро­ной АВ углы, рав­ные 25° и 40° со­от­вет­ствен­но.</vt:lpstr>
      <vt:lpstr>Задача № 3</vt:lpstr>
      <vt:lpstr>Задача№ 4</vt:lpstr>
      <vt:lpstr>Задача№ 5</vt:lpstr>
      <vt:lpstr>Задача№ 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</dc:title>
  <dc:subject>Геометрия 8 класс</dc:subject>
  <dc:creator>Малая Елена Васильевна</dc:creator>
  <cp:lastModifiedBy>Алена Бондарева</cp:lastModifiedBy>
  <cp:revision>147</cp:revision>
  <dcterms:created xsi:type="dcterms:W3CDTF">2011-06-08T19:08:13Z</dcterms:created>
  <dcterms:modified xsi:type="dcterms:W3CDTF">2023-06-09T08:53:47Z</dcterms:modified>
</cp:coreProperties>
</file>