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76" r:id="rId3"/>
    <p:sldId id="269" r:id="rId4"/>
    <p:sldId id="270" r:id="rId5"/>
    <p:sldId id="271" r:id="rId6"/>
    <p:sldId id="273" r:id="rId7"/>
    <p:sldId id="265" r:id="rId8"/>
    <p:sldId id="258" r:id="rId9"/>
    <p:sldId id="264" r:id="rId10"/>
    <p:sldId id="267" r:id="rId11"/>
    <p:sldId id="275" r:id="rId12"/>
    <p:sldId id="278" r:id="rId13"/>
    <p:sldId id="274" r:id="rId14"/>
    <p:sldId id="272" r:id="rId15"/>
    <p:sldId id="277" r:id="rId16"/>
    <p:sldId id="262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F7DA4F-553A-03B8-AE19-63FECA9C01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BA6D4A9-46E6-35F7-8003-7376EAC3E3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EF7F238-59EF-7BAB-D6A2-905F49485D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B3B2B-C1A9-42AF-B68F-F45C1796E383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653789F-95FC-C960-D17F-D8ADFE362E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661610A-F720-5956-21DD-C3CE78DF5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D518-6224-4A81-A687-43F271504E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02589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53774F-A127-60B3-84C3-71141D16D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5FE1ED2-0F3E-E143-F697-FB68D391DB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5ADEFCA-4F2D-5797-4C0E-A2D66B898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B3B2B-C1A9-42AF-B68F-F45C1796E383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F5B49FE-9C53-1828-747C-A7038E57D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02C4138-E3CF-D299-F26C-1D2C8AC3F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D518-6224-4A81-A687-43F271504E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121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339861C1-5AF8-F30E-5DE5-0D1B26843E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4240B69-D85B-C7F9-3212-A3ACA77DBF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60BB9DB-80B5-F893-0FF0-6E8248CEEC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B3B2B-C1A9-42AF-B68F-F45C1796E383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A352275-33E3-AAD8-DBC4-9150A7B299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9C4FE07-67D2-E957-F14F-0E5D25C64F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D518-6224-4A81-A687-43F271504E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1827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BAA748-1A8D-EE59-5DDC-C7E36D916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05990C2-3626-B03E-99F1-9785124F63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2B2A77D-6ED2-02F9-A210-EC995CA3F5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B3B2B-C1A9-42AF-B68F-F45C1796E383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0B1F660-4ADC-84DF-BFA0-23E6A4615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A4ACC78-081B-8FBE-E946-5C61D81EDD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D518-6224-4A81-A687-43F271504E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1616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40C7B6-CD62-FB24-DDCE-5ED235F58F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C9F02EE-EBA3-531F-B828-FC6EC81A14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E88FF15-2852-1E01-F7DE-F97805A547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B3B2B-C1A9-42AF-B68F-F45C1796E383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EBEAD9F-7663-C21F-7C79-CDA38C6FCE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304C469-B6B5-2ACB-4453-24351B1AAA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D518-6224-4A81-A687-43F271504E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8620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E0D2EC-4A69-C2C2-3C2B-55E3DD79EB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A98D85B-4C45-20FE-B279-36FF5222CD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3FC773D-72E3-A9AC-E2E4-82F9C44373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7C7542F-BE24-D759-1F16-EE641EBF1D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B3B2B-C1A9-42AF-B68F-F45C1796E383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099FBA9-3A54-AFC8-2868-2B97700A76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61A5C11-E3AB-CD56-AAEC-7988B75A0F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D518-6224-4A81-A687-43F271504E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2548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8CB3A3-FC82-3ED1-E0E6-95028B04C8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DDBC2E4-A4EA-AA8C-233B-B26095AED9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2A731AB-E52C-F67C-1A2D-70E6A18864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F47682A-750C-3F4E-5ADD-EB5998405E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0C8250C-FCFE-330B-715C-CECD7FFC3E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E03F668-8DA6-EFE7-418F-CF176B082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B3B2B-C1A9-42AF-B68F-F45C1796E383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337364A-A53F-38C1-5B44-E4E56047FE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35B1164-62A8-9294-F178-3877CF40B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D518-6224-4A81-A687-43F271504E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55897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6ACDE5-D799-99B9-EC25-2FD2E5E6BA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D3DA5CC-414C-5603-860F-97E2E0997C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B3B2B-C1A9-42AF-B68F-F45C1796E383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4C6E5C8-9B5D-18FC-5ECF-055D5673D2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ABD6832-A20F-36FE-D96B-85E3D375E8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D518-6224-4A81-A687-43F271504E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0419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2EF8B99-0FC6-0598-4EBC-FAA0B34CD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B3B2B-C1A9-42AF-B68F-F45C1796E383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A8C4534-11AD-A6CB-C191-13059869BC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C6211D1-ADE2-7BE9-8B44-4FD4B5FA59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D518-6224-4A81-A687-43F271504E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9462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29D526-542C-F06E-2A23-72ECD85EE1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1753C2F-968B-D8D7-9529-5B74C5CFAE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EF216B1-38A7-D675-0F03-827F3D8DBB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B955008-D27F-1D12-F73E-9613E218D4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B3B2B-C1A9-42AF-B68F-F45C1796E383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C17054E-AD3E-35B3-59EE-CC059A5188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65219EA-1E0B-7909-0151-8ACDB326B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D518-6224-4A81-A687-43F271504E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69305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B8DDE4-4F38-1882-1088-2E4267D10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A990784-EAB2-717C-3A88-F3DDFB5179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9E30AA1-3D7C-52FB-5ED2-D28F8428B4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C21015C-EE15-C323-71CE-22D693FF9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B3B2B-C1A9-42AF-B68F-F45C1796E383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7BBFFCB-201E-6E86-3C6A-DD3DF6FD1D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71A4AA0-2DDD-6DAE-10E7-187007494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D518-6224-4A81-A687-43F271504E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0729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D69646-28AB-7E23-A1C7-D0142162EE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3405A47-A3E5-BB24-97B7-D9E165690A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334D836-82F6-F994-D81C-CA63370C0E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AB3B2B-C1A9-42AF-B68F-F45C1796E383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55D1C30-348E-5A26-E7A8-E7DEB41658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DA73B4B-C373-2C32-5AA9-2499C95951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9D518-6224-4A81-A687-43F271504E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5883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07B4841-ED3A-0195-9149-4C16249D19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51C7B7D-FF93-035F-DA8F-ECCBEF20E2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942" y="1405032"/>
            <a:ext cx="9754445" cy="221913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A24AF83-46AF-4D50-25AB-9DF069159DA1}"/>
              </a:ext>
            </a:extLst>
          </p:cNvPr>
          <p:cNvSpPr txBox="1"/>
          <p:nvPr/>
        </p:nvSpPr>
        <p:spPr>
          <a:xfrm>
            <a:off x="4399722" y="238564"/>
            <a:ext cx="756699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otype Corsiva" panose="03010101010201010101" pitchFamily="66" charset="0"/>
                <a:ea typeface="+mn-ea"/>
                <a:cs typeface="Times New Roman" panose="02020603050405020304" pitchFamily="18" charset="0"/>
              </a:rPr>
              <a:t>ГОАОУ « Траектория» г. Грязи, Липецкая область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377643B-7492-34B8-1000-6BFAEE98D185}"/>
              </a:ext>
            </a:extLst>
          </p:cNvPr>
          <p:cNvSpPr txBox="1"/>
          <p:nvPr/>
        </p:nvSpPr>
        <p:spPr>
          <a:xfrm>
            <a:off x="3001616" y="5234441"/>
            <a:ext cx="618876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otype Corsiva" panose="03010101010201010101" pitchFamily="66" charset="0"/>
                <a:ea typeface="+mn-ea"/>
                <a:cs typeface="+mn-cs"/>
              </a:rPr>
              <a:t>Подготовили : Т. А. Минакова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otype Corsiva" panose="03010101010201010101" pitchFamily="66" charset="0"/>
                <a:ea typeface="+mn-ea"/>
                <a:cs typeface="+mn-cs"/>
              </a:rPr>
              <a:t> и  М. А. Азаровская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prstClr val="white"/>
                </a:solidFill>
                <a:latin typeface="Monotype Corsiva" panose="03010101010201010101" pitchFamily="66" charset="0"/>
              </a:rPr>
              <a:t>2023 г.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otype Corsiva" panose="03010101010201010101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93481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07B4841-ED3A-0195-9149-4C16249D19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AB1BBBB-2B56-FAAA-4AE6-962FE10A0961}"/>
              </a:ext>
            </a:extLst>
          </p:cNvPr>
          <p:cNvSpPr txBox="1"/>
          <p:nvPr/>
        </p:nvSpPr>
        <p:spPr>
          <a:xfrm>
            <a:off x="390937" y="243512"/>
            <a:ext cx="11410122" cy="63709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otype Corsiva" panose="03010101010201010101" pitchFamily="66" charset="0"/>
              <a:ea typeface="+mn-ea"/>
              <a:cs typeface="+mn-cs"/>
            </a:endParaRPr>
          </a:p>
          <a:p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otype Corsiva" panose="03010101010201010101" pitchFamily="66" charset="0"/>
                <a:ea typeface="+mn-ea"/>
                <a:cs typeface="+mn-cs"/>
              </a:rPr>
              <a:t>Петр Дмитриевич был представлен к высокой награде – ордену Славы третьей степени.</a:t>
            </a:r>
            <a:b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otype Corsiva" panose="03010101010201010101" pitchFamily="66" charset="0"/>
                <a:ea typeface="+mn-ea"/>
                <a:cs typeface="+mn-cs"/>
              </a:rPr>
            </a:b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otype Corsiva" panose="03010101010201010101" pitchFamily="66" charset="0"/>
                <a:ea typeface="+mn-ea"/>
                <a:cs typeface="+mn-cs"/>
              </a:rPr>
              <a:t>После операции 19-летний солдат вернулся домой с пустым рукавом. но с неопусташенной душой.</a:t>
            </a:r>
            <a:b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otype Corsiva" panose="03010101010201010101" pitchFamily="66" charset="0"/>
                <a:ea typeface="+mn-ea"/>
                <a:cs typeface="+mn-cs"/>
              </a:rPr>
            </a:b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otype Corsiva" panose="03010101010201010101" pitchFamily="66" charset="0"/>
                <a:ea typeface="+mn-ea"/>
                <a:cs typeface="+mn-cs"/>
              </a:rPr>
              <a:t>Десять лет, сначала учителем, а затем директором работал в </a:t>
            </a:r>
            <a:r>
              <a:rPr kumimoji="0" lang="ru-RU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otype Corsiva" panose="03010101010201010101" pitchFamily="66" charset="0"/>
                <a:ea typeface="+mn-ea"/>
                <a:cs typeface="+mn-cs"/>
              </a:rPr>
              <a:t>Тюшевской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otype Corsiva" panose="03010101010201010101" pitchFamily="66" charset="0"/>
                <a:ea typeface="+mn-ea"/>
                <a:cs typeface="+mn-cs"/>
              </a:rPr>
              <a:t> восьмилетней школе. Затем трудился в райцентре заведующим орготделом </a:t>
            </a:r>
            <a:r>
              <a:rPr kumimoji="0" lang="ru-RU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otype Corsiva" panose="03010101010201010101" pitchFamily="66" charset="0"/>
                <a:ea typeface="+mn-ea"/>
                <a:cs typeface="+mn-cs"/>
              </a:rPr>
              <a:t>Трубетчинского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otype Corsiva" panose="03010101010201010101" pitchFamily="66" charset="0"/>
                <a:ea typeface="+mn-ea"/>
                <a:cs typeface="+mn-cs"/>
              </a:rPr>
              <a:t> райкома партии, инспектором районо. В 1957 - 1962 годах работал заместителем редактора Трубетчинской районной газеты "Знамя коммунизма". А еще он был отличным учителем и талантливым журналистом, добрым человеком, ценил дружбу и порядочность.</a:t>
            </a:r>
            <a:b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otype Corsiva" panose="03010101010201010101" pitchFamily="66" charset="0"/>
                <a:ea typeface="+mn-ea"/>
                <a:cs typeface="+mn-cs"/>
              </a:rPr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9876941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07B4841-ED3A-0195-9149-4C16249D19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8DA75D1-EB89-4AEE-5C1E-8874AC8342FB}"/>
              </a:ext>
            </a:extLst>
          </p:cNvPr>
          <p:cNvSpPr txBox="1"/>
          <p:nvPr/>
        </p:nvSpPr>
        <p:spPr>
          <a:xfrm>
            <a:off x="4234070" y="250567"/>
            <a:ext cx="7083286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0" dirty="0">
                <a:solidFill>
                  <a:schemeClr val="bg1"/>
                </a:solidFill>
                <a:effectLst/>
                <a:latin typeface="Monotype Corsiva" panose="03010101010201010101" pitchFamily="66" charset="0"/>
                <a:cs typeface="Times New Roman" panose="02020603050405020304" pitchFamily="18" charset="0"/>
              </a:rPr>
              <a:t>Учитель Зинаида Некрасова во время оккупации Воловского района прошла обучение и стала разведчицей. Она не раз пересекала линию фронта, выясняла продвижение и дислокацию вражеских частей. До самого освобождения родного района женщина добывала важные сведения в тылу врага. Потом с боями прошла Украину, Румынию, Венгрию, а Победу встретила в Праге.</a:t>
            </a:r>
            <a:br>
              <a:rPr lang="ru-RU" sz="3200" b="1" dirty="0">
                <a:solidFill>
                  <a:schemeClr val="bg1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endParaRPr lang="ru-RU" sz="3200" b="1" dirty="0">
              <a:solidFill>
                <a:schemeClr val="bg1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E357616-A391-BAA2-368B-B981D68789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817" y="250567"/>
            <a:ext cx="2835966" cy="3905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2368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07B4841-ED3A-0195-9149-4C16249D19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CA850A1-8ED1-C63C-0990-23A18866F3A8}"/>
              </a:ext>
            </a:extLst>
          </p:cNvPr>
          <p:cNvSpPr txBox="1"/>
          <p:nvPr/>
        </p:nvSpPr>
        <p:spPr>
          <a:xfrm>
            <a:off x="172278" y="398911"/>
            <a:ext cx="11661913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anose="03010101010201010101" pitchFamily="66" charset="0"/>
                <a:cs typeface="Times New Roman" panose="02020603050405020304" pitchFamily="18" charset="0"/>
              </a:rPr>
              <a:t>Зинаида Некрасова, ветеран Великой Отечественной войны. Она служила в разведке вплоть до февраля 1943-го. За это время она добыла немало ценных сведений о противнике. Когда освободили Курск, девушке сообщили, что с заданием она справилась. После Некрасова продолжила службу в 252-й пехотно-стрелковой дивизии телефонисткой. Вот её фото с однополчанами. Ветеран вспоминает, как тогда удавалось выживать в разведке. Война для Некрасовой закончилась в Праге. Огромный вклад этой хрупкой женщины в борьбе с оккупантами отмечен множеством медалей. После Великой Отечественной войны она еще много лет работала в гатищенской школе, поднимала культуру на селе. Свою семью так и не создала. Всю свою любовь отдавала ученикам.  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5936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07B4841-ED3A-0195-9149-4C16249D19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47AA748-A9FB-3446-C927-1EFA1AD9F176}"/>
              </a:ext>
            </a:extLst>
          </p:cNvPr>
          <p:cNvSpPr txBox="1"/>
          <p:nvPr/>
        </p:nvSpPr>
        <p:spPr>
          <a:xfrm>
            <a:off x="2226365" y="639561"/>
            <a:ext cx="7957930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Monotype Corsiva" panose="03010101010201010101" pitchFamily="66" charset="0"/>
              </a:rPr>
              <a:t>Ушел на фронт и молодой учитель,</a:t>
            </a:r>
          </a:p>
          <a:p>
            <a:r>
              <a:rPr lang="ru-RU" sz="3200" b="1" dirty="0">
                <a:solidFill>
                  <a:schemeClr val="bg1"/>
                </a:solidFill>
                <a:latin typeface="Monotype Corsiva" panose="03010101010201010101" pitchFamily="66" charset="0"/>
              </a:rPr>
              <a:t> Вчера еще стоявший возле парт. </a:t>
            </a:r>
          </a:p>
          <a:p>
            <a:r>
              <a:rPr lang="ru-RU" sz="3200" b="1" dirty="0">
                <a:solidFill>
                  <a:schemeClr val="bg1"/>
                </a:solidFill>
                <a:latin typeface="Monotype Corsiva" panose="03010101010201010101" pitchFamily="66" charset="0"/>
              </a:rPr>
              <a:t>Надев на плечи рядового китель, </a:t>
            </a:r>
          </a:p>
          <a:p>
            <a:r>
              <a:rPr lang="ru-RU" sz="3200" b="1" dirty="0">
                <a:solidFill>
                  <a:schemeClr val="bg1"/>
                </a:solidFill>
                <a:latin typeface="Monotype Corsiva" panose="03010101010201010101" pitchFamily="66" charset="0"/>
              </a:rPr>
              <a:t>Сменил указку на тяжелый автомат.</a:t>
            </a:r>
          </a:p>
          <a:p>
            <a:r>
              <a:rPr lang="ru-RU" sz="3200" b="1" dirty="0">
                <a:solidFill>
                  <a:schemeClr val="bg1"/>
                </a:solidFill>
                <a:latin typeface="Monotype Corsiva" panose="03010101010201010101" pitchFamily="66" charset="0"/>
              </a:rPr>
              <a:t> И в эшелоне все шутил учитель, </a:t>
            </a:r>
          </a:p>
          <a:p>
            <a:r>
              <a:rPr lang="ru-RU" sz="3200" b="1" dirty="0">
                <a:solidFill>
                  <a:schemeClr val="bg1"/>
                </a:solidFill>
                <a:latin typeface="Monotype Corsiva" panose="03010101010201010101" pitchFamily="66" charset="0"/>
              </a:rPr>
              <a:t>Подбадривал и веселил ребят, </a:t>
            </a:r>
          </a:p>
          <a:p>
            <a:r>
              <a:rPr lang="ru-RU" sz="3200" b="1" dirty="0">
                <a:solidFill>
                  <a:schemeClr val="bg1"/>
                </a:solidFill>
                <a:latin typeface="Monotype Corsiva" panose="03010101010201010101" pitchFamily="66" charset="0"/>
              </a:rPr>
              <a:t>И уверял, что каждый – победитель</a:t>
            </a:r>
          </a:p>
          <a:p>
            <a:r>
              <a:rPr lang="ru-RU" sz="3200" b="1" dirty="0">
                <a:solidFill>
                  <a:schemeClr val="bg1"/>
                </a:solidFill>
                <a:latin typeface="Monotype Corsiva" panose="03010101010201010101" pitchFamily="66" charset="0"/>
              </a:rPr>
              <a:t> Вернется скоро в блеске всех наград. </a:t>
            </a:r>
          </a:p>
        </p:txBody>
      </p:sp>
    </p:spTree>
    <p:extLst>
      <p:ext uri="{BB962C8B-B14F-4D97-AF65-F5344CB8AC3E}">
        <p14:creationId xmlns:p14="http://schemas.microsoft.com/office/powerpoint/2010/main" val="3282285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07B4841-ED3A-0195-9149-4C16249D19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3853DD4-7463-4E7E-CC7C-E3D3407239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9768" y="1691489"/>
            <a:ext cx="8492464" cy="3475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5379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07B4841-ED3A-0195-9149-4C16249D19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E8476B3-316B-B490-4E36-3AC9B70D34BD}"/>
              </a:ext>
            </a:extLst>
          </p:cNvPr>
          <p:cNvSpPr/>
          <p:nvPr/>
        </p:nvSpPr>
        <p:spPr>
          <a:xfrm>
            <a:off x="-1046920" y="1390326"/>
            <a:ext cx="10283686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Благодарим </a:t>
            </a:r>
          </a:p>
          <a:p>
            <a:pPr algn="ctr"/>
            <a:r>
              <a:rPr lang="ru-RU" sz="96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1603206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CDD9EBF-5B2F-AA35-2A45-42BD26EAA93A}"/>
              </a:ext>
            </a:extLst>
          </p:cNvPr>
          <p:cNvSpPr txBox="1"/>
          <p:nvPr/>
        </p:nvSpPr>
        <p:spPr>
          <a:xfrm>
            <a:off x="172278" y="768626"/>
            <a:ext cx="12019722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0" i="0" dirty="0">
                <a:solidFill>
                  <a:srgbClr val="55555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i="0" dirty="0">
                <a:solidFill>
                  <a:srgbClr val="55555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Зинаида Георгиевна в свои 98 лет сохраняет бодрость духа и с первых минут дарит хорошее настроение. Несмотря на солидный возраст, женщина живёт одна. Великая Отечественная полностью изменила жизнь Зинаиды Некрасовой. Она оказалась на передовой, в разведке. Но прежде подверглась допросам и тщательной проверке.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i="0" dirty="0">
                <a:solidFill>
                  <a:srgbClr val="55555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Зинаида Некрасова, ветеран Великой Отечественной войны: «Какие вопросы мне задавала. Сначала обычные. Кто? Откуда? Потом: идёшь на пули, идёшь на штыки, идёшь на виселицу. Идёшь? - Иду. Мы посылаем сотни — возвращаются единицы. Идёшь? - Иду».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i="0" dirty="0">
                <a:solidFill>
                  <a:srgbClr val="55555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Зинаида Некрасова служила в разведке вплоть до февраля 1943-го. За это время она добыла немало ценных сведений о противнике. Когда освободили Курск, девушке сообщили, что с заданием она справилась. После Некрасова продолжила службу в 252-й пехотно-стрелковой дивизии телефонисткой. Вот её фото с однополчанами. Ветеран вспоминает, как тогда удавалось выживать в разведке.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i="0" dirty="0">
                <a:solidFill>
                  <a:srgbClr val="55555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Зинаида Некрасова, ветеран Великой Отечественной войны: «Нам давали задание, куда идти, мы шли, собирали материал продвижение войск, численность войск, расположение, склады. И передавали. А передавали связным, которые были в определённом месте».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i="0" dirty="0">
                <a:solidFill>
                  <a:srgbClr val="55555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оккупации Воловского района жить в родном селе становилось всё страшнее. Всех жителей эвакуировали в Сибирь. Там оказались и родители Некрасовой. Её братьев отправили на фронт. С войны не вернулся младший Александр. Погибли на фронте и многие её ученики.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i="0" dirty="0">
                <a:solidFill>
                  <a:srgbClr val="55555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Зинаида Некрасова, ветеран Великой Отечественной войны: «Я до войны 8 лет работала в гатищенской школе. Так что мои ученики, выпускники семилетней школы, были на фронте. Вот, в частности, Петя Медведев. Даже техникум окончил. Стал учителем и погиб. И много их погибло».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i="0" dirty="0">
                <a:solidFill>
                  <a:srgbClr val="55555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Война для Некрасовой закончилась в Праге. Огромный вклад этой хрупкой женщины в борьбе с оккупантами отмечен множеством медалей. После Великой Отечественной войны она еще много лет работала в гатищенской школе, поднимала культуру на селе. Свою семью так и не создала. Всю свою любовь отдавала ученикам. Мечта легендарной разведчицы - съездить ещё раз к брату Ивану в Южно-Сахалинск.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22449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07B4841-ED3A-0195-9149-4C16249D19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ED8AC26-07DA-99EA-2CF3-162FEB4DCC54}"/>
              </a:ext>
            </a:extLst>
          </p:cNvPr>
          <p:cNvSpPr txBox="1"/>
          <p:nvPr/>
        </p:nvSpPr>
        <p:spPr>
          <a:xfrm>
            <a:off x="775250" y="874455"/>
            <a:ext cx="10641496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0" i="0" dirty="0">
                <a:solidFill>
                  <a:schemeClr val="bg1"/>
                </a:solidFill>
                <a:effectLst/>
                <a:latin typeface="Monotype Corsiva" panose="03010101010201010101" pitchFamily="66" charset="0"/>
              </a:rPr>
              <a:t>Цель  : Сохранение исторической памяти о трудовых подвигах и участниках Великой Отечественной войны.</a:t>
            </a:r>
          </a:p>
          <a:p>
            <a:r>
              <a:rPr lang="ru-RU" sz="3200" b="0" i="0" dirty="0">
                <a:solidFill>
                  <a:schemeClr val="bg1"/>
                </a:solidFill>
                <a:effectLst/>
                <a:latin typeface="Monotype Corsiva" panose="03010101010201010101" pitchFamily="66" charset="0"/>
              </a:rPr>
              <a:t>Задачи : Содействие укреплению и развитию общенационального сознания, а также воспитание у граждан чувства гордости за исторические и современные</a:t>
            </a:r>
          </a:p>
          <a:p>
            <a:r>
              <a:rPr lang="ru-RU" sz="3200" dirty="0">
                <a:solidFill>
                  <a:schemeClr val="bg1"/>
                </a:solidFill>
                <a:latin typeface="Monotype Corsiva" panose="03010101010201010101" pitchFamily="66" charset="0"/>
              </a:rPr>
              <a:t>Попытаться убедить учащихся, что труд учителя и в военное, и в мирное время всегда равен подвигу; </a:t>
            </a:r>
          </a:p>
          <a:p>
            <a:r>
              <a:rPr lang="ru-RU" sz="3200" dirty="0">
                <a:solidFill>
                  <a:schemeClr val="bg1"/>
                </a:solidFill>
                <a:latin typeface="Monotype Corsiva" panose="03010101010201010101" pitchFamily="66" charset="0"/>
              </a:rPr>
              <a:t> Показать престиж учительской профессии</a:t>
            </a:r>
          </a:p>
        </p:txBody>
      </p:sp>
    </p:spTree>
    <p:extLst>
      <p:ext uri="{BB962C8B-B14F-4D97-AF65-F5344CB8AC3E}">
        <p14:creationId xmlns:p14="http://schemas.microsoft.com/office/powerpoint/2010/main" val="19067452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07B4841-ED3A-0195-9149-4C16249D19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7F13521-3BA6-35EC-4F48-018F687D9E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978" y="278309"/>
            <a:ext cx="11016427" cy="5797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452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07B4841-ED3A-0195-9149-4C16249D19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A4A7785-8DE4-235D-02A4-A2672C52E2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762" y="437336"/>
            <a:ext cx="6206266" cy="475529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F6A533E-2544-6EB3-C2E3-9F3D83B3DB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71791" y="182161"/>
            <a:ext cx="2504662" cy="350849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E6382C0-0D38-83FF-C28F-47398FB2C8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63099" y="3828647"/>
            <a:ext cx="3682303" cy="1371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5186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07B4841-ED3A-0195-9149-4C16249D19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5627777-1A7E-2CD8-5CC3-06F20E030B0E}"/>
              </a:ext>
            </a:extLst>
          </p:cNvPr>
          <p:cNvSpPr txBox="1"/>
          <p:nvPr/>
        </p:nvSpPr>
        <p:spPr>
          <a:xfrm>
            <a:off x="298172" y="746282"/>
            <a:ext cx="11595652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otype Corsiva" panose="03010101010201010101" pitchFamily="66" charset="0"/>
                <a:ea typeface="+mn-ea"/>
                <a:cs typeface="+mn-cs"/>
              </a:rPr>
              <a:t>Евдокия Владимировна Понкратова родилась 26 февраля 1922 г. в с. Порой. После окончания школы поступила в Лебедянское педагогическое училище. Война шла уже третий год. Родина еще в опасности . Сборы были недолги .И вскоре Евдокия Владимировна оказалась в артиллерийской дивизии. В ней она и начала свой путь. Тысячи верст прошагала по фронтовым дорогам Понкратова Е. В. Пришлось повидать жестоких сражений не на жизнь, а на смерть. Фронтовыми дорогами дошла до Польши. Здесь встречала победу. К ней она шла более двух лет…</a:t>
            </a:r>
          </a:p>
        </p:txBody>
      </p:sp>
    </p:spTree>
    <p:extLst>
      <p:ext uri="{BB962C8B-B14F-4D97-AF65-F5344CB8AC3E}">
        <p14:creationId xmlns:p14="http://schemas.microsoft.com/office/powerpoint/2010/main" val="24882483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07B4841-ED3A-0195-9149-4C16249D19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27389B5-C49D-ACD7-4928-8F02BD4C4A72}"/>
              </a:ext>
            </a:extLst>
          </p:cNvPr>
          <p:cNvSpPr txBox="1"/>
          <p:nvPr/>
        </p:nvSpPr>
        <p:spPr>
          <a:xfrm>
            <a:off x="417441" y="436195"/>
            <a:ext cx="11357113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otype Corsiva" panose="03010101010201010101" pitchFamily="66" charset="0"/>
                <a:ea typeface="+mn-ea"/>
                <a:cs typeface="+mn-cs"/>
              </a:rPr>
              <a:t>После войны вернулась в свое родное село. А в 1952 году переехала жить и работать в с. Трубетчино. 36 лет Евдокия Владимировна  была учителем начальных классов. За это время через ее руки прошло не одно поколение девчонок и мальчишек. И к каждому она старалась найти подход и поделиться теплом своей души..</a:t>
            </a:r>
            <a:b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otype Corsiva" panose="03010101010201010101" pitchFamily="66" charset="0"/>
                <a:ea typeface="+mn-ea"/>
                <a:cs typeface="+mn-cs"/>
              </a:rPr>
            </a:b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otype Corsiva" panose="03010101010201010101" pitchFamily="66" charset="0"/>
                <a:ea typeface="+mn-ea"/>
                <a:cs typeface="+mn-cs"/>
              </a:rPr>
              <a:t>Сейчас она находится на заслуженном отдыхе. Но, общаясь с ней, каждый раз убеждаешься в том, что есть в жизни благородство, порядочность, интеллигентность, готовность прийти на помощь, доброта.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2039428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07B4841-ED3A-0195-9149-4C16249D19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BF2B3EB-D662-1E3D-68E4-F973C36B0A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508" y="225907"/>
            <a:ext cx="2542761" cy="359800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FE03E48-104A-3F4D-7801-1D4C1D12AABE}"/>
              </a:ext>
            </a:extLst>
          </p:cNvPr>
          <p:cNvSpPr txBox="1"/>
          <p:nvPr/>
        </p:nvSpPr>
        <p:spPr>
          <a:xfrm>
            <a:off x="-868017" y="4049821"/>
            <a:ext cx="618876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Ерещенко </a:t>
            </a:r>
          </a:p>
          <a:p>
            <a:pPr algn="ctr"/>
            <a:r>
              <a:rPr lang="ru-RU" sz="2800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Иван Гаврилович</a:t>
            </a:r>
            <a:endParaRPr lang="ru-RU" sz="2800" b="0" i="0" dirty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(1925 - 1991 </a:t>
            </a:r>
            <a:r>
              <a:rPr lang="ru-RU" sz="2800" b="0" i="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г.г</a:t>
            </a:r>
            <a:r>
              <a:rPr lang="ru-RU" sz="2800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C5E2CA-BC84-D115-D15D-FEDB47593E20}"/>
              </a:ext>
            </a:extLst>
          </p:cNvPr>
          <p:cNvSpPr txBox="1"/>
          <p:nvPr/>
        </p:nvSpPr>
        <p:spPr>
          <a:xfrm>
            <a:off x="4378188" y="510391"/>
            <a:ext cx="7189304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0" dirty="0">
                <a:solidFill>
                  <a:schemeClr val="bg1"/>
                </a:solidFill>
                <a:effectLst/>
                <a:latin typeface="Monotype Corsiva" panose="03010101010201010101" pitchFamily="66" charset="0"/>
              </a:rPr>
              <a:t>Закончил заочно Липецкий Государственный педагогический институт, факультет математики. Директор и воспитатель Трубетчинской школы-интерната (при школе), в котором жили ученики из близлежащих сёл: Екатериновки, Пороя, Новоселья, Замартынья, Хомяков, Волчье.</a:t>
            </a:r>
            <a:endParaRPr lang="ru-RU" sz="3200" b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71475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07B4841-ED3A-0195-9149-4C16249D19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9895A84-862D-B364-54EB-4EA9FF8C49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141" y="358429"/>
            <a:ext cx="2019300" cy="26955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ABF3F12-C0CF-4CF9-A90F-08DE27E08101}"/>
              </a:ext>
            </a:extLst>
          </p:cNvPr>
          <p:cNvSpPr txBox="1"/>
          <p:nvPr/>
        </p:nvSpPr>
        <p:spPr>
          <a:xfrm>
            <a:off x="-927652" y="3325672"/>
            <a:ext cx="609600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SimSun-ExtB" panose="02010609060101010101" pitchFamily="49" charset="-122"/>
                <a:cs typeface="Times New Roman" panose="02020603050405020304" pitchFamily="18" charset="0"/>
              </a:rPr>
              <a:t>Подоприхин</a:t>
            </a:r>
          </a:p>
          <a:p>
            <a:pPr algn="ctr"/>
            <a:r>
              <a:rPr lang="ru-RU" sz="2800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SimSun-ExtB" panose="02010609060101010101" pitchFamily="49" charset="-122"/>
                <a:cs typeface="Times New Roman" panose="02020603050405020304" pitchFamily="18" charset="0"/>
              </a:rPr>
              <a:t> Николай Петрович</a:t>
            </a:r>
            <a:endParaRPr lang="ru-RU" sz="2800" b="0" i="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ru-RU" sz="2800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SimSun-ExtB" panose="02010609060101010101" pitchFamily="49" charset="-122"/>
                <a:cs typeface="Times New Roman" panose="02020603050405020304" pitchFamily="18" charset="0"/>
              </a:rPr>
              <a:t>(1923 - 2002 </a:t>
            </a:r>
            <a:r>
              <a:rPr lang="ru-RU" sz="2800" b="0" i="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SimSun-ExtB" panose="02010609060101010101" pitchFamily="49" charset="-122"/>
                <a:cs typeface="Times New Roman" panose="02020603050405020304" pitchFamily="18" charset="0"/>
              </a:rPr>
              <a:t>г.г</a:t>
            </a:r>
            <a:r>
              <a:rPr lang="ru-RU" sz="2800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SimSun-ExtB" panose="02010609060101010101" pitchFamily="49" charset="-122"/>
                <a:cs typeface="Times New Roman" panose="02020603050405020304" pitchFamily="18" charset="0"/>
              </a:rPr>
              <a:t>.)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D32CD2-1954-4525-4076-C426D0D5B0C5}"/>
              </a:ext>
            </a:extLst>
          </p:cNvPr>
          <p:cNvSpPr txBox="1"/>
          <p:nvPr/>
        </p:nvSpPr>
        <p:spPr>
          <a:xfrm>
            <a:off x="3806686" y="232517"/>
            <a:ext cx="7802217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i="0" dirty="0">
                <a:solidFill>
                  <a:schemeClr val="bg1"/>
                </a:solidFill>
                <a:effectLst/>
                <a:latin typeface="Monotype Corsiva" panose="03010101010201010101" pitchFamily="66" charset="0"/>
              </a:rPr>
              <a:t>Родился 23 мая 1923 года в селе Б-Избищи. Выпускник Трубетчинской средней школы. После окончания 7-летней школы работал в г. Москве. В 1941 г. уходит на фронт. После ранения был демобилизован, и в 1942 г работал в военкомате г. Чаплыгин. С 1943 г. работал в Трубетчинском военкомате, а с 1944 г. работает в средней школе с. Трубетчино - преподаёт военное дело и физическую культуру. После 35 лет работы в школе, Николай Петрович уходит на заслуженный отдых. За образцовое выполнение боевых заданий командования Николай Петрович награждён орденами и медалями.</a:t>
            </a:r>
            <a:endParaRPr lang="ru-RU" sz="2800" b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08177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07B4841-ED3A-0195-9149-4C16249D19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968FD06-B7B9-37E3-8094-89DB1B3761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615" y="232534"/>
            <a:ext cx="2179568" cy="29095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F6ED95B-F878-0752-821C-DFA4FD3E85F6}"/>
              </a:ext>
            </a:extLst>
          </p:cNvPr>
          <p:cNvSpPr txBox="1"/>
          <p:nvPr/>
        </p:nvSpPr>
        <p:spPr>
          <a:xfrm>
            <a:off x="-1139687" y="3169843"/>
            <a:ext cx="609600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Валихов </a:t>
            </a:r>
          </a:p>
          <a:p>
            <a:pPr algn="ctr"/>
            <a:r>
              <a:rPr lang="ru-RU" sz="2800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Пётр Дмитриевич</a:t>
            </a:r>
            <a:endParaRPr lang="ru-RU" sz="2800" b="0" i="0" dirty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(1924 - 2002 </a:t>
            </a:r>
            <a:r>
              <a:rPr lang="ru-RU" sz="2800" b="0" i="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г.г</a:t>
            </a:r>
            <a:r>
              <a:rPr lang="ru-RU" sz="2800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E94EBDB-EE28-E6E2-A710-7844C3F148C7}"/>
              </a:ext>
            </a:extLst>
          </p:cNvPr>
          <p:cNvSpPr txBox="1"/>
          <p:nvPr/>
        </p:nvSpPr>
        <p:spPr>
          <a:xfrm>
            <a:off x="3750365" y="232534"/>
            <a:ext cx="8150087" cy="65556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i="0" dirty="0">
                <a:solidFill>
                  <a:schemeClr val="bg1"/>
                </a:solidFill>
                <a:effectLst/>
                <a:latin typeface="Monotype Corsiva" panose="03010101010201010101" pitchFamily="66" charset="0"/>
              </a:rPr>
              <a:t>Пётр Дмитриевич Валихов родился в 1924г. в с. </a:t>
            </a:r>
            <a:r>
              <a:rPr lang="ru-RU" sz="2800" b="1" i="0" dirty="0" err="1">
                <a:solidFill>
                  <a:schemeClr val="bg1"/>
                </a:solidFill>
                <a:effectLst/>
                <a:latin typeface="Monotype Corsiva" panose="03010101010201010101" pitchFamily="66" charset="0"/>
              </a:rPr>
              <a:t>Тюшевке</a:t>
            </a:r>
            <a:r>
              <a:rPr lang="ru-RU" sz="2800" b="1" i="0" dirty="0">
                <a:solidFill>
                  <a:schemeClr val="bg1"/>
                </a:solidFill>
                <a:effectLst/>
                <a:latin typeface="Monotype Corsiva" panose="03010101010201010101" pitchFamily="66" charset="0"/>
              </a:rPr>
              <a:t>, что неподалеку от Трубетчино. Отсюда он был призван в армию после окончания педагогического училища. В армию, что означало: на войну. Ему суждено было принять участие в Сталинградской битве в составе 161 стрелкового полка 96 стрелковой дивизии легендарной 62 армии, которой командовал генерал В. И. Чуйков. В одном из жестоких боев был тяжело ранен. Обессиленного, истекающего кровью бойца нашли в неглубокой лощине. Он получил сквозное ранение разрывной пулей левого предплечья с раздроблением кости с последующей ампутацией.</a:t>
            </a:r>
            <a:br>
              <a:rPr lang="ru-RU" sz="2800" b="1" dirty="0">
                <a:solidFill>
                  <a:schemeClr val="bg1"/>
                </a:solidFill>
                <a:latin typeface="Monotype Corsiva" panose="03010101010201010101" pitchFamily="66" charset="0"/>
              </a:rPr>
            </a:br>
            <a:r>
              <a:rPr lang="ru-RU" sz="2800" b="1" i="0" dirty="0">
                <a:solidFill>
                  <a:schemeClr val="bg1"/>
                </a:solidFill>
                <a:effectLst/>
                <a:latin typeface="Monotype Corsiva" panose="03010101010201010101" pitchFamily="66" charset="0"/>
              </a:rPr>
              <a:t>Уходят из жизни ветераны. Не стало и Петра Дмитриевича, участника Сталинградской битвы. Кавалера ордена Славы. Рядового Красной Армии.</a:t>
            </a:r>
            <a:endParaRPr lang="ru-RU" sz="2800" b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007155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</TotalTime>
  <Words>1286</Words>
  <Application>Microsoft Office PowerPoint</Application>
  <PresentationFormat>Широкоэкранный</PresentationFormat>
  <Paragraphs>37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Tamara</dc:creator>
  <cp:lastModifiedBy>Tamara</cp:lastModifiedBy>
  <cp:revision>1</cp:revision>
  <dcterms:created xsi:type="dcterms:W3CDTF">2023-06-12T07:10:18Z</dcterms:created>
  <dcterms:modified xsi:type="dcterms:W3CDTF">2023-06-12T12:35:29Z</dcterms:modified>
</cp:coreProperties>
</file>