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12" r:id="rId3"/>
    <p:sldId id="262" r:id="rId4"/>
    <p:sldId id="282" r:id="rId5"/>
    <p:sldId id="286" r:id="rId6"/>
    <p:sldId id="291" r:id="rId7"/>
    <p:sldId id="290" r:id="rId8"/>
    <p:sldId id="289" r:id="rId9"/>
    <p:sldId id="288" r:id="rId10"/>
    <p:sldId id="295" r:id="rId11"/>
    <p:sldId id="267" r:id="rId12"/>
    <p:sldId id="304" r:id="rId13"/>
    <p:sldId id="302" r:id="rId14"/>
    <p:sldId id="301" r:id="rId15"/>
    <p:sldId id="300" r:id="rId16"/>
    <p:sldId id="299" r:id="rId17"/>
    <p:sldId id="310" r:id="rId18"/>
    <p:sldId id="309" r:id="rId19"/>
    <p:sldId id="308" r:id="rId20"/>
    <p:sldId id="311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35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29161-CA31-4DD3-BCDC-4834076F7779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3A3BC-ED48-4CDE-BC55-E37B94C045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45184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29161-CA31-4DD3-BCDC-4834076F7779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3A3BC-ED48-4CDE-BC55-E37B94C045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11424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29161-CA31-4DD3-BCDC-4834076F7779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3A3BC-ED48-4CDE-BC55-E37B94C045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71984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29161-CA31-4DD3-BCDC-4834076F7779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3A3BC-ED48-4CDE-BC55-E37B94C045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92358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29161-CA31-4DD3-BCDC-4834076F7779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3A3BC-ED48-4CDE-BC55-E37B94C045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37756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29161-CA31-4DD3-BCDC-4834076F7779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3A3BC-ED48-4CDE-BC55-E37B94C045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02101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29161-CA31-4DD3-BCDC-4834076F7779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3A3BC-ED48-4CDE-BC55-E37B94C045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00592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29161-CA31-4DD3-BCDC-4834076F7779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3A3BC-ED48-4CDE-BC55-E37B94C045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87811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29161-CA31-4DD3-BCDC-4834076F7779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3A3BC-ED48-4CDE-BC55-E37B94C045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89113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29161-CA31-4DD3-BCDC-4834076F7779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3A3BC-ED48-4CDE-BC55-E37B94C045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25041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29161-CA31-4DD3-BCDC-4834076F7779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3A3BC-ED48-4CDE-BC55-E37B94C045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05609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829161-CA31-4DD3-BCDC-4834076F7779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A3A3BC-ED48-4CDE-BC55-E37B94C045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6711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13" Type="http://schemas.openxmlformats.org/officeDocument/2006/relationships/image" Target="../media/image55.jpeg"/><Relationship Id="rId3" Type="http://schemas.openxmlformats.org/officeDocument/2006/relationships/image" Target="../media/image45.jpeg"/><Relationship Id="rId7" Type="http://schemas.openxmlformats.org/officeDocument/2006/relationships/image" Target="../media/image49.jpeg"/><Relationship Id="rId12" Type="http://schemas.openxmlformats.org/officeDocument/2006/relationships/image" Target="../media/image5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11" Type="http://schemas.openxmlformats.org/officeDocument/2006/relationships/image" Target="../media/image53.jpeg"/><Relationship Id="rId5" Type="http://schemas.openxmlformats.org/officeDocument/2006/relationships/image" Target="../media/image47.jpeg"/><Relationship Id="rId10" Type="http://schemas.openxmlformats.org/officeDocument/2006/relationships/image" Target="../media/image52.jpeg"/><Relationship Id="rId4" Type="http://schemas.openxmlformats.org/officeDocument/2006/relationships/image" Target="../media/image46.jpeg"/><Relationship Id="rId9" Type="http://schemas.openxmlformats.org/officeDocument/2006/relationships/image" Target="../media/image51.jpeg"/><Relationship Id="rId14" Type="http://schemas.openxmlformats.org/officeDocument/2006/relationships/image" Target="../media/image56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jpeg"/><Relationship Id="rId3" Type="http://schemas.openxmlformats.org/officeDocument/2006/relationships/image" Target="../media/image57.jpeg"/><Relationship Id="rId7" Type="http://schemas.openxmlformats.org/officeDocument/2006/relationships/image" Target="../media/image61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jpg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6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9.jpeg"/><Relationship Id="rId4" Type="http://schemas.openxmlformats.org/officeDocument/2006/relationships/image" Target="../media/image78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jpeg"/><Relationship Id="rId3" Type="http://schemas.openxmlformats.org/officeDocument/2006/relationships/image" Target="../media/image80.jpeg"/><Relationship Id="rId7" Type="http://schemas.openxmlformats.org/officeDocument/2006/relationships/image" Target="../media/image8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jpeg"/><Relationship Id="rId5" Type="http://schemas.openxmlformats.org/officeDocument/2006/relationships/image" Target="../media/image82.jpeg"/><Relationship Id="rId4" Type="http://schemas.openxmlformats.org/officeDocument/2006/relationships/image" Target="../media/image81.jpeg"/><Relationship Id="rId9" Type="http://schemas.openxmlformats.org/officeDocument/2006/relationships/image" Target="../media/image86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jpeg"/><Relationship Id="rId13" Type="http://schemas.openxmlformats.org/officeDocument/2006/relationships/image" Target="../media/image97.jpeg"/><Relationship Id="rId3" Type="http://schemas.openxmlformats.org/officeDocument/2006/relationships/image" Target="../media/image87.jpeg"/><Relationship Id="rId7" Type="http://schemas.openxmlformats.org/officeDocument/2006/relationships/image" Target="../media/image91.jpeg"/><Relationship Id="rId12" Type="http://schemas.openxmlformats.org/officeDocument/2006/relationships/image" Target="../media/image96.jpeg"/><Relationship Id="rId2" Type="http://schemas.openxmlformats.org/officeDocument/2006/relationships/image" Target="../media/image2.jpg"/><Relationship Id="rId16" Type="http://schemas.openxmlformats.org/officeDocument/2006/relationships/image" Target="../media/image10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0.jpeg"/><Relationship Id="rId11" Type="http://schemas.openxmlformats.org/officeDocument/2006/relationships/image" Target="../media/image95.jpeg"/><Relationship Id="rId5" Type="http://schemas.openxmlformats.org/officeDocument/2006/relationships/image" Target="../media/image89.jpeg"/><Relationship Id="rId15" Type="http://schemas.openxmlformats.org/officeDocument/2006/relationships/image" Target="../media/image99.jpeg"/><Relationship Id="rId10" Type="http://schemas.openxmlformats.org/officeDocument/2006/relationships/image" Target="../media/image94.jpeg"/><Relationship Id="rId4" Type="http://schemas.openxmlformats.org/officeDocument/2006/relationships/image" Target="../media/image88.jpeg"/><Relationship Id="rId9" Type="http://schemas.openxmlformats.org/officeDocument/2006/relationships/image" Target="../media/image93.jpeg"/><Relationship Id="rId14" Type="http://schemas.openxmlformats.org/officeDocument/2006/relationships/image" Target="../media/image98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7" Type="http://schemas.openxmlformats.org/officeDocument/2006/relationships/image" Target="../media/image1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g"/><Relationship Id="rId13" Type="http://schemas.openxmlformats.org/officeDocument/2006/relationships/image" Target="../media/image36.jpe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12" Type="http://schemas.openxmlformats.org/officeDocument/2006/relationships/image" Target="../media/image3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11" Type="http://schemas.openxmlformats.org/officeDocument/2006/relationships/image" Target="../media/image34.jpeg"/><Relationship Id="rId5" Type="http://schemas.openxmlformats.org/officeDocument/2006/relationships/image" Target="../media/image28.jpeg"/><Relationship Id="rId10" Type="http://schemas.openxmlformats.org/officeDocument/2006/relationships/image" Target="../media/image33.jpeg"/><Relationship Id="rId4" Type="http://schemas.openxmlformats.org/officeDocument/2006/relationships/image" Target="../media/image27.jpeg"/><Relationship Id="rId9" Type="http://schemas.openxmlformats.org/officeDocument/2006/relationships/image" Target="../media/image32.jpeg"/><Relationship Id="rId14" Type="http://schemas.openxmlformats.org/officeDocument/2006/relationships/image" Target="../media/image37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Relationship Id="rId9" Type="http://schemas.openxmlformats.org/officeDocument/2006/relationships/image" Target="../media/image4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524000" y="182880"/>
            <a:ext cx="10143744" cy="12854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Муниципальное бюджетное дошкольное образовательное учреждение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«Центр развития ребенка - детский сад №116» г. Курска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2000" b="1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1920240" y="1122364"/>
            <a:ext cx="8119872" cy="30473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</a:t>
            </a:r>
          </a:p>
          <a:p>
            <a:pPr algn="ctr"/>
            <a:r>
              <a:rPr lang="ru-RU" sz="3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«Певческая </a:t>
            </a:r>
            <a:r>
              <a:rPr lang="ru-RU" sz="3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</a:t>
            </a:r>
          </a:p>
          <a:p>
            <a:pPr algn="ctr"/>
            <a:r>
              <a:rPr lang="ru-RU" sz="3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средство развития музыкальных способностей детей старшего дошкольного возраста»</a:t>
            </a:r>
            <a:endParaRPr lang="ru-RU" sz="32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9851136" y="5289268"/>
            <a:ext cx="2340864" cy="157922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Разработала: Т.А. Полянская </a:t>
            </a:r>
          </a:p>
          <a:p>
            <a:pPr algn="ctr"/>
            <a:r>
              <a:rPr lang="ru-RU" sz="1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музыкальный руководитель</a:t>
            </a:r>
          </a:p>
        </p:txBody>
      </p:sp>
    </p:spTree>
    <p:extLst>
      <p:ext uri="{BB962C8B-B14F-4D97-AF65-F5344CB8AC3E}">
        <p14:creationId xmlns:p14="http://schemas.microsoft.com/office/powerpoint/2010/main" val="2435538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887"/>
            <a:ext cx="12192000" cy="6857998"/>
          </a:xfrm>
        </p:spPr>
      </p:pic>
      <p:sp>
        <p:nvSpPr>
          <p:cNvPr id="3" name="Скругленный прямоугольник 2"/>
          <p:cNvSpPr/>
          <p:nvPr/>
        </p:nvSpPr>
        <p:spPr>
          <a:xfrm>
            <a:off x="2091808" y="112039"/>
            <a:ext cx="8315864" cy="1738672"/>
          </a:xfrm>
          <a:prstGeom prst="round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Форма </a:t>
            </a:r>
            <a:r>
              <a:rPr lang="ru-RU" sz="36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проведения</a:t>
            </a:r>
          </a:p>
          <a:p>
            <a:pPr algn="ctr"/>
            <a:r>
              <a:rPr lang="ru-RU" sz="36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итогового мероприятия </a:t>
            </a:r>
            <a:r>
              <a:rPr lang="ru-RU" sz="36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</a:t>
            </a:r>
            <a:endParaRPr lang="ru-RU" sz="3600" b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i="1" dirty="0" smtClean="0">
                <a:solidFill>
                  <a:srgbClr val="002060"/>
                </a:solidFill>
              </a:rPr>
              <a:t>2.</a:t>
            </a:r>
            <a:r>
              <a:rPr lang="ru-RU" sz="2400" b="1" i="1" dirty="0">
                <a:solidFill>
                  <a:srgbClr val="002060"/>
                </a:solidFill>
              </a:rPr>
              <a:t> К</a:t>
            </a:r>
            <a:r>
              <a:rPr lang="ru-RU" sz="2400" b="1" i="1" dirty="0" smtClean="0">
                <a:solidFill>
                  <a:srgbClr val="002060"/>
                </a:solidFill>
              </a:rPr>
              <a:t>онкурсная </a:t>
            </a:r>
            <a:r>
              <a:rPr lang="ru-RU" sz="2400" b="1" i="1" dirty="0">
                <a:solidFill>
                  <a:srgbClr val="002060"/>
                </a:solidFill>
              </a:rPr>
              <a:t>деятельность </a:t>
            </a:r>
            <a:endParaRPr lang="ru-RU" sz="2400" b="1" i="1" dirty="0" smtClean="0">
              <a:solidFill>
                <a:srgbClr val="002060"/>
              </a:solidFill>
            </a:endParaRPr>
          </a:p>
          <a:p>
            <a:pPr algn="ctr"/>
            <a:r>
              <a:rPr lang="ru-RU" sz="2400" b="1" i="1" dirty="0" smtClean="0">
                <a:solidFill>
                  <a:srgbClr val="002060"/>
                </a:solidFill>
              </a:rPr>
              <a:t>воспитанников </a:t>
            </a:r>
            <a:r>
              <a:rPr lang="ru-RU" sz="2400" b="1" i="1" dirty="0">
                <a:solidFill>
                  <a:srgbClr val="002060"/>
                </a:solidFill>
              </a:rPr>
              <a:t>кружка эстрадного пения «Дошколята</a:t>
            </a:r>
            <a:r>
              <a:rPr lang="ru-RU" sz="2400" b="1" i="1" dirty="0" smtClean="0">
                <a:solidFill>
                  <a:srgbClr val="002060"/>
                </a:solidFill>
              </a:rPr>
              <a:t>»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782" y="217773"/>
            <a:ext cx="2081841" cy="156138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692" y="4764197"/>
            <a:ext cx="2070391" cy="157613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069" y="2513570"/>
            <a:ext cx="2070391" cy="156138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4094" y="4947648"/>
            <a:ext cx="2133442" cy="154662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823" y="56626"/>
            <a:ext cx="2078894" cy="146481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0253" y="2214597"/>
            <a:ext cx="2094805" cy="152258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9393" y="4212212"/>
            <a:ext cx="2094813" cy="147087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0557" y="4166413"/>
            <a:ext cx="2082407" cy="138585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8782" y="2773317"/>
            <a:ext cx="2102719" cy="156505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4110" y="2103797"/>
            <a:ext cx="2133442" cy="155160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0790" y="2817008"/>
            <a:ext cx="2094813" cy="139654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0573" y="5039649"/>
            <a:ext cx="2148932" cy="142992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9265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902" y="0"/>
            <a:ext cx="12191999" cy="6858000"/>
          </a:xfrm>
        </p:spPr>
      </p:pic>
      <p:sp>
        <p:nvSpPr>
          <p:cNvPr id="5" name="Скругленный прямоугольник 4"/>
          <p:cNvSpPr/>
          <p:nvPr/>
        </p:nvSpPr>
        <p:spPr>
          <a:xfrm>
            <a:off x="2467154" y="20068"/>
            <a:ext cx="7743643" cy="1915064"/>
          </a:xfrm>
          <a:prstGeom prst="round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Форма 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проведения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итогового мероприятия проекта:</a:t>
            </a:r>
          </a:p>
          <a:p>
            <a:pPr algn="ctr"/>
            <a:r>
              <a:rPr lang="ru-RU" sz="2400" b="1" i="1" dirty="0" smtClean="0">
                <a:solidFill>
                  <a:srgbClr val="002060"/>
                </a:solidFill>
              </a:rPr>
              <a:t>3. </a:t>
            </a:r>
            <a:r>
              <a:rPr lang="ru-RU" sz="2400" b="1" i="1" dirty="0">
                <a:solidFill>
                  <a:srgbClr val="002060"/>
                </a:solidFill>
              </a:rPr>
              <a:t>Р</a:t>
            </a:r>
            <a:r>
              <a:rPr lang="ru-RU" sz="2400" b="1" i="1" dirty="0" smtClean="0">
                <a:solidFill>
                  <a:srgbClr val="002060"/>
                </a:solidFill>
              </a:rPr>
              <a:t>аспространение </a:t>
            </a:r>
            <a:r>
              <a:rPr lang="ru-RU" sz="2400" b="1" i="1" dirty="0">
                <a:solidFill>
                  <a:srgbClr val="002060"/>
                </a:solidFill>
              </a:rPr>
              <a:t>педагогического опыта </a:t>
            </a:r>
            <a:r>
              <a:rPr lang="ru-RU" sz="2400" b="1" i="1" dirty="0" smtClean="0">
                <a:solidFill>
                  <a:srgbClr val="002060"/>
                </a:solidFill>
              </a:rPr>
              <a:t>работы,</a:t>
            </a:r>
          </a:p>
          <a:p>
            <a:pPr algn="ctr"/>
            <a:r>
              <a:rPr lang="ru-RU" sz="2400" b="1" i="1" dirty="0" smtClean="0">
                <a:solidFill>
                  <a:srgbClr val="002060"/>
                </a:solidFill>
              </a:rPr>
              <a:t> участие в благотворительных концертах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58249">
            <a:off x="602768" y="1784466"/>
            <a:ext cx="3016111" cy="200995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50000" algn="tl" rotWithShape="0">
              <a:srgbClr val="000000">
                <a:alpha val="41000"/>
              </a:srgbClr>
            </a:outerShdw>
          </a:effectLst>
          <a:scene3d>
            <a:camera prst="perspectiveLef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0482" y="4461770"/>
            <a:ext cx="3086672" cy="200995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50000" algn="tl" rotWithShape="0">
              <a:srgbClr val="000000">
                <a:alpha val="41000"/>
              </a:srgbClr>
            </a:outerShdw>
          </a:effectLst>
          <a:scene3d>
            <a:camera prst="isometricOffAxis2Lef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18978">
            <a:off x="8497647" y="1819075"/>
            <a:ext cx="3016111" cy="200723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50000" algn="tl" rotWithShape="0">
              <a:srgbClr val="000000">
                <a:alpha val="41000"/>
              </a:srgbClr>
            </a:outerShdw>
          </a:effectLst>
          <a:scene3d>
            <a:camera prst="perspectiveAbove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1019" y="4409910"/>
            <a:ext cx="2959054" cy="198988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50000" algn="tl" rotWithShape="0">
              <a:srgbClr val="000000">
                <a:alpha val="41000"/>
              </a:srgbClr>
            </a:outerShdw>
          </a:effectLst>
          <a:scene3d>
            <a:camera prst="perspectiveHeroicExtremeRightFacing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0536" y="2193423"/>
            <a:ext cx="2610928" cy="195819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50000" algn="tl" rotWithShape="0">
              <a:srgbClr val="000000">
                <a:alpha val="41000"/>
              </a:srgbClr>
            </a:outerShdw>
          </a:effectLst>
          <a:scene3d>
            <a:camera prst="perspectiveHeroicExtremeRightFacing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0536" y="4220802"/>
            <a:ext cx="2368102" cy="236810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50000" algn="tl" rotWithShape="0">
              <a:srgbClr val="000000">
                <a:alpha val="41000"/>
              </a:srgbClr>
            </a:outerShdw>
          </a:effectLst>
          <a:scene3d>
            <a:camera prst="isometricOffAxis2Lef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710183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</p:spPr>
      </p:pic>
      <p:sp>
        <p:nvSpPr>
          <p:cNvPr id="3" name="Прямоугольник с двумя скругленными противолежащими углами 2"/>
          <p:cNvSpPr/>
          <p:nvPr/>
        </p:nvSpPr>
        <p:spPr>
          <a:xfrm>
            <a:off x="79796" y="884969"/>
            <a:ext cx="7976557" cy="4929235"/>
          </a:xfrm>
          <a:prstGeom prst="round2Diag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ЭТАПЫ ПРОЕКТА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/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этап</a:t>
            </a:r>
            <a:r>
              <a:rPr lang="ru-RU" sz="24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Подготовительный. Формируем проблему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2000" b="1" u="sng" dirty="0">
                <a:solidFill>
                  <a:srgbClr val="FF0000"/>
                </a:solidFill>
              </a:rPr>
              <a:t>Цель</a:t>
            </a:r>
            <a:r>
              <a:rPr lang="ru-RU" sz="2000" b="1" i="1" u="sng" dirty="0">
                <a:solidFill>
                  <a:srgbClr val="FF0000"/>
                </a:solidFill>
              </a:rPr>
              <a:t>:</a:t>
            </a:r>
            <a:r>
              <a:rPr lang="ru-RU" sz="2000" b="1" i="1" dirty="0">
                <a:solidFill>
                  <a:srgbClr val="FF0000"/>
                </a:solidFill>
              </a:rPr>
              <a:t> </a:t>
            </a:r>
            <a:r>
              <a:rPr lang="ru-RU" sz="2400" b="1" i="1" dirty="0">
                <a:solidFill>
                  <a:srgbClr val="002060"/>
                </a:solidFill>
              </a:rPr>
              <a:t>раскрыть творческий потенциала и мотивационную сферу воспитанников; познакомить родителей с условиями, задачами, этапами проектной деятельности.</a:t>
            </a:r>
          </a:p>
          <a:p>
            <a:pPr algn="just"/>
            <a:r>
              <a:rPr lang="ru-RU" sz="20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Задача: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002060"/>
                </a:solidFill>
              </a:rPr>
              <a:t>организовать занятия вокального кружка «Дошколята» как дополнительное бесплатное образование. </a:t>
            </a:r>
          </a:p>
          <a:p>
            <a:pPr algn="just"/>
            <a:r>
              <a:rPr lang="ru-RU" sz="20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Срок</a:t>
            </a:r>
            <a:r>
              <a:rPr lang="ru-RU" sz="20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сентябрь</a:t>
            </a:r>
            <a:endParaRPr lang="ru-RU" sz="2400" b="1" i="1" dirty="0" smtClean="0">
              <a:solidFill>
                <a:srgbClr val="00206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69823">
            <a:off x="8685933" y="2335229"/>
            <a:ext cx="3301041" cy="247578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4830" y="59163"/>
            <a:ext cx="3297447" cy="247308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4246">
            <a:off x="8552671" y="4635236"/>
            <a:ext cx="3428152" cy="222219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72322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</p:spPr>
      </p:pic>
      <p:sp>
        <p:nvSpPr>
          <p:cNvPr id="3" name="Скругленный прямоугольник 2"/>
          <p:cNvSpPr/>
          <p:nvPr/>
        </p:nvSpPr>
        <p:spPr>
          <a:xfrm>
            <a:off x="838200" y="0"/>
            <a:ext cx="10515600" cy="91440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педагогов, воспитанников, 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родителей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29464" y="1138687"/>
            <a:ext cx="902323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002060"/>
                </a:solidFill>
              </a:rPr>
              <a:t>1.Диагностика </a:t>
            </a:r>
            <a:r>
              <a:rPr lang="ru-RU" sz="2000" b="1" i="1" dirty="0">
                <a:solidFill>
                  <a:srgbClr val="002060"/>
                </a:solidFill>
              </a:rPr>
              <a:t>воспитанников по определению вокальных способностей.</a:t>
            </a:r>
          </a:p>
          <a:p>
            <a:r>
              <a:rPr lang="ru-RU" sz="2000" b="1" i="1" dirty="0">
                <a:solidFill>
                  <a:srgbClr val="002060"/>
                </a:solidFill>
              </a:rPr>
              <a:t> 2.Формирование группы воспитанников, для занятий в кружке эстрадного пения «Дошколята».</a:t>
            </a:r>
          </a:p>
          <a:p>
            <a:r>
              <a:rPr lang="ru-RU" sz="2000" b="1" i="1" dirty="0">
                <a:solidFill>
                  <a:srgbClr val="002060"/>
                </a:solidFill>
              </a:rPr>
              <a:t>3.Перспективное планирование работы кружка эстрадного пения «Дошколята».</a:t>
            </a:r>
          </a:p>
          <a:p>
            <a:r>
              <a:rPr lang="ru-RU" sz="2000" b="1" i="1" dirty="0">
                <a:solidFill>
                  <a:srgbClr val="002060"/>
                </a:solidFill>
              </a:rPr>
              <a:t>4.Подбор вокальных упражнений, </a:t>
            </a:r>
            <a:r>
              <a:rPr lang="ru-RU" sz="2000" b="1" i="1" dirty="0" err="1">
                <a:solidFill>
                  <a:srgbClr val="002060"/>
                </a:solidFill>
              </a:rPr>
              <a:t>попевок</a:t>
            </a:r>
            <a:r>
              <a:rPr lang="ru-RU" sz="2000" b="1" i="1" dirty="0">
                <a:solidFill>
                  <a:srgbClr val="002060"/>
                </a:solidFill>
              </a:rPr>
              <a:t>, скороговорок, артикуляционных и дыхательных упражнений</a:t>
            </a:r>
            <a:r>
              <a:rPr lang="ru-RU" sz="2000" b="1" i="1" dirty="0" smtClean="0">
                <a:solidFill>
                  <a:srgbClr val="002060"/>
                </a:solidFill>
              </a:rPr>
              <a:t>.</a:t>
            </a:r>
          </a:p>
          <a:p>
            <a:r>
              <a:rPr lang="ru-RU" sz="2000" b="1" i="1" dirty="0" smtClean="0">
                <a:solidFill>
                  <a:srgbClr val="002060"/>
                </a:solidFill>
              </a:rPr>
              <a:t>5. Выбор репертуара.</a:t>
            </a:r>
            <a:endParaRPr lang="ru-RU" sz="2000" b="1" i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29464" y="3864634"/>
            <a:ext cx="919575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>
                <a:solidFill>
                  <a:srgbClr val="002060"/>
                </a:solidFill>
              </a:rPr>
              <a:t>1. Вхождение в проблемную ситуацию.</a:t>
            </a:r>
          </a:p>
          <a:p>
            <a:r>
              <a:rPr lang="ru-RU" sz="2000" b="1" i="1" dirty="0">
                <a:solidFill>
                  <a:srgbClr val="002060"/>
                </a:solidFill>
              </a:rPr>
              <a:t>2. Ознакомление с музыкальным материалом, выбор репертуара для пения сольно, трио, в ансамбле.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829465" y="5359475"/>
            <a:ext cx="90232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>
                <a:solidFill>
                  <a:srgbClr val="002060"/>
                </a:solidFill>
              </a:rPr>
              <a:t>1. Вхождение в проблемную ситуацию.</a:t>
            </a:r>
          </a:p>
          <a:p>
            <a:r>
              <a:rPr lang="ru-RU" sz="2000" b="1" i="1" dirty="0">
                <a:solidFill>
                  <a:srgbClr val="002060"/>
                </a:solidFill>
              </a:rPr>
              <a:t>2.Ознакомление с репертуаром для пения, закрепление слов с детьми.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140" y="1089279"/>
            <a:ext cx="2532572" cy="168838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171" y="2952539"/>
            <a:ext cx="2621541" cy="174701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171" y="4829060"/>
            <a:ext cx="2532572" cy="189942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17978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</p:spPr>
      </p:pic>
      <p:sp>
        <p:nvSpPr>
          <p:cNvPr id="3" name="Прямоугольник с двумя скругленными противолежащими углами 2"/>
          <p:cNvSpPr/>
          <p:nvPr/>
        </p:nvSpPr>
        <p:spPr>
          <a:xfrm>
            <a:off x="5116915" y="169914"/>
            <a:ext cx="6849373" cy="2492097"/>
          </a:xfrm>
          <a:prstGeom prst="round2Diag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этап. Основной. Осуществление поставленных задач.</a:t>
            </a:r>
          </a:p>
          <a:p>
            <a:r>
              <a:rPr lang="ru-RU" sz="20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solidFill>
                  <a:srgbClr val="002060"/>
                </a:solidFill>
              </a:rPr>
              <a:t>организация самой проектной деятельности.</a:t>
            </a:r>
          </a:p>
          <a:p>
            <a:r>
              <a:rPr lang="ru-RU" sz="20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Задача: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solidFill>
                  <a:srgbClr val="002060"/>
                </a:solidFill>
              </a:rPr>
              <a:t>формирование творческих основ личности ребенка в совместной и самостоятельной деятельности посредством музыки. </a:t>
            </a:r>
          </a:p>
          <a:p>
            <a:r>
              <a:rPr lang="ru-RU" sz="20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Срок: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solidFill>
                  <a:srgbClr val="002060"/>
                </a:solidFill>
              </a:rPr>
              <a:t>октябрь </a:t>
            </a:r>
            <a:r>
              <a:rPr lang="ru-RU" b="1" i="1" dirty="0" smtClean="0">
                <a:solidFill>
                  <a:srgbClr val="002060"/>
                </a:solidFill>
              </a:rPr>
              <a:t>- март</a:t>
            </a:r>
            <a:endParaRPr lang="ru-RU" b="1" i="1" dirty="0">
              <a:solidFill>
                <a:srgbClr val="00206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179" y="3635137"/>
            <a:ext cx="3703609" cy="28294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18208">
            <a:off x="4370780" y="3475679"/>
            <a:ext cx="3772619" cy="282946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75970">
            <a:off x="8179454" y="3248465"/>
            <a:ext cx="3772619" cy="282946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638">
            <a:off x="866152" y="369368"/>
            <a:ext cx="3525983" cy="352598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666262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3517" y="0"/>
            <a:ext cx="12330024" cy="6858000"/>
          </a:xfrm>
        </p:spPr>
      </p:pic>
      <p:sp>
        <p:nvSpPr>
          <p:cNvPr id="3" name="Скругленный прямоугольник 2"/>
          <p:cNvSpPr/>
          <p:nvPr/>
        </p:nvSpPr>
        <p:spPr>
          <a:xfrm>
            <a:off x="1738223" y="0"/>
            <a:ext cx="9333781" cy="724619"/>
          </a:xfrm>
          <a:prstGeom prst="round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педагогов, воспитанников, родителей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0444" y="839578"/>
            <a:ext cx="1100155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>
                <a:solidFill>
                  <a:srgbClr val="002060"/>
                </a:solidFill>
              </a:rPr>
              <a:t>1.Работа с воспитанниками кружка «Дошколята» над выбранным репертуаром </a:t>
            </a:r>
            <a:endParaRPr lang="ru-RU" b="1" i="1" dirty="0" smtClean="0">
              <a:solidFill>
                <a:srgbClr val="002060"/>
              </a:solidFill>
            </a:endParaRPr>
          </a:p>
          <a:p>
            <a:r>
              <a:rPr lang="ru-RU" b="1" i="1" dirty="0" smtClean="0">
                <a:solidFill>
                  <a:srgbClr val="002060"/>
                </a:solidFill>
              </a:rPr>
              <a:t>2.Работа </a:t>
            </a:r>
            <a:r>
              <a:rPr lang="ru-RU" b="1" i="1" dirty="0">
                <a:solidFill>
                  <a:srgbClr val="002060"/>
                </a:solidFill>
              </a:rPr>
              <a:t>над музыкальным образом.</a:t>
            </a:r>
          </a:p>
          <a:p>
            <a:r>
              <a:rPr lang="ru-RU" b="1" i="1" dirty="0">
                <a:solidFill>
                  <a:srgbClr val="002060"/>
                </a:solidFill>
              </a:rPr>
              <a:t>3.Просмотр и обсуждение видеозаписей с собственными выступлениями и выступлениями детских вокальных коллективов по </a:t>
            </a:r>
            <a:r>
              <a:rPr lang="en-US" b="1" i="1" dirty="0">
                <a:solidFill>
                  <a:srgbClr val="002060"/>
                </a:solidFill>
              </a:rPr>
              <a:t>TV</a:t>
            </a:r>
            <a:r>
              <a:rPr lang="ru-RU" b="1" i="1" dirty="0">
                <a:solidFill>
                  <a:srgbClr val="002060"/>
                </a:solidFill>
              </a:rPr>
              <a:t>.</a:t>
            </a:r>
          </a:p>
          <a:p>
            <a:r>
              <a:rPr lang="ru-RU" b="1" i="1" dirty="0">
                <a:solidFill>
                  <a:srgbClr val="002060"/>
                </a:solidFill>
              </a:rPr>
              <a:t>4.Консультации для </a:t>
            </a:r>
            <a:r>
              <a:rPr lang="ru-RU" b="1" i="1" dirty="0" smtClean="0">
                <a:solidFill>
                  <a:srgbClr val="002060"/>
                </a:solidFill>
              </a:rPr>
              <a:t>воспитателей, родителей.</a:t>
            </a:r>
          </a:p>
          <a:p>
            <a:r>
              <a:rPr lang="ru-RU" b="1" i="1" dirty="0" smtClean="0">
                <a:solidFill>
                  <a:srgbClr val="002060"/>
                </a:solidFill>
              </a:rPr>
              <a:t>6.Привлечение </a:t>
            </a:r>
            <a:r>
              <a:rPr lang="ru-RU" b="1" i="1" dirty="0">
                <a:solidFill>
                  <a:srgbClr val="002060"/>
                </a:solidFill>
              </a:rPr>
              <a:t>родителей </a:t>
            </a:r>
            <a:r>
              <a:rPr lang="ru-RU" b="1" i="1" dirty="0" smtClean="0">
                <a:solidFill>
                  <a:srgbClr val="002060"/>
                </a:solidFill>
              </a:rPr>
              <a:t>воспитанников к </a:t>
            </a:r>
            <a:r>
              <a:rPr lang="ru-RU" b="1" i="1" dirty="0">
                <a:solidFill>
                  <a:srgbClr val="002060"/>
                </a:solidFill>
              </a:rPr>
              <a:t>изготовлению концертных и конкурсных костюмов </a:t>
            </a:r>
          </a:p>
          <a:p>
            <a:r>
              <a:rPr lang="ru-RU" b="1" i="1" dirty="0">
                <a:solidFill>
                  <a:srgbClr val="002060"/>
                </a:solidFill>
              </a:rPr>
              <a:t>7. Индивидуальные беседы с родителями </a:t>
            </a:r>
            <a:r>
              <a:rPr lang="ru-RU" b="1" i="1" dirty="0" smtClean="0">
                <a:solidFill>
                  <a:srgbClr val="002060"/>
                </a:solidFill>
              </a:rPr>
              <a:t>воспитанников.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40193" y="3122199"/>
            <a:ext cx="820228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>
                <a:solidFill>
                  <a:srgbClr val="002060"/>
                </a:solidFill>
              </a:rPr>
              <a:t>1.Работа над выбранным </a:t>
            </a:r>
            <a:r>
              <a:rPr lang="ru-RU" b="1" i="1" dirty="0" smtClean="0">
                <a:solidFill>
                  <a:srgbClr val="002060"/>
                </a:solidFill>
              </a:rPr>
              <a:t>репертуаром (музыкальным </a:t>
            </a:r>
            <a:r>
              <a:rPr lang="ru-RU" b="1" i="1" dirty="0">
                <a:solidFill>
                  <a:srgbClr val="002060"/>
                </a:solidFill>
              </a:rPr>
              <a:t>образом, сценическим </a:t>
            </a:r>
            <a:r>
              <a:rPr lang="ru-RU" b="1" i="1" dirty="0" smtClean="0">
                <a:solidFill>
                  <a:srgbClr val="002060"/>
                </a:solidFill>
              </a:rPr>
              <a:t>движением).</a:t>
            </a:r>
            <a:endParaRPr lang="ru-RU" b="1" i="1" dirty="0">
              <a:solidFill>
                <a:srgbClr val="002060"/>
              </a:solidFill>
            </a:endParaRPr>
          </a:p>
          <a:p>
            <a:r>
              <a:rPr lang="ru-RU" b="1" i="1" dirty="0" smtClean="0">
                <a:solidFill>
                  <a:srgbClr val="002060"/>
                </a:solidFill>
              </a:rPr>
              <a:t>2.Выбор </a:t>
            </a:r>
            <a:r>
              <a:rPr lang="ru-RU" b="1" i="1" dirty="0">
                <a:solidFill>
                  <a:srgbClr val="002060"/>
                </a:solidFill>
              </a:rPr>
              <a:t>сценического костюма.</a:t>
            </a:r>
          </a:p>
          <a:p>
            <a:r>
              <a:rPr lang="ru-RU" b="1" i="1" dirty="0">
                <a:solidFill>
                  <a:srgbClr val="002060"/>
                </a:solidFill>
              </a:rPr>
              <a:t>4. Просмотр и обсуждение видеозаписей с собственными выступлениями и выступлениями детских вокальных коллективов по </a:t>
            </a:r>
            <a:r>
              <a:rPr lang="en-US" b="1" i="1" dirty="0">
                <a:solidFill>
                  <a:srgbClr val="002060"/>
                </a:solidFill>
              </a:rPr>
              <a:t>TV</a:t>
            </a:r>
            <a:r>
              <a:rPr lang="ru-RU" b="1" i="1" dirty="0">
                <a:solidFill>
                  <a:srgbClr val="002060"/>
                </a:solidFill>
              </a:rPr>
              <a:t>.</a:t>
            </a:r>
          </a:p>
          <a:p>
            <a:r>
              <a:rPr lang="ru-RU" b="1" i="1" dirty="0">
                <a:solidFill>
                  <a:srgbClr val="002060"/>
                </a:solidFill>
              </a:rPr>
              <a:t>4. Участие в тематических праздниках и концертах МБДОУ №116, городских вокальных конкурсах.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415396" y="5447952"/>
            <a:ext cx="10287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>
                <a:solidFill>
                  <a:srgbClr val="002060"/>
                </a:solidFill>
              </a:rPr>
              <a:t>1.Приобретение или изготовление сценических костюмов, атрибутов.</a:t>
            </a:r>
          </a:p>
          <a:p>
            <a:r>
              <a:rPr lang="ru-RU" b="1" i="1" dirty="0" smtClean="0">
                <a:solidFill>
                  <a:srgbClr val="002060"/>
                </a:solidFill>
              </a:rPr>
              <a:t>2.Организация </a:t>
            </a:r>
            <a:r>
              <a:rPr lang="ru-RU" b="1" i="1" dirty="0">
                <a:solidFill>
                  <a:srgbClr val="002060"/>
                </a:solidFill>
              </a:rPr>
              <a:t>выездных концертов и </a:t>
            </a:r>
            <a:r>
              <a:rPr lang="ru-RU" b="1" i="1" dirty="0" smtClean="0">
                <a:solidFill>
                  <a:srgbClr val="002060"/>
                </a:solidFill>
              </a:rPr>
              <a:t>конкурсов. фото- </a:t>
            </a:r>
            <a:r>
              <a:rPr lang="ru-RU" b="1" i="1" dirty="0">
                <a:solidFill>
                  <a:srgbClr val="002060"/>
                </a:solidFill>
              </a:rPr>
              <a:t>и видео съёмки.</a:t>
            </a:r>
          </a:p>
          <a:p>
            <a:r>
              <a:rPr lang="ru-RU" b="1" i="1" dirty="0" smtClean="0">
                <a:solidFill>
                  <a:srgbClr val="002060"/>
                </a:solidFill>
              </a:rPr>
              <a:t>3. </a:t>
            </a:r>
            <a:r>
              <a:rPr lang="ru-RU" b="1" i="1" dirty="0">
                <a:solidFill>
                  <a:srgbClr val="002060"/>
                </a:solidFill>
              </a:rPr>
              <a:t>Посещение консультаций музыкального руководителя, изучение памяток для родителей.</a:t>
            </a:r>
          </a:p>
          <a:p>
            <a:r>
              <a:rPr lang="ru-RU" b="1" i="1" dirty="0" smtClean="0">
                <a:solidFill>
                  <a:srgbClr val="002060"/>
                </a:solidFill>
              </a:rPr>
              <a:t>4. </a:t>
            </a:r>
            <a:r>
              <a:rPr lang="ru-RU" b="1" i="1" dirty="0">
                <a:solidFill>
                  <a:srgbClr val="002060"/>
                </a:solidFill>
              </a:rPr>
              <a:t>Посещение городских музыкальных мероприятий, концертов, конкурсов с детьми.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96" y="4937016"/>
            <a:ext cx="2281687" cy="171126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601" y="2985862"/>
            <a:ext cx="2289703" cy="171126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572640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</p:spPr>
      </p:pic>
      <p:sp>
        <p:nvSpPr>
          <p:cNvPr id="3" name="Прямоугольник с двумя скругленными противолежащими углами 2"/>
          <p:cNvSpPr/>
          <p:nvPr/>
        </p:nvSpPr>
        <p:spPr>
          <a:xfrm>
            <a:off x="1593009" y="0"/>
            <a:ext cx="9592574" cy="1518249"/>
          </a:xfrm>
          <a:prstGeom prst="round2Diag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этап. Заключительный.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dirty="0"/>
              <a:t> </a:t>
            </a:r>
            <a:r>
              <a:rPr lang="ru-RU" dirty="0" smtClean="0"/>
              <a:t> </a:t>
            </a:r>
            <a:r>
              <a:rPr lang="ru-RU" sz="2400" b="1" i="1" dirty="0" smtClean="0">
                <a:solidFill>
                  <a:srgbClr val="002060"/>
                </a:solidFill>
              </a:rPr>
              <a:t>проведение </a:t>
            </a:r>
            <a:r>
              <a:rPr lang="ru-RU" sz="2400" b="1" i="1" dirty="0">
                <a:solidFill>
                  <a:srgbClr val="002060"/>
                </a:solidFill>
              </a:rPr>
              <a:t>итоговых мероприятий проекта.</a:t>
            </a:r>
          </a:p>
          <a:p>
            <a:r>
              <a:rPr lang="ru-RU" sz="20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</a:t>
            </a:r>
            <a:r>
              <a:rPr lang="ru-RU" sz="20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2000" b="1" i="1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ru-RU" sz="2000" b="1" i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ru-RU" sz="2000" b="1" i="1" dirty="0" smtClean="0">
                <a:solidFill>
                  <a:srgbClr val="002060"/>
                </a:solidFill>
              </a:rPr>
              <a:t>представление </a:t>
            </a:r>
            <a:r>
              <a:rPr lang="ru-RU" sz="2000" b="1" i="1" dirty="0">
                <a:solidFill>
                  <a:srgbClr val="002060"/>
                </a:solidFill>
              </a:rPr>
              <a:t>результатов реализации проекта. </a:t>
            </a:r>
          </a:p>
          <a:p>
            <a:r>
              <a:rPr lang="ru-RU" sz="20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Срок:</a:t>
            </a:r>
            <a:r>
              <a:rPr lang="ru-RU" sz="2000" dirty="0">
                <a:solidFill>
                  <a:srgbClr val="002060"/>
                </a:solidFill>
              </a:rPr>
              <a:t> </a:t>
            </a:r>
            <a:r>
              <a:rPr lang="ru-RU" sz="2000" dirty="0" smtClean="0">
                <a:solidFill>
                  <a:srgbClr val="002060"/>
                </a:solidFill>
              </a:rPr>
              <a:t> </a:t>
            </a:r>
            <a:r>
              <a:rPr lang="ru-RU" sz="2000" b="1" i="1" dirty="0" smtClean="0">
                <a:solidFill>
                  <a:srgbClr val="002060"/>
                </a:solidFill>
              </a:rPr>
              <a:t>апрель - август</a:t>
            </a:r>
            <a:endParaRPr lang="ru-RU" sz="2000" b="1" i="1" dirty="0">
              <a:solidFill>
                <a:srgbClr val="00206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799" y="2113516"/>
            <a:ext cx="5967497" cy="397677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2661" y="1690688"/>
            <a:ext cx="4715973" cy="491714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756732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</p:spPr>
      </p:pic>
      <p:sp>
        <p:nvSpPr>
          <p:cNvPr id="3" name="Прямоугольник с двумя скругленными противолежащими углами 2"/>
          <p:cNvSpPr/>
          <p:nvPr/>
        </p:nvSpPr>
        <p:spPr>
          <a:xfrm>
            <a:off x="626852" y="0"/>
            <a:ext cx="10938294" cy="828136"/>
          </a:xfrm>
          <a:prstGeom prst="round2Diag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педагогов, воспитанников, родителей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358550" y="1193261"/>
            <a:ext cx="883344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>
                <a:solidFill>
                  <a:srgbClr val="002060"/>
                </a:solidFill>
              </a:rPr>
              <a:t>1.Мониторинг уровня развития певческих умений и навыков.</a:t>
            </a:r>
          </a:p>
          <a:p>
            <a:r>
              <a:rPr lang="ru-RU" sz="2000" b="1" i="1" dirty="0">
                <a:solidFill>
                  <a:srgbClr val="002060"/>
                </a:solidFill>
              </a:rPr>
              <a:t>2.Презентация проекта на итоговом педсовете.</a:t>
            </a:r>
          </a:p>
          <a:p>
            <a:r>
              <a:rPr lang="ru-RU" sz="2000" b="1" i="1" dirty="0">
                <a:solidFill>
                  <a:srgbClr val="002060"/>
                </a:solidFill>
              </a:rPr>
              <a:t>3.Картотека сценариев концертов, тематических праздников с участием воспитанников кружка «Дошколята».</a:t>
            </a:r>
          </a:p>
          <a:p>
            <a:r>
              <a:rPr lang="ru-RU" sz="2000" b="1" i="1" dirty="0">
                <a:solidFill>
                  <a:srgbClr val="002060"/>
                </a:solidFill>
              </a:rPr>
              <a:t>4.Участие в тематических праздниках, отчётных концертах, городских, Всероссийских, Международных конкурсах.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934311" y="3127306"/>
            <a:ext cx="703915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i="1" dirty="0">
                <a:solidFill>
                  <a:srgbClr val="002060"/>
                </a:solidFill>
              </a:rPr>
              <a:t>1.Участие в тематических праздниках, отчётных концертах, городских, Всероссийских, Международных конкурсах.</a:t>
            </a:r>
          </a:p>
          <a:p>
            <a:pPr algn="just"/>
            <a:r>
              <a:rPr lang="ru-RU" sz="2000" b="1" i="1" dirty="0">
                <a:solidFill>
                  <a:srgbClr val="002060"/>
                </a:solidFill>
              </a:rPr>
              <a:t>2.Посещение совместно с родителями музыкальных мероприятий в социуме.</a:t>
            </a:r>
          </a:p>
          <a:p>
            <a:pPr algn="just"/>
            <a:r>
              <a:rPr lang="ru-RU" sz="2000" b="1" i="1" dirty="0">
                <a:solidFill>
                  <a:srgbClr val="002060"/>
                </a:solidFill>
              </a:rPr>
              <a:t>3.Поступление (по желанию) в вокальные детские коллективы города Курска.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225615" y="5374075"/>
            <a:ext cx="99663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i="1" dirty="0">
                <a:solidFill>
                  <a:srgbClr val="002060"/>
                </a:solidFill>
              </a:rPr>
              <a:t>1.Посещение с детьми музыкальных мероприятий в социуме.</a:t>
            </a:r>
          </a:p>
          <a:p>
            <a:pPr algn="just"/>
            <a:r>
              <a:rPr lang="ru-RU" sz="2000" b="1" i="1" dirty="0">
                <a:solidFill>
                  <a:srgbClr val="002060"/>
                </a:solidFill>
              </a:rPr>
              <a:t>2.Поступление (по желанию детей) в вокальные детские коллективы города Курска.</a:t>
            </a:r>
          </a:p>
          <a:p>
            <a:pPr algn="just"/>
            <a:r>
              <a:rPr lang="ru-RU" sz="2000" b="1" i="1" dirty="0">
                <a:solidFill>
                  <a:srgbClr val="002060"/>
                </a:solidFill>
              </a:rPr>
              <a:t>3. Блиц- опрос: обсуждение, анализ проделанной работы, успехов и достижений детей, пожелания.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2087">
            <a:off x="163329" y="1346229"/>
            <a:ext cx="2776121" cy="185002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3746">
            <a:off x="2006676" y="3297080"/>
            <a:ext cx="2709101" cy="180292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68959">
            <a:off x="86062" y="4328146"/>
            <a:ext cx="2052682" cy="228863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15725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531" y="-66151"/>
            <a:ext cx="12191999" cy="6858000"/>
          </a:xfrm>
        </p:spPr>
      </p:pic>
      <p:sp>
        <p:nvSpPr>
          <p:cNvPr id="3" name="Прямоугольник с двумя скругленными противолежащими углами 2"/>
          <p:cNvSpPr/>
          <p:nvPr/>
        </p:nvSpPr>
        <p:spPr>
          <a:xfrm>
            <a:off x="4115927" y="1756838"/>
            <a:ext cx="8076072" cy="5035011"/>
          </a:xfrm>
          <a:prstGeom prst="round2Diag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Вывод: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>
                <a:solidFill>
                  <a:srgbClr val="002060"/>
                </a:solidFill>
              </a:rPr>
              <a:t>Опыт работы позволяет утверждать, что певческая, концертная деятельность в ДОУ повышает мотивацию воспитанников к развитию музыкальных данных, творческой инициативности и активизирует их духовно-нравственные качества. </a:t>
            </a:r>
          </a:p>
          <a:p>
            <a:pPr algn="just"/>
            <a:r>
              <a:rPr lang="ru-RU" sz="2000" b="1" i="1" dirty="0">
                <a:solidFill>
                  <a:srgbClr val="002060"/>
                </a:solidFill>
              </a:rPr>
              <a:t>Успех творческого коллектива зависит также от союза семьи, детей и всех участников педагогического проекта. Помощь родителей в концертной деятельности очень важна. Подготовка костюмов, атрибутов, украшение зала для тематических мероприятий, организация выездных концертов, конкурсов, совместные переживания, радость победы - всё это положительно влияет на выступления дошкольников, раскрывает их творческий потенциал, духовно обогащает и ведёт к личностно - нравственному росту детей. </a:t>
            </a:r>
          </a:p>
          <a:p>
            <a:pPr algn="just"/>
            <a:r>
              <a:rPr lang="ru-RU" sz="2000" b="1" i="1" dirty="0">
                <a:solidFill>
                  <a:srgbClr val="002060"/>
                </a:solidFill>
              </a:rPr>
              <a:t> 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365" y="342766"/>
            <a:ext cx="2886664" cy="1923691"/>
          </a:xfrm>
          <a:prstGeom prst="ellipse">
            <a:avLst/>
          </a:prstGeom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384" y="2411489"/>
            <a:ext cx="2877425" cy="1923691"/>
          </a:xfrm>
          <a:prstGeom prst="ellipse">
            <a:avLst/>
          </a:prstGeom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50800" dist="38100" dir="10800000" algn="r" rotWithShape="0">
              <a:prstClr val="black">
                <a:alpha val="40000"/>
              </a:prstClr>
            </a:outerShdw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15" y="4587972"/>
            <a:ext cx="2806869" cy="1943945"/>
          </a:xfrm>
          <a:prstGeom prst="ellipse">
            <a:avLst/>
          </a:prstGeom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5927" y="342766"/>
            <a:ext cx="1790125" cy="1196781"/>
          </a:xfrm>
          <a:prstGeom prst="ellipse">
            <a:avLst/>
          </a:prstGeom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1982" y="317764"/>
            <a:ext cx="1790125" cy="1214826"/>
          </a:xfrm>
          <a:prstGeom prst="ellipse">
            <a:avLst/>
          </a:prstGeom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6339829" y="132654"/>
            <a:ext cx="1264919" cy="1425380"/>
          </a:xfrm>
          <a:prstGeom prst="ellipse">
            <a:avLst/>
          </a:prstGeom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4442" y="160555"/>
            <a:ext cx="1560212" cy="1397479"/>
          </a:xfrm>
          <a:prstGeom prst="ellipse">
            <a:avLst/>
          </a:prstGeom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020601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84" y="-46280"/>
            <a:ext cx="12192000" cy="6858000"/>
          </a:xfrm>
        </p:spPr>
      </p:pic>
      <p:sp>
        <p:nvSpPr>
          <p:cNvPr id="3" name="Прямоугольник с двумя скругленными противолежащими углами 2"/>
          <p:cNvSpPr/>
          <p:nvPr/>
        </p:nvSpPr>
        <p:spPr>
          <a:xfrm>
            <a:off x="3538580" y="-46279"/>
            <a:ext cx="8453042" cy="6970386"/>
          </a:xfrm>
          <a:prstGeom prst="round2Diag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Результативность проекта:</a:t>
            </a:r>
          </a:p>
          <a:p>
            <a:r>
              <a:rPr lang="ru-RU" sz="2000" b="1" i="1" dirty="0">
                <a:solidFill>
                  <a:srgbClr val="002060"/>
                </a:solidFill>
              </a:rPr>
              <a:t>Воспитанники кружка эстрадного пения (ансамбль «Дошколята»):</a:t>
            </a:r>
          </a:p>
          <a:p>
            <a:r>
              <a:rPr lang="ru-RU" sz="2000" b="1" i="1" dirty="0">
                <a:solidFill>
                  <a:srgbClr val="002060"/>
                </a:solidFill>
              </a:rPr>
              <a:t>- принимают активное участие во всех тематических праздниках, концертах МБДОУ №</a:t>
            </a:r>
            <a:r>
              <a:rPr lang="ru-RU" sz="2000" b="1" i="1" dirty="0" smtClean="0">
                <a:solidFill>
                  <a:srgbClr val="002060"/>
                </a:solidFill>
              </a:rPr>
              <a:t>116;</a:t>
            </a:r>
            <a:endParaRPr lang="ru-RU" sz="2000" b="1" i="1" dirty="0">
              <a:solidFill>
                <a:srgbClr val="002060"/>
              </a:solidFill>
            </a:endParaRPr>
          </a:p>
          <a:p>
            <a:r>
              <a:rPr lang="ru-RU" sz="2000" b="1" i="1" dirty="0">
                <a:solidFill>
                  <a:srgbClr val="002060"/>
                </a:solidFill>
              </a:rPr>
              <a:t>- </a:t>
            </a:r>
            <a:r>
              <a:rPr lang="ru-RU" sz="2000" b="1" i="1" dirty="0" smtClean="0">
                <a:solidFill>
                  <a:srgbClr val="002060"/>
                </a:solidFill>
              </a:rPr>
              <a:t>ежегодно </a:t>
            </a:r>
            <a:r>
              <a:rPr lang="ru-RU" sz="2000" b="1" i="1" dirty="0">
                <a:solidFill>
                  <a:srgbClr val="002060"/>
                </a:solidFill>
              </a:rPr>
              <a:t>участвуют в городском конкурсе воспитанников МДОУ города Курска «Звонкий голосок» и награждены </a:t>
            </a:r>
            <a:r>
              <a:rPr lang="ru-RU" sz="2000" b="1" i="1" dirty="0" smtClean="0">
                <a:solidFill>
                  <a:srgbClr val="002060"/>
                </a:solidFill>
              </a:rPr>
              <a:t>дипломами;</a:t>
            </a:r>
            <a:endParaRPr lang="ru-RU" sz="2000" b="1" i="1" dirty="0">
              <a:solidFill>
                <a:srgbClr val="002060"/>
              </a:solidFill>
            </a:endParaRPr>
          </a:p>
          <a:p>
            <a:r>
              <a:rPr lang="ru-RU" sz="2000" b="1" i="1" dirty="0">
                <a:solidFill>
                  <a:srgbClr val="002060"/>
                </a:solidFill>
              </a:rPr>
              <a:t>- являются участниками благотворительного фестиваля детского творчества «Звездопад талантов» Благотворительного Фонда «Регион -  Курск</a:t>
            </a:r>
            <a:r>
              <a:rPr lang="ru-RU" sz="2000" b="1" i="1" dirty="0" smtClean="0">
                <a:solidFill>
                  <a:srgbClr val="002060"/>
                </a:solidFill>
              </a:rPr>
              <a:t>»;</a:t>
            </a:r>
            <a:endParaRPr lang="ru-RU" sz="2000" b="1" i="1" dirty="0">
              <a:solidFill>
                <a:srgbClr val="002060"/>
              </a:solidFill>
            </a:endParaRPr>
          </a:p>
          <a:p>
            <a:pPr marL="342900" indent="-342900">
              <a:buFontTx/>
              <a:buChar char="-"/>
            </a:pPr>
            <a:r>
              <a:rPr lang="ru-RU" sz="2000" b="1" i="1" dirty="0" smtClean="0">
                <a:solidFill>
                  <a:srgbClr val="002060"/>
                </a:solidFill>
              </a:rPr>
              <a:t>награждены дипломами и кубками </a:t>
            </a:r>
            <a:r>
              <a:rPr lang="ru-RU" sz="2000" b="1" i="1" dirty="0">
                <a:solidFill>
                  <a:srgbClr val="002060"/>
                </a:solidFill>
              </a:rPr>
              <a:t>на Всероссийском музыкальном конкурсе-премии «</a:t>
            </a:r>
            <a:r>
              <a:rPr lang="en-US" sz="2000" b="1" i="1" dirty="0">
                <a:solidFill>
                  <a:srgbClr val="002060"/>
                </a:solidFill>
              </a:rPr>
              <a:t>TOP MUSIC</a:t>
            </a:r>
            <a:r>
              <a:rPr lang="ru-RU" sz="2000" b="1" i="1" dirty="0" smtClean="0">
                <a:solidFill>
                  <a:srgbClr val="002060"/>
                </a:solidFill>
              </a:rPr>
              <a:t>»; </a:t>
            </a:r>
          </a:p>
          <a:p>
            <a:r>
              <a:rPr lang="ru-RU" sz="2000" b="1" i="1" dirty="0" smtClean="0">
                <a:solidFill>
                  <a:srgbClr val="002060"/>
                </a:solidFill>
              </a:rPr>
              <a:t>- Награждены дипломами и </a:t>
            </a:r>
            <a:r>
              <a:rPr lang="ru-RU" sz="2000" b="1" i="1" dirty="0">
                <a:solidFill>
                  <a:srgbClr val="002060"/>
                </a:solidFill>
              </a:rPr>
              <a:t>кубками на Всероссийском конкурсе детского и юношеского творчества «Открытое сердце</a:t>
            </a:r>
            <a:r>
              <a:rPr lang="ru-RU" sz="2000" b="1" i="1" dirty="0" smtClean="0">
                <a:solidFill>
                  <a:srgbClr val="002060"/>
                </a:solidFill>
              </a:rPr>
              <a:t>»; </a:t>
            </a:r>
          </a:p>
          <a:p>
            <a:r>
              <a:rPr lang="ru-RU" sz="2000" b="1" i="1" dirty="0" smtClean="0">
                <a:solidFill>
                  <a:srgbClr val="002060"/>
                </a:solidFill>
              </a:rPr>
              <a:t>- </a:t>
            </a:r>
            <a:r>
              <a:rPr lang="ru-RU" sz="2000" b="1" i="1" dirty="0">
                <a:solidFill>
                  <a:srgbClr val="002060"/>
                </a:solidFill>
              </a:rPr>
              <a:t>награждены </a:t>
            </a:r>
            <a:r>
              <a:rPr lang="ru-RU" sz="2000" b="1" i="1" dirty="0" smtClean="0">
                <a:solidFill>
                  <a:srgbClr val="002060"/>
                </a:solidFill>
              </a:rPr>
              <a:t>дипломом и </a:t>
            </a:r>
            <a:r>
              <a:rPr lang="ru-RU" sz="2000" b="1" i="1" dirty="0">
                <a:solidFill>
                  <a:srgbClr val="002060"/>
                </a:solidFill>
              </a:rPr>
              <a:t>кубком на Международном конкурсе дарований и талантов «Ветер перемен</a:t>
            </a:r>
            <a:r>
              <a:rPr lang="ru-RU" sz="2000" b="1" i="1" dirty="0" smtClean="0">
                <a:solidFill>
                  <a:srgbClr val="002060"/>
                </a:solidFill>
              </a:rPr>
              <a:t>».</a:t>
            </a:r>
            <a:endParaRPr lang="ru-RU" sz="2000" b="1" i="1" dirty="0">
              <a:solidFill>
                <a:srgbClr val="00206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84" y="118789"/>
            <a:ext cx="1482356" cy="207896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3742">
            <a:off x="577066" y="146917"/>
            <a:ext cx="1470155" cy="207896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34784">
            <a:off x="1021913" y="181888"/>
            <a:ext cx="1516097" cy="214393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06563">
            <a:off x="201721" y="2172731"/>
            <a:ext cx="1436464" cy="207329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65821">
            <a:off x="506057" y="2289417"/>
            <a:ext cx="1406118" cy="198841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48341">
            <a:off x="1606755" y="396646"/>
            <a:ext cx="1396953" cy="197544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95300">
            <a:off x="862515" y="2473675"/>
            <a:ext cx="1484567" cy="205066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16767">
            <a:off x="1240972" y="2550839"/>
            <a:ext cx="1480087" cy="218581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98522">
            <a:off x="1871086" y="3031388"/>
            <a:ext cx="1472690" cy="214209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9835" y="149677"/>
            <a:ext cx="1445142" cy="1275712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7448">
            <a:off x="1762293" y="3959624"/>
            <a:ext cx="2070549" cy="155291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4018">
            <a:off x="2307603" y="657849"/>
            <a:ext cx="1340058" cy="2010087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49038" y="4392756"/>
            <a:ext cx="1886188" cy="146152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0743" y="5055589"/>
            <a:ext cx="1638753" cy="1638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1740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3" name="Скругленный прямоугольник 2"/>
          <p:cNvSpPr/>
          <p:nvPr/>
        </p:nvSpPr>
        <p:spPr>
          <a:xfrm>
            <a:off x="4717750" y="345532"/>
            <a:ext cx="7246189" cy="2240052"/>
          </a:xfrm>
          <a:prstGeom prst="round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педагогического проекта </a:t>
            </a:r>
            <a:r>
              <a:rPr lang="ru-RU" dirty="0" smtClean="0">
                <a:solidFill>
                  <a:srgbClr val="FF0000"/>
                </a:solidFill>
              </a:rPr>
              <a:t>:</a:t>
            </a:r>
          </a:p>
          <a:p>
            <a:pPr algn="just"/>
            <a:r>
              <a:rPr lang="ru-RU" sz="2000" b="1" i="1" dirty="0" smtClean="0">
                <a:solidFill>
                  <a:srgbClr val="002060"/>
                </a:solidFill>
              </a:rPr>
              <a:t>опыт </a:t>
            </a:r>
            <a:r>
              <a:rPr lang="ru-RU" sz="2000" b="1" i="1" dirty="0">
                <a:solidFill>
                  <a:srgbClr val="002060"/>
                </a:solidFill>
              </a:rPr>
              <a:t>работы в современном ДОУ, согласно ФГОС ДО, позволяет формировать в певческой деятельности социальное поведение ребёнка, развивает память, мышление, воображение, внимание, творческую активность, что является важным средством для подготовки воспитанников к обучению в школе.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537495" y="4805271"/>
            <a:ext cx="7437407" cy="1888827"/>
          </a:xfrm>
          <a:prstGeom prst="round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педагогического проекта</a:t>
            </a:r>
            <a:r>
              <a:rPr lang="ru-RU" sz="28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/>
            <a:r>
              <a:rPr lang="ru-RU" sz="2000" b="1" i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ru-RU" sz="2000" b="1" i="1" dirty="0">
                <a:solidFill>
                  <a:srgbClr val="002060"/>
                </a:solidFill>
              </a:rPr>
              <a:t>Развитие музыкальных, творческих и артистических способностей воспитанников через певческую деятельность, создание наиболее благоприятных условий для их адаптации в данном социуме и формирования социальных норм поведения.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3881" y="2854750"/>
            <a:ext cx="2267927" cy="170094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98929"/>
            <a:ext cx="2601583" cy="173438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perspectiveLef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5276" y="2892092"/>
            <a:ext cx="2269039" cy="172403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0587" y="2811909"/>
            <a:ext cx="2174766" cy="161508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310" y="2382415"/>
            <a:ext cx="2601583" cy="17311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perspectiveHeroicExtremeLeftFacing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061" y="4578946"/>
            <a:ext cx="2515574" cy="16770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bliqueTopLef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5980030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4002657" y="552091"/>
            <a:ext cx="793630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5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3405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4681728" y="146304"/>
            <a:ext cx="7242048" cy="6510528"/>
          </a:xfrm>
          <a:prstGeom prst="round2Diag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Типология проекта: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 fontAlgn="base"/>
            <a:r>
              <a:rPr lang="ru-RU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доминирующему методу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b="1" i="1" dirty="0" err="1">
                <a:solidFill>
                  <a:srgbClr val="002060"/>
                </a:solidFill>
              </a:rPr>
              <a:t>творческо</a:t>
            </a:r>
            <a:r>
              <a:rPr lang="ru-RU" b="1" i="1" dirty="0">
                <a:solidFill>
                  <a:srgbClr val="002060"/>
                </a:solidFill>
              </a:rPr>
              <a:t> - </a:t>
            </a:r>
            <a:r>
              <a:rPr lang="ru-RU" b="1" i="1" dirty="0" err="1">
                <a:solidFill>
                  <a:srgbClr val="002060"/>
                </a:solidFill>
              </a:rPr>
              <a:t>практико</a:t>
            </a:r>
            <a:r>
              <a:rPr lang="ru-RU" b="1" i="1" dirty="0">
                <a:solidFill>
                  <a:srgbClr val="002060"/>
                </a:solidFill>
              </a:rPr>
              <a:t> - ориентированный - проект, центром которого является творческий продукт – результат самореализации участников проектной группы; ориентирован на социальные интересы и результат деятельности участников (творческие мероприятия как результат совместной деятельности детей, педагогов и родителей); продуманная структура и организация работы на всех этапах осуществления проекта.</a:t>
            </a:r>
          </a:p>
          <a:p>
            <a:pPr algn="just"/>
            <a:r>
              <a:rPr lang="ru-RU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характеру контактов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solidFill>
                  <a:srgbClr val="002060"/>
                </a:solidFill>
              </a:rPr>
              <a:t>- многоуровневое </a:t>
            </a:r>
            <a:r>
              <a:rPr lang="ru-RU" b="1" i="1" dirty="0" err="1">
                <a:solidFill>
                  <a:srgbClr val="002060"/>
                </a:solidFill>
              </a:rPr>
              <a:t>контактирование</a:t>
            </a:r>
            <a:r>
              <a:rPr lang="ru-RU" b="1" i="1" dirty="0">
                <a:solidFill>
                  <a:srgbClr val="002060"/>
                </a:solidFill>
              </a:rPr>
              <a:t> - внутри одной возрастной группы, нескольких разновозрастных групп, в контакте с семьёй, внутри ДОУ, в контакте с социумом.</a:t>
            </a:r>
          </a:p>
          <a:p>
            <a:pPr algn="just"/>
            <a:r>
              <a:rPr lang="ru-RU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количеству участников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solidFill>
                  <a:srgbClr val="002060"/>
                </a:solidFill>
              </a:rPr>
              <a:t>- групповой проект – совместная творческая деятельность воспитанников-партнёров, имеющая общие проблему, цель, согласованные методы и способы решения проблемы, направленная на достижение совместного результата.</a:t>
            </a:r>
          </a:p>
          <a:p>
            <a:pPr algn="just" fontAlgn="base"/>
            <a:r>
              <a:rPr lang="ru-RU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характеру участия воспитанника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проекте </a:t>
            </a:r>
            <a:r>
              <a:rPr lang="ru-RU" b="1" i="1" dirty="0">
                <a:solidFill>
                  <a:srgbClr val="002060"/>
                </a:solidFill>
              </a:rPr>
              <a:t>- участник от зарождения идеи до получения результата.</a:t>
            </a:r>
          </a:p>
          <a:p>
            <a:pPr algn="just" fontAlgn="base"/>
            <a:r>
              <a:rPr lang="ru-RU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продолжительности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solidFill>
                  <a:srgbClr val="002060"/>
                </a:solidFill>
              </a:rPr>
              <a:t>- долгосрочный - сентябрь - август (ежегодно).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70176">
            <a:off x="336313" y="2814826"/>
            <a:ext cx="4077191" cy="271786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932396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4956048" y="0"/>
            <a:ext cx="723595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ru-RU" sz="32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 проекта: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творческо</a:t>
            </a:r>
            <a:r>
              <a:rPr lang="ru-RU" sz="32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32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практико</a:t>
            </a:r>
            <a:r>
              <a:rPr lang="ru-RU" sz="32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ориентированный.</a:t>
            </a:r>
          </a:p>
          <a:p>
            <a:pPr algn="ctr" fontAlgn="base"/>
            <a:r>
              <a:rPr lang="ru-RU" sz="32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Предметно - содержательная область: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межпредметный</a:t>
            </a:r>
            <a:r>
              <a:rPr lang="ru-RU" sz="32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проект.</a:t>
            </a:r>
          </a:p>
          <a:p>
            <a:pPr algn="ctr" fontAlgn="base"/>
            <a:r>
              <a:rPr lang="ru-RU" sz="32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 координации проекта: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непосредственный (гибкий).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4447" y="3659327"/>
            <a:ext cx="4645152" cy="309555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56871">
            <a:off x="-211527" y="3382855"/>
            <a:ext cx="4537863" cy="300623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151643">
            <a:off x="-267249" y="133793"/>
            <a:ext cx="3485587" cy="310097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78128">
            <a:off x="8344189" y="3724034"/>
            <a:ext cx="4012525" cy="267035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7439" y="242731"/>
            <a:ext cx="2414016" cy="362102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86478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344" y="220091"/>
            <a:ext cx="2990304" cy="199275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744" y="2380819"/>
            <a:ext cx="2976480" cy="198663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6140" y="4535424"/>
            <a:ext cx="2664168" cy="199812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3076" y="2469290"/>
            <a:ext cx="2664167" cy="199812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197" y="4661916"/>
            <a:ext cx="2649728" cy="198729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4475" y="2549890"/>
            <a:ext cx="2610803" cy="195810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с двумя скругленными противолежащими углами 2"/>
          <p:cNvSpPr/>
          <p:nvPr/>
        </p:nvSpPr>
        <p:spPr>
          <a:xfrm>
            <a:off x="3828504" y="220091"/>
            <a:ext cx="7525296" cy="1901317"/>
          </a:xfrm>
          <a:prstGeom prst="round2Diag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r>
              <a:rPr lang="ru-RU" b="1" u="sng" dirty="0">
                <a:solidFill>
                  <a:srgbClr val="FF0000"/>
                </a:solidFill>
              </a:rPr>
              <a:t>Продолжительность проекта</a:t>
            </a:r>
            <a:r>
              <a:rPr lang="ru-RU" dirty="0"/>
              <a:t>: </a:t>
            </a:r>
            <a:r>
              <a:rPr lang="ru-RU" b="1" i="1" dirty="0" smtClean="0">
                <a:solidFill>
                  <a:srgbClr val="002060"/>
                </a:solidFill>
              </a:rPr>
              <a:t>долгосрочный</a:t>
            </a:r>
            <a:endParaRPr lang="ru-RU" b="1" i="1" dirty="0">
              <a:solidFill>
                <a:srgbClr val="002060"/>
              </a:solidFill>
            </a:endParaRPr>
          </a:p>
          <a:p>
            <a:pPr algn="ctr"/>
            <a:r>
              <a:rPr lang="ru-RU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Сроки реализации проекта: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b="1" i="1" dirty="0">
                <a:solidFill>
                  <a:schemeClr val="accent5">
                    <a:lumMod val="50000"/>
                  </a:schemeClr>
                </a:solidFill>
              </a:rPr>
              <a:t>I </a:t>
            </a:r>
            <a:r>
              <a:rPr lang="ru-RU" b="1" i="1" dirty="0">
                <a:solidFill>
                  <a:schemeClr val="accent5">
                    <a:lumMod val="50000"/>
                  </a:schemeClr>
                </a:solidFill>
              </a:rPr>
              <a:t>этап - </a:t>
            </a:r>
            <a:r>
              <a:rPr lang="ru-RU" b="1" i="1" dirty="0" smtClean="0">
                <a:solidFill>
                  <a:schemeClr val="accent5">
                    <a:lumMod val="50000"/>
                  </a:schemeClr>
                </a:solidFill>
              </a:rPr>
              <a:t>сентябрь</a:t>
            </a:r>
            <a:endParaRPr lang="ru-RU" b="1" i="1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n-US" b="1" i="1" dirty="0">
                <a:solidFill>
                  <a:schemeClr val="accent5">
                    <a:lumMod val="50000"/>
                  </a:schemeClr>
                </a:solidFill>
              </a:rPr>
              <a:t>II</a:t>
            </a:r>
            <a:r>
              <a:rPr lang="ru-RU" b="1" i="1" dirty="0">
                <a:solidFill>
                  <a:schemeClr val="accent5">
                    <a:lumMod val="50000"/>
                  </a:schemeClr>
                </a:solidFill>
              </a:rPr>
              <a:t> этап - октябрь </a:t>
            </a:r>
            <a:r>
              <a:rPr lang="ru-RU" b="1" i="1" dirty="0" smtClean="0">
                <a:solidFill>
                  <a:schemeClr val="accent5">
                    <a:lumMod val="50000"/>
                  </a:schemeClr>
                </a:solidFill>
              </a:rPr>
              <a:t>- май</a:t>
            </a:r>
            <a:endParaRPr lang="ru-RU" b="1" i="1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n-US" b="1" i="1" dirty="0">
                <a:solidFill>
                  <a:schemeClr val="accent5">
                    <a:lumMod val="50000"/>
                  </a:schemeClr>
                </a:solidFill>
              </a:rPr>
              <a:t>III </a:t>
            </a:r>
            <a:r>
              <a:rPr lang="ru-RU" b="1" i="1" dirty="0">
                <a:solidFill>
                  <a:schemeClr val="accent5">
                    <a:lumMod val="50000"/>
                  </a:schemeClr>
                </a:solidFill>
              </a:rPr>
              <a:t>этап - </a:t>
            </a:r>
            <a:r>
              <a:rPr lang="ru-RU" b="1" i="1" dirty="0" smtClean="0">
                <a:solidFill>
                  <a:schemeClr val="accent5">
                    <a:lumMod val="50000"/>
                  </a:schemeClr>
                </a:solidFill>
              </a:rPr>
              <a:t>июнь - август</a:t>
            </a:r>
            <a:endParaRPr lang="ru-RU" b="1" i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3983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3" name="Прямоугольник 2"/>
          <p:cNvSpPr/>
          <p:nvPr/>
        </p:nvSpPr>
        <p:spPr>
          <a:xfrm>
            <a:off x="3755363" y="194004"/>
            <a:ext cx="4721525" cy="96193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проекта: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209691" y="1155940"/>
            <a:ext cx="396815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Образовательные:</a:t>
            </a:r>
          </a:p>
          <a:p>
            <a:pPr algn="just"/>
            <a:r>
              <a:rPr lang="ru-RU" sz="2400" b="1" i="1" dirty="0">
                <a:solidFill>
                  <a:srgbClr val="002060"/>
                </a:solidFill>
              </a:rPr>
              <a:t>1.Формирование начальных певческих навыков.</a:t>
            </a:r>
          </a:p>
          <a:p>
            <a:pPr algn="just"/>
            <a:r>
              <a:rPr lang="ru-RU" sz="2400" b="1" i="1" dirty="0">
                <a:solidFill>
                  <a:srgbClr val="002060"/>
                </a:solidFill>
              </a:rPr>
              <a:t>2.Формирование системы знаний, умений и навыков по предмету вокал.</a:t>
            </a:r>
          </a:p>
          <a:p>
            <a:pPr algn="just"/>
            <a:r>
              <a:rPr lang="ru-RU" sz="2400" b="1" i="1" dirty="0">
                <a:solidFill>
                  <a:srgbClr val="002060"/>
                </a:solidFill>
              </a:rPr>
              <a:t>3.Постановка правильной, ясной и выразительной речи, которая используется как в пении, так и в быту.</a:t>
            </a:r>
          </a:p>
          <a:p>
            <a:pPr algn="just"/>
            <a:r>
              <a:rPr lang="ru-RU" sz="2400" b="1" i="1" dirty="0">
                <a:solidFill>
                  <a:srgbClr val="002060"/>
                </a:solidFill>
              </a:rPr>
              <a:t>4.Приобретение навыка концертного выступ</a:t>
            </a:r>
            <a:r>
              <a:rPr lang="ru-RU" sz="2000" b="1" i="1" dirty="0">
                <a:solidFill>
                  <a:srgbClr val="002060"/>
                </a:solidFill>
              </a:rPr>
              <a:t>ления </a:t>
            </a:r>
            <a:r>
              <a:rPr lang="ru-RU" sz="2400" b="1" i="1" dirty="0">
                <a:solidFill>
                  <a:srgbClr val="002060"/>
                </a:solidFill>
              </a:rPr>
              <a:t>(сольно и в ансамбле).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476888" y="-142945"/>
            <a:ext cx="3663351" cy="683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Воспитательные:</a:t>
            </a:r>
          </a:p>
          <a:p>
            <a:pPr algn="just"/>
            <a:r>
              <a:rPr lang="ru-RU" b="1" i="1" dirty="0">
                <a:solidFill>
                  <a:srgbClr val="002060"/>
                </a:solidFill>
              </a:rPr>
              <a:t>1.Формирование устойчивого интереса к пению.</a:t>
            </a:r>
          </a:p>
          <a:p>
            <a:pPr algn="just"/>
            <a:r>
              <a:rPr lang="ru-RU" b="1" i="1" dirty="0">
                <a:solidFill>
                  <a:srgbClr val="002060"/>
                </a:solidFill>
              </a:rPr>
              <a:t>2.Формирование общей культуры личности ребёнка.</a:t>
            </a:r>
          </a:p>
          <a:p>
            <a:pPr algn="just"/>
            <a:r>
              <a:rPr lang="ru-RU" b="1" i="1" dirty="0">
                <a:solidFill>
                  <a:srgbClr val="002060"/>
                </a:solidFill>
              </a:rPr>
              <a:t>3.Обогащение внутреннего мира ребёнка, образно-эмоционального восприятия окружающего мира через певческую деятельность.</a:t>
            </a:r>
          </a:p>
          <a:p>
            <a:pPr algn="just"/>
            <a:r>
              <a:rPr lang="ru-RU" b="1" i="1" dirty="0">
                <a:solidFill>
                  <a:srgbClr val="002060"/>
                </a:solidFill>
              </a:rPr>
              <a:t>4.Приобщение детей к основам музыкальной культуры, развитие кругозора. </a:t>
            </a:r>
          </a:p>
          <a:p>
            <a:pPr algn="just"/>
            <a:r>
              <a:rPr lang="ru-RU" b="1" i="1" dirty="0">
                <a:solidFill>
                  <a:srgbClr val="002060"/>
                </a:solidFill>
              </a:rPr>
              <a:t>5.Воспитание эстетического вкуса, воли и характера.</a:t>
            </a:r>
          </a:p>
          <a:p>
            <a:pPr algn="just"/>
            <a:r>
              <a:rPr lang="ru-RU" b="1" i="1" dirty="0">
                <a:solidFill>
                  <a:srgbClr val="002060"/>
                </a:solidFill>
              </a:rPr>
              <a:t>6. Укрепление семейных взаимоотношений путём проведения совместных мероприятий, концертов, конкурсов.</a:t>
            </a:r>
          </a:p>
          <a:p>
            <a:pPr algn="just"/>
            <a:r>
              <a:rPr lang="ru-RU" b="1" i="1" dirty="0">
                <a:solidFill>
                  <a:srgbClr val="002060"/>
                </a:solidFill>
              </a:rPr>
              <a:t>7. Воспитание чувства удовлетворения от участия в коллективной деятельности.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721" y="2298917"/>
            <a:ext cx="3390249" cy="226016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4332" y="194004"/>
            <a:ext cx="1310571" cy="196565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8512" y="4724041"/>
            <a:ext cx="1312667" cy="196900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349494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3" name="Скругленный прямоугольник 2"/>
          <p:cNvSpPr/>
          <p:nvPr/>
        </p:nvSpPr>
        <p:spPr>
          <a:xfrm>
            <a:off x="5553039" y="174468"/>
            <a:ext cx="6542092" cy="4242255"/>
          </a:xfrm>
          <a:prstGeom prst="round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Предполагаемые результаты:</a:t>
            </a:r>
          </a:p>
          <a:p>
            <a:pPr algn="just"/>
            <a:r>
              <a:rPr lang="ru-RU" sz="2800" b="1" i="1" dirty="0">
                <a:solidFill>
                  <a:srgbClr val="002060"/>
                </a:solidFill>
              </a:rPr>
              <a:t>1. Формирование основ музыкальной и певческой </a:t>
            </a:r>
            <a:r>
              <a:rPr lang="ru-RU" sz="2800" b="1" i="1" dirty="0" smtClean="0">
                <a:solidFill>
                  <a:srgbClr val="002060"/>
                </a:solidFill>
              </a:rPr>
              <a:t>культуры.</a:t>
            </a:r>
            <a:endParaRPr lang="ru-RU" sz="2800" b="1" i="1" dirty="0">
              <a:solidFill>
                <a:srgbClr val="002060"/>
              </a:solidFill>
            </a:endParaRPr>
          </a:p>
          <a:p>
            <a:pPr algn="just"/>
            <a:r>
              <a:rPr lang="ru-RU" sz="2800" b="1" i="1" dirty="0" smtClean="0">
                <a:solidFill>
                  <a:srgbClr val="002060"/>
                </a:solidFill>
              </a:rPr>
              <a:t>2.Формирование </a:t>
            </a:r>
            <a:r>
              <a:rPr lang="ru-RU" sz="2800" b="1" i="1" dirty="0">
                <a:solidFill>
                  <a:srgbClr val="002060"/>
                </a:solidFill>
              </a:rPr>
              <a:t>певческого дыхания и правильного </a:t>
            </a:r>
            <a:r>
              <a:rPr lang="ru-RU" sz="2800" b="1" i="1" dirty="0" smtClean="0">
                <a:solidFill>
                  <a:srgbClr val="002060"/>
                </a:solidFill>
              </a:rPr>
              <a:t>звукообразования.</a:t>
            </a:r>
            <a:endParaRPr lang="ru-RU" sz="2800" b="1" i="1" dirty="0">
              <a:solidFill>
                <a:srgbClr val="002060"/>
              </a:solidFill>
            </a:endParaRPr>
          </a:p>
          <a:p>
            <a:pPr algn="just"/>
            <a:r>
              <a:rPr lang="ru-RU" sz="2800" b="1" i="1" dirty="0" smtClean="0">
                <a:solidFill>
                  <a:srgbClr val="002060"/>
                </a:solidFill>
              </a:rPr>
              <a:t>3.Формирование </a:t>
            </a:r>
            <a:r>
              <a:rPr lang="ru-RU" sz="2800" b="1" i="1" dirty="0">
                <a:solidFill>
                  <a:srgbClr val="002060"/>
                </a:solidFill>
              </a:rPr>
              <a:t>музыкально-слуховых представлений и чувства </a:t>
            </a:r>
            <a:r>
              <a:rPr lang="ru-RU" sz="2800" b="1" i="1" dirty="0" smtClean="0">
                <a:solidFill>
                  <a:srgbClr val="002060"/>
                </a:solidFill>
              </a:rPr>
              <a:t>ритма.</a:t>
            </a:r>
            <a:endParaRPr lang="ru-RU" sz="2800" b="1" i="1" dirty="0">
              <a:solidFill>
                <a:srgbClr val="002060"/>
              </a:solidFill>
            </a:endParaRPr>
          </a:p>
          <a:p>
            <a:pPr algn="just"/>
            <a:r>
              <a:rPr lang="ru-RU" sz="2800" b="1" i="1" dirty="0" smtClean="0">
                <a:solidFill>
                  <a:srgbClr val="002060"/>
                </a:solidFill>
              </a:rPr>
              <a:t>4.Формирование навыка </a:t>
            </a:r>
            <a:r>
              <a:rPr lang="ru-RU" sz="2800" b="1" i="1" dirty="0">
                <a:solidFill>
                  <a:srgbClr val="002060"/>
                </a:solidFill>
              </a:rPr>
              <a:t>артикуляции в </a:t>
            </a:r>
            <a:r>
              <a:rPr lang="ru-RU" sz="2800" b="1" i="1" dirty="0" smtClean="0">
                <a:solidFill>
                  <a:srgbClr val="002060"/>
                </a:solidFill>
              </a:rPr>
              <a:t>пении</a:t>
            </a:r>
            <a:r>
              <a:rPr lang="ru-RU" sz="2800" b="1" i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4026" y="4833456"/>
            <a:ext cx="2818743" cy="187842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softRound"/>
            <a:extrusionClr>
              <a:srgbClr val="000000"/>
            </a:extrusion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7071" y="4782015"/>
            <a:ext cx="2874028" cy="192986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softRound"/>
            <a:extrusionClr>
              <a:srgbClr val="000000"/>
            </a:extrusionClr>
          </a:sp3d>
        </p:spPr>
      </p:pic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-83064" y="211699"/>
            <a:ext cx="5539234" cy="4410058"/>
          </a:xfrm>
          <a:prstGeom prst="round2Diag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Новизна и значимость проекта</a:t>
            </a:r>
            <a:r>
              <a:rPr lang="ru-RU" sz="32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r>
              <a:rPr lang="ru-RU" sz="3200" b="1" i="1" dirty="0" smtClean="0">
                <a:solidFill>
                  <a:srgbClr val="002060"/>
                </a:solidFill>
              </a:rPr>
              <a:t> - современные </a:t>
            </a:r>
            <a:r>
              <a:rPr lang="ru-RU" sz="3200" b="1" i="1" dirty="0">
                <a:solidFill>
                  <a:srgbClr val="002060"/>
                </a:solidFill>
              </a:rPr>
              <a:t>методы и приемы; </a:t>
            </a:r>
            <a:endParaRPr lang="ru-RU" sz="3200" b="1" i="1" dirty="0" smtClean="0">
              <a:solidFill>
                <a:srgbClr val="002060"/>
              </a:solidFill>
            </a:endParaRPr>
          </a:p>
          <a:p>
            <a:pPr algn="just"/>
            <a:r>
              <a:rPr lang="ru-RU" sz="3200" b="1" i="1" dirty="0" smtClean="0">
                <a:solidFill>
                  <a:srgbClr val="002060"/>
                </a:solidFill>
              </a:rPr>
              <a:t>-интегрированный </a:t>
            </a:r>
            <a:r>
              <a:rPr lang="ru-RU" sz="3200" b="1" i="1" dirty="0">
                <a:solidFill>
                  <a:srgbClr val="002060"/>
                </a:solidFill>
              </a:rPr>
              <a:t>подход к </a:t>
            </a:r>
            <a:r>
              <a:rPr lang="ru-RU" sz="3200" b="1" i="1" dirty="0" smtClean="0">
                <a:solidFill>
                  <a:srgbClr val="002060"/>
                </a:solidFill>
              </a:rPr>
              <a:t>детям (объединение разных возрастных </a:t>
            </a:r>
            <a:r>
              <a:rPr lang="ru-RU" sz="3200" b="1" i="1" dirty="0">
                <a:solidFill>
                  <a:srgbClr val="002060"/>
                </a:solidFill>
              </a:rPr>
              <a:t>групп, либо солистов разного </a:t>
            </a:r>
            <a:r>
              <a:rPr lang="ru-RU" sz="3200" b="1" i="1" dirty="0" smtClean="0">
                <a:solidFill>
                  <a:srgbClr val="002060"/>
                </a:solidFill>
              </a:rPr>
              <a:t>возраста).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1630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3" name="TextBox 2"/>
          <p:cNvSpPr txBox="1"/>
          <p:nvPr/>
        </p:nvSpPr>
        <p:spPr>
          <a:xfrm>
            <a:off x="4744528" y="101791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0" y="44083"/>
            <a:ext cx="12192000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проектной деятельности: </a:t>
            </a:r>
          </a:p>
          <a:p>
            <a:pPr algn="just"/>
            <a:r>
              <a:rPr lang="ru-RU" sz="20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Наглядный материал: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smtClean="0">
                <a:solidFill>
                  <a:srgbClr val="002060"/>
                </a:solidFill>
              </a:rPr>
              <a:t>видео </a:t>
            </a:r>
            <a:r>
              <a:rPr lang="ru-RU" sz="2000" b="1" i="1" dirty="0">
                <a:solidFill>
                  <a:srgbClr val="002060"/>
                </a:solidFill>
              </a:rPr>
              <a:t>с тематическими записями, аудиозаписи детских эстрадных песен, </a:t>
            </a:r>
            <a:r>
              <a:rPr lang="ru-RU" sz="2000" b="1" i="1" dirty="0" smtClean="0">
                <a:solidFill>
                  <a:srgbClr val="002060"/>
                </a:solidFill>
              </a:rPr>
              <a:t>минусовых </a:t>
            </a:r>
            <a:r>
              <a:rPr lang="ru-RU" sz="2000" b="1" i="1" dirty="0">
                <a:solidFill>
                  <a:srgbClr val="002060"/>
                </a:solidFill>
              </a:rPr>
              <a:t>фонограмм.</a:t>
            </a:r>
          </a:p>
          <a:p>
            <a:pPr algn="just"/>
            <a:r>
              <a:rPr lang="ru-RU" sz="20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Технические средства: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>
                <a:solidFill>
                  <a:srgbClr val="002060"/>
                </a:solidFill>
              </a:rPr>
              <a:t>ноутбук, микшерный пульт, 4 радиомикрофона, 4 стойки, 2 акустические колонки, мультимедиа, экран, проектор, </a:t>
            </a:r>
            <a:r>
              <a:rPr lang="en-US" sz="2000" b="1" i="1" dirty="0">
                <a:solidFill>
                  <a:srgbClr val="002060"/>
                </a:solidFill>
              </a:rPr>
              <a:t>LED</a:t>
            </a:r>
            <a:r>
              <a:rPr lang="ru-RU" sz="2000" b="1" i="1" dirty="0">
                <a:solidFill>
                  <a:srgbClr val="002060"/>
                </a:solidFill>
              </a:rPr>
              <a:t> - телевизор, музыкальный центр.</a:t>
            </a:r>
          </a:p>
          <a:p>
            <a:pPr algn="just"/>
            <a:r>
              <a:rPr lang="ru-RU" sz="2000" b="1" i="1" dirty="0">
                <a:solidFill>
                  <a:srgbClr val="002060"/>
                </a:solidFill>
              </a:rPr>
              <a:t> </a:t>
            </a:r>
            <a:r>
              <a:rPr lang="ru-RU" sz="20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Методическое </a:t>
            </a:r>
            <a:r>
              <a:rPr lang="ru-RU" sz="20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обеспечение: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>
                <a:solidFill>
                  <a:srgbClr val="002060"/>
                </a:solidFill>
              </a:rPr>
              <a:t>подбор методической и нотной литературы - </a:t>
            </a:r>
          </a:p>
          <a:p>
            <a:pPr algn="just"/>
            <a:r>
              <a:rPr lang="ru-RU" sz="20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Информационные стенды: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>
                <a:solidFill>
                  <a:srgbClr val="002060"/>
                </a:solidFill>
              </a:rPr>
              <a:t>информация в родительском уголке, памятки «Охрана детского голоса», «Как развивать музыкальность ребенка».</a:t>
            </a:r>
          </a:p>
          <a:p>
            <a:pPr algn="just"/>
            <a:r>
              <a:rPr lang="ru-RU" sz="20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Интеграция образовательных областей: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>
                <a:solidFill>
                  <a:srgbClr val="002060"/>
                </a:solidFill>
              </a:rPr>
              <a:t>познавательное развитие, речевое развитие, художественно - эстетическое развитие, социально - коммуникативное развитие.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98" y="3240929"/>
            <a:ext cx="1526208" cy="11446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244" y="4083314"/>
            <a:ext cx="1557254" cy="116794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7245" y="5251255"/>
            <a:ext cx="1673896" cy="125542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607" y="3299573"/>
            <a:ext cx="1594128" cy="11955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2353" y="4289221"/>
            <a:ext cx="1620232" cy="121517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9216" y="3376542"/>
            <a:ext cx="1491536" cy="14915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0280" y="4495169"/>
            <a:ext cx="1680974" cy="168097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8078" y="5135510"/>
            <a:ext cx="1575643" cy="13107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5849" y="5223580"/>
            <a:ext cx="1416781" cy="14512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4233" y="3287059"/>
            <a:ext cx="1370230" cy="13702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1354" y="4195826"/>
            <a:ext cx="1525447" cy="14892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4717" y="5228890"/>
            <a:ext cx="1420292" cy="141420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370085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3" name="Скругленный прямоугольник 2"/>
          <p:cNvSpPr/>
          <p:nvPr/>
        </p:nvSpPr>
        <p:spPr>
          <a:xfrm>
            <a:off x="2235133" y="0"/>
            <a:ext cx="8155580" cy="1708029"/>
          </a:xfrm>
          <a:prstGeom prst="round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Форма </a:t>
            </a:r>
            <a:r>
              <a:rPr lang="ru-RU" sz="36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проведения</a:t>
            </a:r>
          </a:p>
          <a:p>
            <a:pPr algn="ctr"/>
            <a:r>
              <a:rPr lang="ru-RU" sz="36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итогового мероприятия проекта</a:t>
            </a:r>
            <a:r>
              <a:rPr lang="ru-RU" sz="36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3600" b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buAutoNum type="arabicPeriod"/>
            </a:pPr>
            <a:r>
              <a:rPr lang="ru-RU" sz="2400" b="1" i="1" u="sng" dirty="0" smtClean="0">
                <a:solidFill>
                  <a:srgbClr val="002060"/>
                </a:solidFill>
              </a:rPr>
              <a:t>1.Концертная </a:t>
            </a:r>
            <a:r>
              <a:rPr lang="ru-RU" sz="2400" b="1" i="1" u="sng" dirty="0">
                <a:solidFill>
                  <a:srgbClr val="002060"/>
                </a:solidFill>
              </a:rPr>
              <a:t>деятельность</a:t>
            </a:r>
            <a:r>
              <a:rPr lang="ru-RU" sz="2400" b="1" i="1" dirty="0">
                <a:solidFill>
                  <a:srgbClr val="002060"/>
                </a:solidFill>
              </a:rPr>
              <a:t> </a:t>
            </a:r>
            <a:r>
              <a:rPr lang="ru-RU" sz="2400" b="1" i="1" dirty="0" smtClean="0">
                <a:solidFill>
                  <a:srgbClr val="002060"/>
                </a:solidFill>
              </a:rPr>
              <a:t>воспитанников </a:t>
            </a:r>
          </a:p>
          <a:p>
            <a:pPr algn="just"/>
            <a:r>
              <a:rPr lang="ru-RU" sz="2400" b="1" i="1" dirty="0">
                <a:solidFill>
                  <a:srgbClr val="002060"/>
                </a:solidFill>
              </a:rPr>
              <a:t> </a:t>
            </a:r>
            <a:r>
              <a:rPr lang="ru-RU" sz="2400" b="1" i="1" dirty="0" smtClean="0">
                <a:solidFill>
                  <a:srgbClr val="002060"/>
                </a:solidFill>
              </a:rPr>
              <a:t>           кружка </a:t>
            </a:r>
            <a:r>
              <a:rPr lang="ru-RU" sz="2400" b="1" i="1" dirty="0">
                <a:solidFill>
                  <a:srgbClr val="002060"/>
                </a:solidFill>
              </a:rPr>
              <a:t>эстрадного пения «Дошколята</a:t>
            </a:r>
            <a:r>
              <a:rPr lang="ru-RU" sz="2400" b="1" i="1" dirty="0" smtClean="0">
                <a:solidFill>
                  <a:srgbClr val="002060"/>
                </a:solidFill>
              </a:rPr>
              <a:t>»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02164">
            <a:off x="386677" y="430578"/>
            <a:ext cx="2134641" cy="176287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58302">
            <a:off x="1240051" y="2080455"/>
            <a:ext cx="1753787" cy="239040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69311">
            <a:off x="567430" y="4514086"/>
            <a:ext cx="2334938" cy="187400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13774">
            <a:off x="9890962" y="465397"/>
            <a:ext cx="1982927" cy="168283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27176">
            <a:off x="9501260" y="4542203"/>
            <a:ext cx="2355591" cy="175498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glow rad="139700">
              <a:schemeClr val="accent4">
                <a:satMod val="175000"/>
                <a:alpha val="40000"/>
              </a:schemeClr>
            </a:glow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92430">
            <a:off x="9954358" y="2111174"/>
            <a:ext cx="1819765" cy="236314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5808" y="2073153"/>
            <a:ext cx="5494134" cy="437831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918134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986</TotalTime>
  <Words>1177</Words>
  <Application>Microsoft Office PowerPoint</Application>
  <PresentationFormat>Широкоэкранный</PresentationFormat>
  <Paragraphs>128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5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</dc:creator>
  <cp:lastModifiedBy>Татьяна</cp:lastModifiedBy>
  <cp:revision>98</cp:revision>
  <dcterms:created xsi:type="dcterms:W3CDTF">2018-09-28T11:10:44Z</dcterms:created>
  <dcterms:modified xsi:type="dcterms:W3CDTF">2023-06-12T12:57:27Z</dcterms:modified>
</cp:coreProperties>
</file>