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0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3ADE9-3014-49DA-9A98-74CBBF61095C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AFA8C-7890-4BD6-9DAE-B76C64914AD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3ADE9-3014-49DA-9A98-74CBBF61095C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AFA8C-7890-4BD6-9DAE-B76C64914A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3ADE9-3014-49DA-9A98-74CBBF61095C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AFA8C-7890-4BD6-9DAE-B76C64914A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3ADE9-3014-49DA-9A98-74CBBF61095C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AFA8C-7890-4BD6-9DAE-B76C64914A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3ADE9-3014-49DA-9A98-74CBBF61095C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2FAFA8C-7890-4BD6-9DAE-B76C64914A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3ADE9-3014-49DA-9A98-74CBBF61095C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AFA8C-7890-4BD6-9DAE-B76C64914A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3ADE9-3014-49DA-9A98-74CBBF61095C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AFA8C-7890-4BD6-9DAE-B76C64914A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3ADE9-3014-49DA-9A98-74CBBF61095C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AFA8C-7890-4BD6-9DAE-B76C64914A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3ADE9-3014-49DA-9A98-74CBBF61095C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AFA8C-7890-4BD6-9DAE-B76C64914A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3ADE9-3014-49DA-9A98-74CBBF61095C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AFA8C-7890-4BD6-9DAE-B76C64914A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3ADE9-3014-49DA-9A98-74CBBF61095C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AFA8C-7890-4BD6-9DAE-B76C64914A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EF3ADE9-3014-49DA-9A98-74CBBF61095C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2FAFA8C-7890-4BD6-9DAE-B76C64914AD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428604"/>
            <a:ext cx="8229600" cy="1828800"/>
          </a:xfrm>
        </p:spPr>
        <p:txBody>
          <a:bodyPr>
            <a:normAutofit fontScale="90000"/>
          </a:bodyPr>
          <a:lstStyle/>
          <a:p>
            <a:r>
              <a:rPr lang="ru-RU" sz="2200" dirty="0" smtClean="0"/>
              <a:t>муниципальный этап </a:t>
            </a:r>
            <a:br>
              <a:rPr lang="ru-RU" sz="2200" dirty="0" smtClean="0"/>
            </a:br>
            <a:r>
              <a:rPr lang="ru-RU" sz="2200" dirty="0" smtClean="0"/>
              <a:t>республиканского конкурса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«Наставник года»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3357562"/>
            <a:ext cx="8186750" cy="3038484"/>
          </a:xfrm>
        </p:spPr>
        <p:txBody>
          <a:bodyPr>
            <a:normAutofit fontScale="85000" lnSpcReduction="20000"/>
          </a:bodyPr>
          <a:lstStyle/>
          <a:p>
            <a:pPr algn="r"/>
            <a:r>
              <a:rPr lang="ru-RU" b="1" dirty="0" smtClean="0"/>
              <a:t>Конкурсная работа</a:t>
            </a:r>
          </a:p>
          <a:p>
            <a:pPr algn="r"/>
            <a:r>
              <a:rPr lang="ru-RU" dirty="0" err="1" smtClean="0"/>
              <a:t>Сургановой</a:t>
            </a:r>
            <a:r>
              <a:rPr lang="ru-RU" dirty="0" smtClean="0"/>
              <a:t> </a:t>
            </a:r>
          </a:p>
          <a:p>
            <a:pPr algn="r"/>
            <a:r>
              <a:rPr lang="ru-RU" dirty="0" smtClean="0"/>
              <a:t>Алевтины Ивановны</a:t>
            </a:r>
          </a:p>
          <a:p>
            <a:pPr algn="r"/>
            <a:endParaRPr lang="ru-RU" dirty="0" smtClean="0"/>
          </a:p>
          <a:p>
            <a:pPr algn="r"/>
            <a:endParaRPr lang="ru-RU" dirty="0" smtClean="0"/>
          </a:p>
          <a:p>
            <a:r>
              <a:rPr lang="ru-RU" dirty="0" smtClean="0"/>
              <a:t>Принадлежность практики наставничества </a:t>
            </a:r>
          </a:p>
          <a:p>
            <a:r>
              <a:rPr lang="ru-RU" dirty="0" smtClean="0"/>
              <a:t>к номинации </a:t>
            </a:r>
          </a:p>
          <a:p>
            <a:r>
              <a:rPr lang="ru-RU" dirty="0" smtClean="0"/>
              <a:t>«Наставник — ветеран отрасли»</a:t>
            </a:r>
            <a:endParaRPr lang="ru-RU" dirty="0"/>
          </a:p>
        </p:txBody>
      </p:sp>
      <p:pic>
        <p:nvPicPr>
          <p:cNvPr id="5" name="Рисунок 4" descr="Сурганова Алевтина Ивановна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1472" y="1857364"/>
            <a:ext cx="4000528" cy="323273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428604"/>
            <a:ext cx="8229600" cy="4709160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/>
              <a:t>А.И. Сурганова на протяжении  10 лет является директором МБОУ ДОД "ДХШ" г.Вуктыл. Большое внимание уделяется вопросам повышения квалификации и роста профессионального мастерства педагогов, формирование навыков самоанализа и самооценки, вопросам формирования информационной компетентности всех участников образовательного процесса: педагогов, обучающихся, администрации. Результатом данной деятельности является повышение качества профессионального уровня педагогов. </a:t>
            </a:r>
            <a:endParaRPr lang="ru-RU" sz="2000" dirty="0"/>
          </a:p>
        </p:txBody>
      </p:sp>
      <p:pic>
        <p:nvPicPr>
          <p:cNvPr id="4" name="Рисунок 3" descr="DSC_038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3143248"/>
            <a:ext cx="4214810" cy="2809873"/>
          </a:xfrm>
          <a:prstGeom prst="rect">
            <a:avLst/>
          </a:prstGeom>
        </p:spPr>
      </p:pic>
      <p:pic>
        <p:nvPicPr>
          <p:cNvPr id="5" name="Рисунок 4" descr="DSC_06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71933" y="3500438"/>
            <a:ext cx="4607715" cy="307181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428604"/>
            <a:ext cx="8229600" cy="4709160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/>
              <a:t>Использование системного подхода по повышению профессиональной компетентности молодых специалистов позволяет им быстро адаптироваться к работе в образовательном учреждении, избежать момента неуверенности в собственных силах, наладить успешную коммуникацию со всеми участниками педагогического процесса: детьми, их родителями (законными представителями), педагогами, формировать мотивацию к дальнейшему самообразованию, раскрыть свою индивидуальность.</a:t>
            </a:r>
          </a:p>
          <a:p>
            <a:endParaRPr lang="ru-RU" dirty="0"/>
          </a:p>
        </p:txBody>
      </p:sp>
      <p:pic>
        <p:nvPicPr>
          <p:cNvPr id="4" name="Рисунок 3" descr="DSC_049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7686" y="3357562"/>
            <a:ext cx="4571999" cy="3047999"/>
          </a:xfrm>
          <a:prstGeom prst="rect">
            <a:avLst/>
          </a:prstGeom>
        </p:spPr>
      </p:pic>
      <p:pic>
        <p:nvPicPr>
          <p:cNvPr id="5" name="Рисунок 4" descr="DSC_08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3571876"/>
            <a:ext cx="3857652" cy="257176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71438" y="857232"/>
            <a:ext cx="4500562" cy="5715040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/>
              <a:t>Сурганова Алевтина Ивановна вырастила не одно поколение </a:t>
            </a:r>
            <a:r>
              <a:rPr lang="ru-RU" sz="2000" dirty="0" err="1" smtClean="0"/>
              <a:t>В</a:t>
            </a:r>
            <a:r>
              <a:rPr lang="ru-RU" sz="2000" dirty="0" err="1" smtClean="0"/>
              <a:t>уктыльцев</a:t>
            </a:r>
            <a:r>
              <a:rPr lang="ru-RU" sz="2000" dirty="0" smtClean="0"/>
              <a:t>, за что пользуется заслуженным авторитетом в трудовом коллективе и у жителей города. Она активно содействует молодым специалистам в успешном овладении ими профессиональными знаниями, навыками и умениями, в их профессиональном становлении, помогает своим ученикам в достижении поставленных целей, играет огромную и значимую роль, как  наставник,  в жизни каждого своего подопечного.</a:t>
            </a:r>
          </a:p>
          <a:p>
            <a:endParaRPr lang="ru-RU" dirty="0"/>
          </a:p>
        </p:txBody>
      </p:sp>
      <p:pic>
        <p:nvPicPr>
          <p:cNvPr id="5122" name="Picture 2" descr="C:\Users\Admin\Desktop\наставник года\reGTJxvnYQ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571480"/>
            <a:ext cx="4308416" cy="56102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Результаты практики наставничества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714488"/>
            <a:ext cx="8229600" cy="470916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1800" dirty="0" smtClean="0"/>
              <a:t>	</a:t>
            </a:r>
            <a:r>
              <a:rPr lang="ru-RU" sz="2400" dirty="0" smtClean="0"/>
              <a:t>Адаптация молодых специалистов в учреждении, самостоятельная и результативная работа в учреждении образования, должностной рост специалистов.</a:t>
            </a:r>
            <a:endParaRPr lang="ru-RU" sz="2400" dirty="0"/>
          </a:p>
        </p:txBody>
      </p:sp>
      <p:pic>
        <p:nvPicPr>
          <p:cNvPr id="5" name="Рисунок 4" descr="DSC_06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00562" y="3357562"/>
            <a:ext cx="4286248" cy="2857499"/>
          </a:xfrm>
          <a:prstGeom prst="rect">
            <a:avLst/>
          </a:prstGeom>
        </p:spPr>
      </p:pic>
      <p:pic>
        <p:nvPicPr>
          <p:cNvPr id="6" name="Рисунок 5" descr="DSC_083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3571876"/>
            <a:ext cx="3786182" cy="252412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857232"/>
            <a:ext cx="8229600" cy="1143000"/>
          </a:xfrm>
        </p:spPr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  <p:pic>
        <p:nvPicPr>
          <p:cNvPr id="3" name="Picture 2" descr="Наставник должен быть настоящим профессионало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357430"/>
            <a:ext cx="5753109" cy="29098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Предмет наставничества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928802"/>
            <a:ext cx="4400552" cy="4709160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Подготовка молодых специалистов в области педагогики и искусства, оказание помощи в их профессиональном становлении, приобретении профессиональных знаний, умений и навыков.</a:t>
            </a:r>
            <a:endParaRPr lang="ru-RU" sz="2400" dirty="0"/>
          </a:p>
        </p:txBody>
      </p:sp>
      <p:pic>
        <p:nvPicPr>
          <p:cNvPr id="4098" name="Picture 2" descr="Улправда - В регионе стартовал прием заявок на конкурс «Лучший наставник»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2071678"/>
            <a:ext cx="3676640" cy="31553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-24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Цели и задачи наставника, доля рабочего времени, уделяемого на наставническую деятельность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71470" y="1142984"/>
            <a:ext cx="9072626" cy="5715016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600" dirty="0" smtClean="0"/>
              <a:t>Содействие профессиональному развитию и адаптации, а именно:</a:t>
            </a:r>
          </a:p>
          <a:p>
            <a:pPr algn="just"/>
            <a:r>
              <a:rPr lang="ru-RU" sz="1600" dirty="0" smtClean="0"/>
              <a:t>-  привить молодым специалистам интерес к педагогической деятельности;</a:t>
            </a:r>
          </a:p>
          <a:p>
            <a:pPr algn="just"/>
            <a:r>
              <a:rPr lang="ru-RU" sz="1600" dirty="0" smtClean="0"/>
              <a:t>- ускорить процесс профессионального становления педагога, развить его способности самостоятельно и качественно выполнять возложенные на него обязанности по занимаемой должности;</a:t>
            </a:r>
          </a:p>
          <a:p>
            <a:pPr algn="just"/>
            <a:r>
              <a:rPr lang="ru-RU" sz="1600" dirty="0" smtClean="0"/>
              <a:t>- способствовать успешной адаптации молодых педагогов;</a:t>
            </a:r>
          </a:p>
          <a:p>
            <a:pPr algn="just"/>
            <a:r>
              <a:rPr lang="ru-RU" sz="1600" dirty="0" smtClean="0"/>
              <a:t>- обучить эффективным формам и методам индивидуальной работы и работы в творческом коллективе и создания своих коллективов;</a:t>
            </a:r>
          </a:p>
          <a:p>
            <a:pPr algn="just"/>
            <a:r>
              <a:rPr lang="ru-RU" sz="1600" dirty="0" smtClean="0"/>
              <a:t>- оказать моральную и психологическую поддержку работнику в преодолении  трудностей и сформировать способность самостоятельно преодолевать возникающие различные трудности;</a:t>
            </a:r>
          </a:p>
          <a:p>
            <a:pPr algn="just"/>
            <a:r>
              <a:rPr lang="ru-RU" sz="1600" dirty="0" smtClean="0"/>
              <a:t>- закрепление кадров в Учреждении и создание благоприятных условий для их профессионального роста и развития;</a:t>
            </a:r>
          </a:p>
          <a:p>
            <a:pPr algn="just"/>
            <a:r>
              <a:rPr lang="ru-RU" sz="1600" dirty="0" smtClean="0"/>
              <a:t>- содействие в выработке навыков поведения молодого специалиста, соответствующего профессионально-этическим принципам, традициям, правилам поведения и другим требованиям;</a:t>
            </a:r>
          </a:p>
          <a:p>
            <a:pPr algn="just"/>
            <a:r>
              <a:rPr lang="ru-RU" sz="1600" dirty="0" smtClean="0"/>
              <a:t>- формирование интереса к работе и порученному делу, уважения к коллективу, выработка профессиональных и моральных качеств, добросовестности, ответственности, дисциплинированности, инициативности, сознательного отношения к выполнению работы.</a:t>
            </a:r>
            <a:endParaRPr lang="ru-RU" sz="1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Механизм и инструмент наставничества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400" dirty="0" smtClean="0"/>
              <a:t>Планирование учебного процесса, открытые занятия, мастер-классы, самостоятельная и репетиторская работа.</a:t>
            </a:r>
            <a:endParaRPr lang="ru-RU" sz="2400" dirty="0"/>
          </a:p>
        </p:txBody>
      </p:sp>
      <p:pic>
        <p:nvPicPr>
          <p:cNvPr id="1026" name="Picture 2" descr="C:\Users\Admin\Desktop\наставник года\WhatsApp Image 2021-09-13 at 16.54.07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786058"/>
            <a:ext cx="4831737" cy="2286016"/>
          </a:xfrm>
          <a:prstGeom prst="rect">
            <a:avLst/>
          </a:prstGeom>
          <a:noFill/>
        </p:spPr>
      </p:pic>
      <p:pic>
        <p:nvPicPr>
          <p:cNvPr id="5" name="Рисунок 4" descr="DSC_048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3429000"/>
            <a:ext cx="4036215" cy="269081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Возможности масштабирования практики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000" dirty="0" smtClean="0"/>
              <a:t>Применение опыта наставничества возможно в организациях образования при подготовке молодых специалистов в области педагогики и искусства, оказание помощи в их профессиональном становлении, приобретении профессиональных знаний, умений и навыков. </a:t>
            </a:r>
            <a:endParaRPr lang="ru-RU" sz="2000" dirty="0"/>
          </a:p>
        </p:txBody>
      </p:sp>
      <p:pic>
        <p:nvPicPr>
          <p:cNvPr id="2050" name="Picture 2" descr="C:\Users\Admin\Desktop\наставник года\NOhIQ7Hw2L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3357562"/>
            <a:ext cx="3852781" cy="2889586"/>
          </a:xfrm>
          <a:prstGeom prst="rect">
            <a:avLst/>
          </a:prstGeom>
          <a:noFill/>
        </p:spPr>
      </p:pic>
      <p:pic>
        <p:nvPicPr>
          <p:cNvPr id="5" name="Рисунок 4" descr="DSC_007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3357562"/>
            <a:ext cx="4286248" cy="285749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Наличие методических материалов для работы наставника, раздаточный материал для подопечных наставника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643050"/>
            <a:ext cx="8229600" cy="3880492"/>
          </a:xfrm>
        </p:spPr>
        <p:txBody>
          <a:bodyPr/>
          <a:lstStyle/>
          <a:p>
            <a:r>
              <a:rPr lang="ru-RU" sz="2400" dirty="0" smtClean="0"/>
              <a:t>Большой личный архив методической литературы в области педагогики и искусства, литературы, видео материалов и аудиотеки.</a:t>
            </a:r>
          </a:p>
          <a:p>
            <a:endParaRPr lang="ru-RU" dirty="0"/>
          </a:p>
        </p:txBody>
      </p:sp>
      <p:pic>
        <p:nvPicPr>
          <p:cNvPr id="5" name="Рисунок 4" descr="DSC_079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5984" y="3143248"/>
            <a:ext cx="5072066" cy="338137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57620" y="714356"/>
            <a:ext cx="5072066" cy="5715040"/>
          </a:xfrm>
        </p:spPr>
        <p:txBody>
          <a:bodyPr>
            <a:normAutofit/>
          </a:bodyPr>
          <a:lstStyle/>
          <a:p>
            <a:pPr lvl="1" algn="just">
              <a:buNone/>
            </a:pPr>
            <a:r>
              <a:rPr lang="ru-RU" sz="1600" dirty="0" smtClean="0"/>
              <a:t>     </a:t>
            </a:r>
            <a:r>
              <a:rPr lang="ru-RU" sz="2000" dirty="0" smtClean="0"/>
              <a:t>Опытный наставник</a:t>
            </a:r>
            <a:r>
              <a:rPr lang="ru-RU" sz="2000" b="1" dirty="0" smtClean="0"/>
              <a:t> </a:t>
            </a:r>
            <a:r>
              <a:rPr lang="ru-RU" sz="2000" dirty="0" smtClean="0"/>
              <a:t>сможет</a:t>
            </a:r>
            <a:r>
              <a:rPr lang="ru-RU" sz="2000" b="1" dirty="0" smtClean="0"/>
              <a:t> </a:t>
            </a:r>
            <a:r>
              <a:rPr lang="ru-RU" sz="2000" dirty="0" smtClean="0"/>
              <a:t>привить молодому работнику высокие нравственные качества, научить секретам профессии, воспитать любовь к труду, желание учиться, овладевать культурой труда и стать активным членом трудового коллектива. Именно таким человеком является Алевтина Ивановна Сурганова, которая смогла выстроить гармоничные отношения и социальную ответственность между поколениями в г. Вуктыле в течение многих десятилетий кропотливой работы.</a:t>
            </a:r>
          </a:p>
          <a:p>
            <a:endParaRPr lang="ru-RU" dirty="0"/>
          </a:p>
        </p:txBody>
      </p:sp>
      <p:pic>
        <p:nvPicPr>
          <p:cNvPr id="3074" name="Picture 2" descr="C:\Users\Admin\Desktop\наставник года\Hb1mSmAXyK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642918"/>
            <a:ext cx="4459716" cy="485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428604"/>
            <a:ext cx="8229600" cy="4709160"/>
          </a:xfrm>
        </p:spPr>
        <p:txBody>
          <a:bodyPr/>
          <a:lstStyle/>
          <a:p>
            <a:pPr algn="just"/>
            <a:r>
              <a:rPr lang="ru-RU" sz="2000" dirty="0" smtClean="0"/>
              <a:t>Наставничество помогает обеспечить единство нравственного и трудового воспитания молодежи, успешной адаптации молодежи в школе. Роль наставника педагогическая, сочетающая в себе воспитание и обучение.</a:t>
            </a:r>
          </a:p>
          <a:p>
            <a:endParaRPr lang="ru-RU" dirty="0"/>
          </a:p>
        </p:txBody>
      </p:sp>
      <p:pic>
        <p:nvPicPr>
          <p:cNvPr id="4" name="Рисунок 3" descr="DSC_035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4810" y="1928802"/>
            <a:ext cx="4607751" cy="3071834"/>
          </a:xfrm>
          <a:prstGeom prst="rect">
            <a:avLst/>
          </a:prstGeom>
        </p:spPr>
      </p:pic>
      <p:pic>
        <p:nvPicPr>
          <p:cNvPr id="6" name="Рисунок 5" descr="DSC_03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3429000"/>
            <a:ext cx="4643438" cy="30956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14356"/>
            <a:ext cx="8229600" cy="4709160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/>
              <a:t>Как педагогу с большим опытом работы и человеку творческому, Алевтине Ивановне </a:t>
            </a:r>
            <a:r>
              <a:rPr lang="ru-RU" sz="2000" dirty="0" err="1" smtClean="0"/>
              <a:t>Сургановой</a:t>
            </a:r>
            <a:r>
              <a:rPr lang="ru-RU" sz="2000" dirty="0" smtClean="0"/>
              <a:t> свойственно стремление к постоянному саморазвитию, что она старается привить новому поколению. </a:t>
            </a:r>
            <a:endParaRPr lang="ru-RU" sz="2000" dirty="0"/>
          </a:p>
        </p:txBody>
      </p:sp>
      <p:pic>
        <p:nvPicPr>
          <p:cNvPr id="4098" name="Picture 2" descr="C:\Users\Admin\Desktop\наставник года\mu5KKKjFyM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2000240"/>
            <a:ext cx="4213634" cy="2809638"/>
          </a:xfrm>
          <a:prstGeom prst="rect">
            <a:avLst/>
          </a:prstGeom>
          <a:noFill/>
        </p:spPr>
      </p:pic>
      <p:pic>
        <p:nvPicPr>
          <p:cNvPr id="4" name="Рисунок 3" descr="DSC_04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3429000"/>
            <a:ext cx="4572000" cy="3039894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60</TotalTime>
  <Words>532</Words>
  <Application>Microsoft Office PowerPoint</Application>
  <PresentationFormat>Экран (4:3)</PresentationFormat>
  <Paragraphs>36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Апекс</vt:lpstr>
      <vt:lpstr>муниципальный этап  республиканского конкурса  «Наставник года»  </vt:lpstr>
      <vt:lpstr>Предмет наставничества</vt:lpstr>
      <vt:lpstr>Цели и задачи наставника, доля рабочего времени, уделяемого на наставническую деятельность</vt:lpstr>
      <vt:lpstr>Механизм и инструмент наставничества</vt:lpstr>
      <vt:lpstr>Возможности масштабирования практики</vt:lpstr>
      <vt:lpstr>Наличие методических материалов для работы наставника, раздаточный материал для подопечных наставника</vt:lpstr>
      <vt:lpstr>Слайд 7</vt:lpstr>
      <vt:lpstr>Слайд 8</vt:lpstr>
      <vt:lpstr>Слайд 9</vt:lpstr>
      <vt:lpstr>Слайд 10</vt:lpstr>
      <vt:lpstr>Слайд 11</vt:lpstr>
      <vt:lpstr>Слайд 12</vt:lpstr>
      <vt:lpstr>Результаты практики наставничества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муниципальный этап  республиканского конкурса  «Наставник года»</dc:title>
  <dc:creator>Admin</dc:creator>
  <cp:lastModifiedBy>DNA7 X86</cp:lastModifiedBy>
  <cp:revision>10</cp:revision>
  <dcterms:created xsi:type="dcterms:W3CDTF">2021-09-20T17:58:46Z</dcterms:created>
  <dcterms:modified xsi:type="dcterms:W3CDTF">2021-09-24T09:50:21Z</dcterms:modified>
</cp:coreProperties>
</file>