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9"/>
  </p:notesMasterIdLst>
  <p:sldIdLst>
    <p:sldId id="276" r:id="rId2"/>
    <p:sldId id="315" r:id="rId3"/>
    <p:sldId id="277" r:id="rId4"/>
    <p:sldId id="278" r:id="rId5"/>
    <p:sldId id="279" r:id="rId6"/>
    <p:sldId id="280" r:id="rId7"/>
    <p:sldId id="281" r:id="rId8"/>
    <p:sldId id="282" r:id="rId9"/>
    <p:sldId id="283" r:id="rId10"/>
    <p:sldId id="284" r:id="rId11"/>
    <p:sldId id="285" r:id="rId12"/>
    <p:sldId id="306" r:id="rId13"/>
    <p:sldId id="286" r:id="rId14"/>
    <p:sldId id="290" r:id="rId15"/>
    <p:sldId id="291" r:id="rId16"/>
    <p:sldId id="292" r:id="rId17"/>
    <p:sldId id="293" r:id="rId18"/>
    <p:sldId id="294" r:id="rId19"/>
    <p:sldId id="295" r:id="rId20"/>
    <p:sldId id="297" r:id="rId21"/>
    <p:sldId id="298" r:id="rId22"/>
    <p:sldId id="299" r:id="rId23"/>
    <p:sldId id="300" r:id="rId24"/>
    <p:sldId id="301" r:id="rId25"/>
    <p:sldId id="302" r:id="rId26"/>
    <p:sldId id="303" r:id="rId27"/>
    <p:sldId id="304" r:id="rId28"/>
    <p:sldId id="307" r:id="rId29"/>
    <p:sldId id="308" r:id="rId30"/>
    <p:sldId id="309" r:id="rId31"/>
    <p:sldId id="310" r:id="rId32"/>
    <p:sldId id="311" r:id="rId33"/>
    <p:sldId id="312" r:id="rId34"/>
    <p:sldId id="313" r:id="rId35"/>
    <p:sldId id="314" r:id="rId36"/>
    <p:sldId id="289" r:id="rId37"/>
    <p:sldId id="316" r:id="rId3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426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0E93591-55F5-4193-8477-DBE2EC1B21F7}" type="doc">
      <dgm:prSet loTypeId="urn:microsoft.com/office/officeart/2005/8/layout/hierarchy3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FCEFFE6-E872-40C8-A3F5-E4713DDD9B3A}">
      <dgm:prSet phldrT="[Текст]" custT="1"/>
      <dgm:spPr/>
      <dgm:t>
        <a:bodyPr/>
        <a:lstStyle/>
        <a:p>
          <a:r>
            <a:rPr lang="ru-RU" sz="2400" dirty="0" smtClean="0">
              <a:latin typeface="Comic Sans MS" pitchFamily="66" charset="0"/>
              <a:cs typeface="Arial" pitchFamily="34" charset="0"/>
            </a:rPr>
            <a:t>Прямое воздействие</a:t>
          </a:r>
          <a:endParaRPr lang="ru-RU" sz="2400" dirty="0">
            <a:latin typeface="Comic Sans MS" pitchFamily="66" charset="0"/>
            <a:cs typeface="Arial" pitchFamily="34" charset="0"/>
          </a:endParaRPr>
        </a:p>
      </dgm:t>
    </dgm:pt>
    <dgm:pt modelId="{21E6F30A-614A-465A-B3A2-5EABE239DFD2}" type="parTrans" cxnId="{757AF9F4-3911-46CA-B681-7E5277F00870}">
      <dgm:prSet/>
      <dgm:spPr/>
      <dgm:t>
        <a:bodyPr/>
        <a:lstStyle/>
        <a:p>
          <a:endParaRPr lang="ru-RU"/>
        </a:p>
      </dgm:t>
    </dgm:pt>
    <dgm:pt modelId="{55AD32BB-6A37-4505-B953-4A081BF9C099}" type="sibTrans" cxnId="{757AF9F4-3911-46CA-B681-7E5277F00870}">
      <dgm:prSet/>
      <dgm:spPr/>
      <dgm:t>
        <a:bodyPr/>
        <a:lstStyle/>
        <a:p>
          <a:endParaRPr lang="ru-RU"/>
        </a:p>
      </dgm:t>
    </dgm:pt>
    <dgm:pt modelId="{9803671A-BF99-4CA2-83E7-D3CF53207C80}">
      <dgm:prSet phldrT="[Текст]" custT="1"/>
      <dgm:spPr/>
      <dgm:t>
        <a:bodyPr/>
        <a:lstStyle/>
        <a:p>
          <a:r>
            <a:rPr lang="ru-RU" sz="1800" dirty="0" smtClean="0">
              <a:latin typeface="Comic Sans MS" pitchFamily="66" charset="0"/>
              <a:cs typeface="Arial" pitchFamily="34" charset="0"/>
            </a:rPr>
            <a:t>Нерегулируемый отлов и отстрел, браконьерств</a:t>
          </a:r>
          <a:r>
            <a:rPr lang="ru-RU" sz="1800" dirty="0" smtClean="0">
              <a:latin typeface="Comic Sans MS" pitchFamily="66" charset="0"/>
            </a:rPr>
            <a:t>о</a:t>
          </a:r>
          <a:endParaRPr lang="ru-RU" sz="1800" dirty="0">
            <a:latin typeface="Comic Sans MS" pitchFamily="66" charset="0"/>
          </a:endParaRPr>
        </a:p>
      </dgm:t>
    </dgm:pt>
    <dgm:pt modelId="{AC4D35C2-6ADA-4E5A-A97F-3C29166499D6}" type="parTrans" cxnId="{62C41E51-3B9C-4D96-85F1-9DACFA62C8B4}">
      <dgm:prSet/>
      <dgm:spPr/>
      <dgm:t>
        <a:bodyPr/>
        <a:lstStyle/>
        <a:p>
          <a:endParaRPr lang="ru-RU"/>
        </a:p>
      </dgm:t>
    </dgm:pt>
    <dgm:pt modelId="{3C41E6CE-3500-4BE0-9402-148B4C3234E9}" type="sibTrans" cxnId="{62C41E51-3B9C-4D96-85F1-9DACFA62C8B4}">
      <dgm:prSet/>
      <dgm:spPr/>
      <dgm:t>
        <a:bodyPr/>
        <a:lstStyle/>
        <a:p>
          <a:endParaRPr lang="ru-RU"/>
        </a:p>
      </dgm:t>
    </dgm:pt>
    <dgm:pt modelId="{8A0AB54C-E704-4E9E-AA72-96D2251B7A23}">
      <dgm:prSet phldrT="[Текст]" custT="1"/>
      <dgm:spPr/>
      <dgm:t>
        <a:bodyPr/>
        <a:lstStyle/>
        <a:p>
          <a:r>
            <a:rPr lang="ru-RU" sz="1800" dirty="0" smtClean="0">
              <a:latin typeface="Comic Sans MS" pitchFamily="66" charset="0"/>
              <a:cs typeface="Arial" pitchFamily="34" charset="0"/>
            </a:rPr>
            <a:t>Отравление ядохимикатами</a:t>
          </a:r>
          <a:endParaRPr lang="ru-RU" sz="1800" dirty="0">
            <a:latin typeface="Comic Sans MS" pitchFamily="66" charset="0"/>
            <a:cs typeface="Arial" pitchFamily="34" charset="0"/>
          </a:endParaRPr>
        </a:p>
      </dgm:t>
    </dgm:pt>
    <dgm:pt modelId="{F0D28650-13CD-4D5A-88AF-5A31812E04FC}" type="parTrans" cxnId="{287423ED-EE20-4691-AD63-8AEF6616BDC1}">
      <dgm:prSet/>
      <dgm:spPr/>
      <dgm:t>
        <a:bodyPr/>
        <a:lstStyle/>
        <a:p>
          <a:endParaRPr lang="ru-RU"/>
        </a:p>
      </dgm:t>
    </dgm:pt>
    <dgm:pt modelId="{7E4A8B49-2F2B-45CF-9EED-18A7E2E7A68B}" type="sibTrans" cxnId="{287423ED-EE20-4691-AD63-8AEF6616BDC1}">
      <dgm:prSet/>
      <dgm:spPr/>
      <dgm:t>
        <a:bodyPr/>
        <a:lstStyle/>
        <a:p>
          <a:endParaRPr lang="ru-RU"/>
        </a:p>
      </dgm:t>
    </dgm:pt>
    <dgm:pt modelId="{04DE5F56-4243-45DD-A840-D67DD96C0FBC}">
      <dgm:prSet phldrT="[Текст]" custT="1"/>
      <dgm:spPr/>
      <dgm:t>
        <a:bodyPr/>
        <a:lstStyle/>
        <a:p>
          <a:r>
            <a:rPr lang="ru-RU" sz="2400" dirty="0" smtClean="0">
              <a:latin typeface="Comic Sans MS" pitchFamily="66" charset="0"/>
              <a:cs typeface="Arial" pitchFamily="34" charset="0"/>
            </a:rPr>
            <a:t>Косвенное воздействие</a:t>
          </a:r>
          <a:endParaRPr lang="ru-RU" sz="2400" dirty="0">
            <a:latin typeface="Comic Sans MS" pitchFamily="66" charset="0"/>
            <a:cs typeface="Arial" pitchFamily="34" charset="0"/>
          </a:endParaRPr>
        </a:p>
      </dgm:t>
    </dgm:pt>
    <dgm:pt modelId="{01D06899-995E-4E61-9827-95A029F513D9}" type="parTrans" cxnId="{318C3537-E567-4608-BBB5-A7F145B9AA48}">
      <dgm:prSet/>
      <dgm:spPr/>
      <dgm:t>
        <a:bodyPr/>
        <a:lstStyle/>
        <a:p>
          <a:endParaRPr lang="ru-RU"/>
        </a:p>
      </dgm:t>
    </dgm:pt>
    <dgm:pt modelId="{3E6D3FD2-7694-4756-A9B3-D1590868434A}" type="sibTrans" cxnId="{318C3537-E567-4608-BBB5-A7F145B9AA48}">
      <dgm:prSet/>
      <dgm:spPr/>
      <dgm:t>
        <a:bodyPr/>
        <a:lstStyle/>
        <a:p>
          <a:endParaRPr lang="ru-RU"/>
        </a:p>
      </dgm:t>
    </dgm:pt>
    <dgm:pt modelId="{52F05E87-8C0A-4A32-8D31-0FEB3DF56EFB}">
      <dgm:prSet phldrT="[Текст]" custT="1"/>
      <dgm:spPr/>
      <dgm:t>
        <a:bodyPr/>
        <a:lstStyle/>
        <a:p>
          <a:r>
            <a:rPr lang="ru-RU" sz="1800" dirty="0" smtClean="0">
              <a:latin typeface="Comic Sans MS" pitchFamily="66" charset="0"/>
              <a:cs typeface="Arial" pitchFamily="34" charset="0"/>
            </a:rPr>
            <a:t>Изменение </a:t>
          </a:r>
          <a:r>
            <a:rPr lang="ru-RU" sz="1800" dirty="0" err="1" smtClean="0">
              <a:latin typeface="Comic Sans MS" pitchFamily="66" charset="0"/>
              <a:cs typeface="Arial" pitchFamily="34" charset="0"/>
            </a:rPr>
            <a:t>естеств</a:t>
          </a:r>
          <a:r>
            <a:rPr lang="ru-RU" sz="1800" dirty="0" smtClean="0">
              <a:latin typeface="Comic Sans MS" pitchFamily="66" charset="0"/>
              <a:cs typeface="Arial" pitchFamily="34" charset="0"/>
            </a:rPr>
            <a:t>. ландшафтов (вырубка лесов, распашка степей, осушение болот)</a:t>
          </a:r>
          <a:endParaRPr lang="ru-RU" sz="1800" dirty="0">
            <a:latin typeface="Comic Sans MS" pitchFamily="66" charset="0"/>
            <a:cs typeface="Arial" pitchFamily="34" charset="0"/>
          </a:endParaRPr>
        </a:p>
      </dgm:t>
    </dgm:pt>
    <dgm:pt modelId="{3F46D560-22F7-448F-BE17-F640AFF20F73}" type="parTrans" cxnId="{DA2011DB-FF2E-495A-9202-52591451A926}">
      <dgm:prSet/>
      <dgm:spPr/>
      <dgm:t>
        <a:bodyPr/>
        <a:lstStyle/>
        <a:p>
          <a:endParaRPr lang="ru-RU"/>
        </a:p>
      </dgm:t>
    </dgm:pt>
    <dgm:pt modelId="{4B840AD4-0CAB-4DA8-A2B8-6EC1C8AE0217}" type="sibTrans" cxnId="{DA2011DB-FF2E-495A-9202-52591451A926}">
      <dgm:prSet/>
      <dgm:spPr/>
      <dgm:t>
        <a:bodyPr/>
        <a:lstStyle/>
        <a:p>
          <a:endParaRPr lang="ru-RU"/>
        </a:p>
      </dgm:t>
    </dgm:pt>
    <dgm:pt modelId="{B8AB83F8-A884-4F12-99EA-CC776541A927}">
      <dgm:prSet phldrT="[Текст]" custT="1"/>
      <dgm:spPr/>
      <dgm:t>
        <a:bodyPr/>
        <a:lstStyle/>
        <a:p>
          <a:r>
            <a:rPr lang="ru-RU" sz="1800" dirty="0" smtClean="0">
              <a:latin typeface="Comic Sans MS" pitchFamily="66" charset="0"/>
              <a:cs typeface="Arial" pitchFamily="34" charset="0"/>
            </a:rPr>
            <a:t>Создание культурных ландшафтов, урбанизация</a:t>
          </a:r>
          <a:endParaRPr lang="ru-RU" sz="1800" dirty="0">
            <a:latin typeface="Comic Sans MS" pitchFamily="66" charset="0"/>
            <a:cs typeface="Arial" pitchFamily="34" charset="0"/>
          </a:endParaRPr>
        </a:p>
      </dgm:t>
    </dgm:pt>
    <dgm:pt modelId="{3522814F-4570-420D-B541-CD19BE4970CF}" type="parTrans" cxnId="{69C1AB80-AF42-43F7-82DA-F23EE6FD1D6C}">
      <dgm:prSet/>
      <dgm:spPr/>
      <dgm:t>
        <a:bodyPr/>
        <a:lstStyle/>
        <a:p>
          <a:endParaRPr lang="ru-RU"/>
        </a:p>
      </dgm:t>
    </dgm:pt>
    <dgm:pt modelId="{856A197D-BE5C-45C7-B041-BA3A46973992}" type="sibTrans" cxnId="{69C1AB80-AF42-43F7-82DA-F23EE6FD1D6C}">
      <dgm:prSet/>
      <dgm:spPr/>
      <dgm:t>
        <a:bodyPr/>
        <a:lstStyle/>
        <a:p>
          <a:endParaRPr lang="ru-RU"/>
        </a:p>
      </dgm:t>
    </dgm:pt>
    <dgm:pt modelId="{120BBE32-995C-4680-9EE1-2B54A268DB17}">
      <dgm:prSet custT="1"/>
      <dgm:spPr/>
      <dgm:t>
        <a:bodyPr/>
        <a:lstStyle/>
        <a:p>
          <a:r>
            <a:rPr lang="ru-RU" sz="1800" dirty="0" smtClean="0">
              <a:latin typeface="Comic Sans MS" pitchFamily="66" charset="0"/>
              <a:cs typeface="Arial" pitchFamily="34" charset="0"/>
            </a:rPr>
            <a:t>Неудачная интродукция</a:t>
          </a:r>
          <a:endParaRPr lang="ru-RU" sz="1800" dirty="0">
            <a:latin typeface="Comic Sans MS" pitchFamily="66" charset="0"/>
            <a:cs typeface="Arial" pitchFamily="34" charset="0"/>
          </a:endParaRPr>
        </a:p>
      </dgm:t>
    </dgm:pt>
    <dgm:pt modelId="{74619E46-6C68-4A43-8A9F-8D366AD352FD}" type="parTrans" cxnId="{CA9F6764-DCCD-4E61-A583-215A45461DC2}">
      <dgm:prSet/>
      <dgm:spPr/>
      <dgm:t>
        <a:bodyPr/>
        <a:lstStyle/>
        <a:p>
          <a:endParaRPr lang="ru-RU"/>
        </a:p>
      </dgm:t>
    </dgm:pt>
    <dgm:pt modelId="{F6709DC4-28D1-4BBF-BC81-E41C25388C5C}" type="sibTrans" cxnId="{CA9F6764-DCCD-4E61-A583-215A45461DC2}">
      <dgm:prSet/>
      <dgm:spPr/>
      <dgm:t>
        <a:bodyPr/>
        <a:lstStyle/>
        <a:p>
          <a:endParaRPr lang="ru-RU"/>
        </a:p>
      </dgm:t>
    </dgm:pt>
    <dgm:pt modelId="{740AC714-4408-47F0-B74D-04B7E494C598}">
      <dgm:prSet custT="1"/>
      <dgm:spPr/>
      <dgm:t>
        <a:bodyPr/>
        <a:lstStyle/>
        <a:p>
          <a:r>
            <a:rPr lang="ru-RU" sz="1800" dirty="0" smtClean="0">
              <a:latin typeface="Comic Sans MS" pitchFamily="66" charset="0"/>
              <a:cs typeface="Arial" pitchFamily="34" charset="0"/>
            </a:rPr>
            <a:t>Загрязнение</a:t>
          </a:r>
          <a:r>
            <a:rPr lang="ru-RU" sz="1800" baseline="0" dirty="0" smtClean="0">
              <a:latin typeface="Comic Sans MS" pitchFamily="66" charset="0"/>
              <a:cs typeface="Arial" pitchFamily="34" charset="0"/>
            </a:rPr>
            <a:t> сред жизни</a:t>
          </a:r>
          <a:endParaRPr lang="ru-RU" sz="1800" dirty="0">
            <a:latin typeface="Comic Sans MS" pitchFamily="66" charset="0"/>
            <a:cs typeface="Arial" pitchFamily="34" charset="0"/>
          </a:endParaRPr>
        </a:p>
      </dgm:t>
    </dgm:pt>
    <dgm:pt modelId="{2E3006D8-6DC5-40F6-BF39-41E662A94E50}" type="parTrans" cxnId="{6AABD1B7-633B-4E67-9913-145F68A96D82}">
      <dgm:prSet/>
      <dgm:spPr/>
      <dgm:t>
        <a:bodyPr/>
        <a:lstStyle/>
        <a:p>
          <a:endParaRPr lang="ru-RU"/>
        </a:p>
      </dgm:t>
    </dgm:pt>
    <dgm:pt modelId="{2F45FC0E-F624-4736-9ACF-0DF8E1C2C992}" type="sibTrans" cxnId="{6AABD1B7-633B-4E67-9913-145F68A96D82}">
      <dgm:prSet/>
      <dgm:spPr/>
      <dgm:t>
        <a:bodyPr/>
        <a:lstStyle/>
        <a:p>
          <a:endParaRPr lang="ru-RU"/>
        </a:p>
      </dgm:t>
    </dgm:pt>
    <dgm:pt modelId="{8F02B840-6978-4530-B11C-9E1D4AA4BAF6}" type="pres">
      <dgm:prSet presAssocID="{10E93591-55F5-4193-8477-DBE2EC1B21F7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166B6703-11D1-4816-B21E-C4DC5D69EB29}" type="pres">
      <dgm:prSet presAssocID="{0FCEFFE6-E872-40C8-A3F5-E4713DDD9B3A}" presName="root" presStyleCnt="0"/>
      <dgm:spPr/>
    </dgm:pt>
    <dgm:pt modelId="{17FD422B-E619-4D27-91E5-05F0251FDF27}" type="pres">
      <dgm:prSet presAssocID="{0FCEFFE6-E872-40C8-A3F5-E4713DDD9B3A}" presName="rootComposite" presStyleCnt="0"/>
      <dgm:spPr/>
    </dgm:pt>
    <dgm:pt modelId="{4704FBE5-8827-4999-8F73-41510E4FCFA8}" type="pres">
      <dgm:prSet presAssocID="{0FCEFFE6-E872-40C8-A3F5-E4713DDD9B3A}" presName="rootText" presStyleLbl="node1" presStyleIdx="0" presStyleCnt="2"/>
      <dgm:spPr/>
      <dgm:t>
        <a:bodyPr/>
        <a:lstStyle/>
        <a:p>
          <a:endParaRPr lang="ru-RU"/>
        </a:p>
      </dgm:t>
    </dgm:pt>
    <dgm:pt modelId="{90A90ACB-0DAF-4856-9D1C-400348190513}" type="pres">
      <dgm:prSet presAssocID="{0FCEFFE6-E872-40C8-A3F5-E4713DDD9B3A}" presName="rootConnector" presStyleLbl="node1" presStyleIdx="0" presStyleCnt="2"/>
      <dgm:spPr/>
      <dgm:t>
        <a:bodyPr/>
        <a:lstStyle/>
        <a:p>
          <a:endParaRPr lang="ru-RU"/>
        </a:p>
      </dgm:t>
    </dgm:pt>
    <dgm:pt modelId="{D5C35B38-36D0-45FE-94E7-785A9FE881F2}" type="pres">
      <dgm:prSet presAssocID="{0FCEFFE6-E872-40C8-A3F5-E4713DDD9B3A}" presName="childShape" presStyleCnt="0"/>
      <dgm:spPr/>
    </dgm:pt>
    <dgm:pt modelId="{9EB7F8F7-FDA7-4F37-86E6-69420A85964F}" type="pres">
      <dgm:prSet presAssocID="{AC4D35C2-6ADA-4E5A-A97F-3C29166499D6}" presName="Name13" presStyleLbl="parChTrans1D2" presStyleIdx="0" presStyleCnt="6"/>
      <dgm:spPr/>
      <dgm:t>
        <a:bodyPr/>
        <a:lstStyle/>
        <a:p>
          <a:endParaRPr lang="ru-RU"/>
        </a:p>
      </dgm:t>
    </dgm:pt>
    <dgm:pt modelId="{EC6F218C-AE13-41F0-ADF0-AE1345E74DA8}" type="pres">
      <dgm:prSet presAssocID="{9803671A-BF99-4CA2-83E7-D3CF53207C80}" presName="childText" presStyleLbl="bgAcc1" presStyleIdx="0" presStyleCnt="6" custScaleX="123087" custScaleY="10197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1963F37-50C9-4EB7-B11A-3152A88CAC19}" type="pres">
      <dgm:prSet presAssocID="{F0D28650-13CD-4D5A-88AF-5A31812E04FC}" presName="Name13" presStyleLbl="parChTrans1D2" presStyleIdx="1" presStyleCnt="6"/>
      <dgm:spPr/>
      <dgm:t>
        <a:bodyPr/>
        <a:lstStyle/>
        <a:p>
          <a:endParaRPr lang="ru-RU"/>
        </a:p>
      </dgm:t>
    </dgm:pt>
    <dgm:pt modelId="{9C4CC655-AAF1-4D43-ADA2-114A495074C1}" type="pres">
      <dgm:prSet presAssocID="{8A0AB54C-E704-4E9E-AA72-96D2251B7A23}" presName="childText" presStyleLbl="bgAcc1" presStyleIdx="1" presStyleCnt="6" custScaleX="123053" custScaleY="105698" custLinFactNeighborX="354" custLinFactNeighborY="104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35D9DB3-EBED-4902-A457-5E66CB0E349E}" type="pres">
      <dgm:prSet presAssocID="{74619E46-6C68-4A43-8A9F-8D366AD352FD}" presName="Name13" presStyleLbl="parChTrans1D2" presStyleIdx="2" presStyleCnt="6"/>
      <dgm:spPr/>
      <dgm:t>
        <a:bodyPr/>
        <a:lstStyle/>
        <a:p>
          <a:endParaRPr lang="ru-RU"/>
        </a:p>
      </dgm:t>
    </dgm:pt>
    <dgm:pt modelId="{BBBB54B3-AEF8-4411-B88D-01963AE1D76C}" type="pres">
      <dgm:prSet presAssocID="{120BBE32-995C-4680-9EE1-2B54A268DB17}" presName="childText" presStyleLbl="bgAcc1" presStyleIdx="2" presStyleCnt="6" custScaleX="124941" custScaleY="7993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F366196-E003-4C4C-ACCB-298A08C56398}" type="pres">
      <dgm:prSet presAssocID="{04DE5F56-4243-45DD-A840-D67DD96C0FBC}" presName="root" presStyleCnt="0"/>
      <dgm:spPr/>
    </dgm:pt>
    <dgm:pt modelId="{954A3074-61FC-49CA-AD7D-F05A3DEB6A64}" type="pres">
      <dgm:prSet presAssocID="{04DE5F56-4243-45DD-A840-D67DD96C0FBC}" presName="rootComposite" presStyleCnt="0"/>
      <dgm:spPr/>
    </dgm:pt>
    <dgm:pt modelId="{D542F8EE-3C67-4E39-8EB1-4033670F67F2}" type="pres">
      <dgm:prSet presAssocID="{04DE5F56-4243-45DD-A840-D67DD96C0FBC}" presName="rootText" presStyleLbl="node1" presStyleIdx="1" presStyleCnt="2"/>
      <dgm:spPr/>
      <dgm:t>
        <a:bodyPr/>
        <a:lstStyle/>
        <a:p>
          <a:endParaRPr lang="ru-RU"/>
        </a:p>
      </dgm:t>
    </dgm:pt>
    <dgm:pt modelId="{89620C0E-97B8-4B5E-8E14-1292C2E4163D}" type="pres">
      <dgm:prSet presAssocID="{04DE5F56-4243-45DD-A840-D67DD96C0FBC}" presName="rootConnector" presStyleLbl="node1" presStyleIdx="1" presStyleCnt="2"/>
      <dgm:spPr/>
      <dgm:t>
        <a:bodyPr/>
        <a:lstStyle/>
        <a:p>
          <a:endParaRPr lang="ru-RU"/>
        </a:p>
      </dgm:t>
    </dgm:pt>
    <dgm:pt modelId="{2473ACE5-0FFB-4E2B-BF47-0FD347BBE76F}" type="pres">
      <dgm:prSet presAssocID="{04DE5F56-4243-45DD-A840-D67DD96C0FBC}" presName="childShape" presStyleCnt="0"/>
      <dgm:spPr/>
    </dgm:pt>
    <dgm:pt modelId="{F146C9C7-C9D8-41EC-934F-A9C4D0FDCD49}" type="pres">
      <dgm:prSet presAssocID="{3F46D560-22F7-448F-BE17-F640AFF20F73}" presName="Name13" presStyleLbl="parChTrans1D2" presStyleIdx="3" presStyleCnt="6"/>
      <dgm:spPr/>
      <dgm:t>
        <a:bodyPr/>
        <a:lstStyle/>
        <a:p>
          <a:endParaRPr lang="ru-RU"/>
        </a:p>
      </dgm:t>
    </dgm:pt>
    <dgm:pt modelId="{821F2393-7A0D-438D-9A56-E79398B3689C}" type="pres">
      <dgm:prSet presAssocID="{52F05E87-8C0A-4A32-8D31-0FEB3DF56EFB}" presName="childText" presStyleLbl="bgAcc1" presStyleIdx="3" presStyleCnt="6" custScaleX="150667" custScaleY="12269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613856F-462C-497C-92AC-CAACBE8515B5}" type="pres">
      <dgm:prSet presAssocID="{3522814F-4570-420D-B541-CD19BE4970CF}" presName="Name13" presStyleLbl="parChTrans1D2" presStyleIdx="4" presStyleCnt="6"/>
      <dgm:spPr/>
      <dgm:t>
        <a:bodyPr/>
        <a:lstStyle/>
        <a:p>
          <a:endParaRPr lang="ru-RU"/>
        </a:p>
      </dgm:t>
    </dgm:pt>
    <dgm:pt modelId="{C4A5501F-560B-4ABD-953F-ABC22FE0A300}" type="pres">
      <dgm:prSet presAssocID="{B8AB83F8-A884-4F12-99EA-CC776541A927}" presName="childText" presStyleLbl="bgAcc1" presStyleIdx="4" presStyleCnt="6" custScaleX="149861" custScaleY="11375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E817DCB-74BD-49AC-9ED6-F6C2FF0C60EF}" type="pres">
      <dgm:prSet presAssocID="{2E3006D8-6DC5-40F6-BF39-41E662A94E50}" presName="Name13" presStyleLbl="parChTrans1D2" presStyleIdx="5" presStyleCnt="6"/>
      <dgm:spPr/>
      <dgm:t>
        <a:bodyPr/>
        <a:lstStyle/>
        <a:p>
          <a:endParaRPr lang="ru-RU"/>
        </a:p>
      </dgm:t>
    </dgm:pt>
    <dgm:pt modelId="{DC2C5FCF-C82F-434E-9BF2-1AC331D552FB}" type="pres">
      <dgm:prSet presAssocID="{740AC714-4408-47F0-B74D-04B7E494C598}" presName="childText" presStyleLbl="bgAcc1" presStyleIdx="5" presStyleCnt="6" custScaleX="145859" custScaleY="60838" custLinFactNeighborX="-1230" custLinFactNeighborY="-95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FB66736-58AF-4A07-BD3C-DAD19BEE7DC1}" type="presOf" srcId="{8A0AB54C-E704-4E9E-AA72-96D2251B7A23}" destId="{9C4CC655-AAF1-4D43-ADA2-114A495074C1}" srcOrd="0" destOrd="0" presId="urn:microsoft.com/office/officeart/2005/8/layout/hierarchy3"/>
    <dgm:cxn modelId="{76E9A7DF-93E8-4DFB-AFB6-D478A31E67A9}" type="presOf" srcId="{3522814F-4570-420D-B541-CD19BE4970CF}" destId="{6613856F-462C-497C-92AC-CAACBE8515B5}" srcOrd="0" destOrd="0" presId="urn:microsoft.com/office/officeart/2005/8/layout/hierarchy3"/>
    <dgm:cxn modelId="{287423ED-EE20-4691-AD63-8AEF6616BDC1}" srcId="{0FCEFFE6-E872-40C8-A3F5-E4713DDD9B3A}" destId="{8A0AB54C-E704-4E9E-AA72-96D2251B7A23}" srcOrd="1" destOrd="0" parTransId="{F0D28650-13CD-4D5A-88AF-5A31812E04FC}" sibTransId="{7E4A8B49-2F2B-45CF-9EED-18A7E2E7A68B}"/>
    <dgm:cxn modelId="{757AF9F4-3911-46CA-B681-7E5277F00870}" srcId="{10E93591-55F5-4193-8477-DBE2EC1B21F7}" destId="{0FCEFFE6-E872-40C8-A3F5-E4713DDD9B3A}" srcOrd="0" destOrd="0" parTransId="{21E6F30A-614A-465A-B3A2-5EABE239DFD2}" sibTransId="{55AD32BB-6A37-4505-B953-4A081BF9C099}"/>
    <dgm:cxn modelId="{318C3537-E567-4608-BBB5-A7F145B9AA48}" srcId="{10E93591-55F5-4193-8477-DBE2EC1B21F7}" destId="{04DE5F56-4243-45DD-A840-D67DD96C0FBC}" srcOrd="1" destOrd="0" parTransId="{01D06899-995E-4E61-9827-95A029F513D9}" sibTransId="{3E6D3FD2-7694-4756-A9B3-D1590868434A}"/>
    <dgm:cxn modelId="{6AABD1B7-633B-4E67-9913-145F68A96D82}" srcId="{04DE5F56-4243-45DD-A840-D67DD96C0FBC}" destId="{740AC714-4408-47F0-B74D-04B7E494C598}" srcOrd="2" destOrd="0" parTransId="{2E3006D8-6DC5-40F6-BF39-41E662A94E50}" sibTransId="{2F45FC0E-F624-4736-9ACF-0DF8E1C2C992}"/>
    <dgm:cxn modelId="{7CBEF042-AA32-4F6F-B4AC-35124ABFF650}" type="presOf" srcId="{740AC714-4408-47F0-B74D-04B7E494C598}" destId="{DC2C5FCF-C82F-434E-9BF2-1AC331D552FB}" srcOrd="0" destOrd="0" presId="urn:microsoft.com/office/officeart/2005/8/layout/hierarchy3"/>
    <dgm:cxn modelId="{139D3227-C958-4118-B73B-3D2B2123F44B}" type="presOf" srcId="{74619E46-6C68-4A43-8A9F-8D366AD352FD}" destId="{135D9DB3-EBED-4902-A457-5E66CB0E349E}" srcOrd="0" destOrd="0" presId="urn:microsoft.com/office/officeart/2005/8/layout/hierarchy3"/>
    <dgm:cxn modelId="{A988E42C-483B-4132-B1B1-5FAAD0D40D48}" type="presOf" srcId="{120BBE32-995C-4680-9EE1-2B54A268DB17}" destId="{BBBB54B3-AEF8-4411-B88D-01963AE1D76C}" srcOrd="0" destOrd="0" presId="urn:microsoft.com/office/officeart/2005/8/layout/hierarchy3"/>
    <dgm:cxn modelId="{CA9F6764-DCCD-4E61-A583-215A45461DC2}" srcId="{0FCEFFE6-E872-40C8-A3F5-E4713DDD9B3A}" destId="{120BBE32-995C-4680-9EE1-2B54A268DB17}" srcOrd="2" destOrd="0" parTransId="{74619E46-6C68-4A43-8A9F-8D366AD352FD}" sibTransId="{F6709DC4-28D1-4BBF-BC81-E41C25388C5C}"/>
    <dgm:cxn modelId="{DC238F43-2692-43F6-ABE9-6E54B0268CEB}" type="presOf" srcId="{2E3006D8-6DC5-40F6-BF39-41E662A94E50}" destId="{AE817DCB-74BD-49AC-9ED6-F6C2FF0C60EF}" srcOrd="0" destOrd="0" presId="urn:microsoft.com/office/officeart/2005/8/layout/hierarchy3"/>
    <dgm:cxn modelId="{395D7F7B-0CD5-4E7F-894B-BF03E8C766A6}" type="presOf" srcId="{04DE5F56-4243-45DD-A840-D67DD96C0FBC}" destId="{D542F8EE-3C67-4E39-8EB1-4033670F67F2}" srcOrd="0" destOrd="0" presId="urn:microsoft.com/office/officeart/2005/8/layout/hierarchy3"/>
    <dgm:cxn modelId="{AC294E78-3DB9-4AC5-BD17-7DD3D3C90EA8}" type="presOf" srcId="{3F46D560-22F7-448F-BE17-F640AFF20F73}" destId="{F146C9C7-C9D8-41EC-934F-A9C4D0FDCD49}" srcOrd="0" destOrd="0" presId="urn:microsoft.com/office/officeart/2005/8/layout/hierarchy3"/>
    <dgm:cxn modelId="{62C41E51-3B9C-4D96-85F1-9DACFA62C8B4}" srcId="{0FCEFFE6-E872-40C8-A3F5-E4713DDD9B3A}" destId="{9803671A-BF99-4CA2-83E7-D3CF53207C80}" srcOrd="0" destOrd="0" parTransId="{AC4D35C2-6ADA-4E5A-A97F-3C29166499D6}" sibTransId="{3C41E6CE-3500-4BE0-9402-148B4C3234E9}"/>
    <dgm:cxn modelId="{215A5B71-98A3-4BAA-83E7-7E56D4757F69}" type="presOf" srcId="{AC4D35C2-6ADA-4E5A-A97F-3C29166499D6}" destId="{9EB7F8F7-FDA7-4F37-86E6-69420A85964F}" srcOrd="0" destOrd="0" presId="urn:microsoft.com/office/officeart/2005/8/layout/hierarchy3"/>
    <dgm:cxn modelId="{AEE67D9A-68BF-4FE2-A886-94CF111C07E8}" type="presOf" srcId="{10E93591-55F5-4193-8477-DBE2EC1B21F7}" destId="{8F02B840-6978-4530-B11C-9E1D4AA4BAF6}" srcOrd="0" destOrd="0" presId="urn:microsoft.com/office/officeart/2005/8/layout/hierarchy3"/>
    <dgm:cxn modelId="{12910C6A-A6F9-4B6C-B2ED-ACD63AEC1924}" type="presOf" srcId="{0FCEFFE6-E872-40C8-A3F5-E4713DDD9B3A}" destId="{4704FBE5-8827-4999-8F73-41510E4FCFA8}" srcOrd="0" destOrd="0" presId="urn:microsoft.com/office/officeart/2005/8/layout/hierarchy3"/>
    <dgm:cxn modelId="{5109BD95-8628-431A-8026-2053F15950F8}" type="presOf" srcId="{0FCEFFE6-E872-40C8-A3F5-E4713DDD9B3A}" destId="{90A90ACB-0DAF-4856-9D1C-400348190513}" srcOrd="1" destOrd="0" presId="urn:microsoft.com/office/officeart/2005/8/layout/hierarchy3"/>
    <dgm:cxn modelId="{D9B7EF4A-AF3C-461B-A86A-606FE006B035}" type="presOf" srcId="{F0D28650-13CD-4D5A-88AF-5A31812E04FC}" destId="{01963F37-50C9-4EB7-B11A-3152A88CAC19}" srcOrd="0" destOrd="0" presId="urn:microsoft.com/office/officeart/2005/8/layout/hierarchy3"/>
    <dgm:cxn modelId="{DA2011DB-FF2E-495A-9202-52591451A926}" srcId="{04DE5F56-4243-45DD-A840-D67DD96C0FBC}" destId="{52F05E87-8C0A-4A32-8D31-0FEB3DF56EFB}" srcOrd="0" destOrd="0" parTransId="{3F46D560-22F7-448F-BE17-F640AFF20F73}" sibTransId="{4B840AD4-0CAB-4DA8-A2B8-6EC1C8AE0217}"/>
    <dgm:cxn modelId="{9E478685-55FD-4D89-BF0F-C409F9BCDB9D}" type="presOf" srcId="{52F05E87-8C0A-4A32-8D31-0FEB3DF56EFB}" destId="{821F2393-7A0D-438D-9A56-E79398B3689C}" srcOrd="0" destOrd="0" presId="urn:microsoft.com/office/officeart/2005/8/layout/hierarchy3"/>
    <dgm:cxn modelId="{503CBBF9-F5F3-4DB3-B4C4-1178BAF994D3}" type="presOf" srcId="{9803671A-BF99-4CA2-83E7-D3CF53207C80}" destId="{EC6F218C-AE13-41F0-ADF0-AE1345E74DA8}" srcOrd="0" destOrd="0" presId="urn:microsoft.com/office/officeart/2005/8/layout/hierarchy3"/>
    <dgm:cxn modelId="{6FBA59A7-6648-4FCF-AD7E-B9EA866E9014}" type="presOf" srcId="{B8AB83F8-A884-4F12-99EA-CC776541A927}" destId="{C4A5501F-560B-4ABD-953F-ABC22FE0A300}" srcOrd="0" destOrd="0" presId="urn:microsoft.com/office/officeart/2005/8/layout/hierarchy3"/>
    <dgm:cxn modelId="{69C1AB80-AF42-43F7-82DA-F23EE6FD1D6C}" srcId="{04DE5F56-4243-45DD-A840-D67DD96C0FBC}" destId="{B8AB83F8-A884-4F12-99EA-CC776541A927}" srcOrd="1" destOrd="0" parTransId="{3522814F-4570-420D-B541-CD19BE4970CF}" sibTransId="{856A197D-BE5C-45C7-B041-BA3A46973992}"/>
    <dgm:cxn modelId="{E3BAC07F-E4EB-4397-BDDA-0963F7085D1B}" type="presOf" srcId="{04DE5F56-4243-45DD-A840-D67DD96C0FBC}" destId="{89620C0E-97B8-4B5E-8E14-1292C2E4163D}" srcOrd="1" destOrd="0" presId="urn:microsoft.com/office/officeart/2005/8/layout/hierarchy3"/>
    <dgm:cxn modelId="{8226D626-DB30-4EF2-939E-58A5FF041948}" type="presParOf" srcId="{8F02B840-6978-4530-B11C-9E1D4AA4BAF6}" destId="{166B6703-11D1-4816-B21E-C4DC5D69EB29}" srcOrd="0" destOrd="0" presId="urn:microsoft.com/office/officeart/2005/8/layout/hierarchy3"/>
    <dgm:cxn modelId="{BF772A65-AFD2-459D-AC59-3E64EAD4C846}" type="presParOf" srcId="{166B6703-11D1-4816-B21E-C4DC5D69EB29}" destId="{17FD422B-E619-4D27-91E5-05F0251FDF27}" srcOrd="0" destOrd="0" presId="urn:microsoft.com/office/officeart/2005/8/layout/hierarchy3"/>
    <dgm:cxn modelId="{C829D875-7B79-4E0C-9FBF-FB47E0E38C46}" type="presParOf" srcId="{17FD422B-E619-4D27-91E5-05F0251FDF27}" destId="{4704FBE5-8827-4999-8F73-41510E4FCFA8}" srcOrd="0" destOrd="0" presId="urn:microsoft.com/office/officeart/2005/8/layout/hierarchy3"/>
    <dgm:cxn modelId="{C0A3C7E2-3EAB-468C-816D-C19DD05A3C70}" type="presParOf" srcId="{17FD422B-E619-4D27-91E5-05F0251FDF27}" destId="{90A90ACB-0DAF-4856-9D1C-400348190513}" srcOrd="1" destOrd="0" presId="urn:microsoft.com/office/officeart/2005/8/layout/hierarchy3"/>
    <dgm:cxn modelId="{8A69B13A-10FA-4D65-9D17-CD2213A478FD}" type="presParOf" srcId="{166B6703-11D1-4816-B21E-C4DC5D69EB29}" destId="{D5C35B38-36D0-45FE-94E7-785A9FE881F2}" srcOrd="1" destOrd="0" presId="urn:microsoft.com/office/officeart/2005/8/layout/hierarchy3"/>
    <dgm:cxn modelId="{FC8DA4B9-3A50-456C-AAAD-CBA475E2BA52}" type="presParOf" srcId="{D5C35B38-36D0-45FE-94E7-785A9FE881F2}" destId="{9EB7F8F7-FDA7-4F37-86E6-69420A85964F}" srcOrd="0" destOrd="0" presId="urn:microsoft.com/office/officeart/2005/8/layout/hierarchy3"/>
    <dgm:cxn modelId="{96A5D01C-EE6B-4233-BCDC-FC81677DFD74}" type="presParOf" srcId="{D5C35B38-36D0-45FE-94E7-785A9FE881F2}" destId="{EC6F218C-AE13-41F0-ADF0-AE1345E74DA8}" srcOrd="1" destOrd="0" presId="urn:microsoft.com/office/officeart/2005/8/layout/hierarchy3"/>
    <dgm:cxn modelId="{1061E8CA-10AE-41F8-A6C9-76DD85F2D2D4}" type="presParOf" srcId="{D5C35B38-36D0-45FE-94E7-785A9FE881F2}" destId="{01963F37-50C9-4EB7-B11A-3152A88CAC19}" srcOrd="2" destOrd="0" presId="urn:microsoft.com/office/officeart/2005/8/layout/hierarchy3"/>
    <dgm:cxn modelId="{931845B1-4307-4CCA-8CA1-00AB7E4CE999}" type="presParOf" srcId="{D5C35B38-36D0-45FE-94E7-785A9FE881F2}" destId="{9C4CC655-AAF1-4D43-ADA2-114A495074C1}" srcOrd="3" destOrd="0" presId="urn:microsoft.com/office/officeart/2005/8/layout/hierarchy3"/>
    <dgm:cxn modelId="{DA756840-912E-44AF-A5D5-ACDF50E41C9C}" type="presParOf" srcId="{D5C35B38-36D0-45FE-94E7-785A9FE881F2}" destId="{135D9DB3-EBED-4902-A457-5E66CB0E349E}" srcOrd="4" destOrd="0" presId="urn:microsoft.com/office/officeart/2005/8/layout/hierarchy3"/>
    <dgm:cxn modelId="{5BF6949A-CE56-4ADE-87E6-DB29D767A4CC}" type="presParOf" srcId="{D5C35B38-36D0-45FE-94E7-785A9FE881F2}" destId="{BBBB54B3-AEF8-4411-B88D-01963AE1D76C}" srcOrd="5" destOrd="0" presId="urn:microsoft.com/office/officeart/2005/8/layout/hierarchy3"/>
    <dgm:cxn modelId="{7DFCD95D-7B05-4974-8288-04BE1A4274D4}" type="presParOf" srcId="{8F02B840-6978-4530-B11C-9E1D4AA4BAF6}" destId="{9F366196-E003-4C4C-ACCB-298A08C56398}" srcOrd="1" destOrd="0" presId="urn:microsoft.com/office/officeart/2005/8/layout/hierarchy3"/>
    <dgm:cxn modelId="{FBE9AD3C-C00B-4D31-BDFA-519820930BD9}" type="presParOf" srcId="{9F366196-E003-4C4C-ACCB-298A08C56398}" destId="{954A3074-61FC-49CA-AD7D-F05A3DEB6A64}" srcOrd="0" destOrd="0" presId="urn:microsoft.com/office/officeart/2005/8/layout/hierarchy3"/>
    <dgm:cxn modelId="{5195B21A-9BF2-4165-BE20-252F7D30DAAD}" type="presParOf" srcId="{954A3074-61FC-49CA-AD7D-F05A3DEB6A64}" destId="{D542F8EE-3C67-4E39-8EB1-4033670F67F2}" srcOrd="0" destOrd="0" presId="urn:microsoft.com/office/officeart/2005/8/layout/hierarchy3"/>
    <dgm:cxn modelId="{9053688E-D4AA-4874-9E4E-65D0FE567BBF}" type="presParOf" srcId="{954A3074-61FC-49CA-AD7D-F05A3DEB6A64}" destId="{89620C0E-97B8-4B5E-8E14-1292C2E4163D}" srcOrd="1" destOrd="0" presId="urn:microsoft.com/office/officeart/2005/8/layout/hierarchy3"/>
    <dgm:cxn modelId="{F2D4B76E-A744-4E9F-B174-3D47BB282D5C}" type="presParOf" srcId="{9F366196-E003-4C4C-ACCB-298A08C56398}" destId="{2473ACE5-0FFB-4E2B-BF47-0FD347BBE76F}" srcOrd="1" destOrd="0" presId="urn:microsoft.com/office/officeart/2005/8/layout/hierarchy3"/>
    <dgm:cxn modelId="{5C825958-0484-4D4A-89B8-8398AF48038F}" type="presParOf" srcId="{2473ACE5-0FFB-4E2B-BF47-0FD347BBE76F}" destId="{F146C9C7-C9D8-41EC-934F-A9C4D0FDCD49}" srcOrd="0" destOrd="0" presId="urn:microsoft.com/office/officeart/2005/8/layout/hierarchy3"/>
    <dgm:cxn modelId="{AE348538-1B2C-43CE-89CF-10268A14BD33}" type="presParOf" srcId="{2473ACE5-0FFB-4E2B-BF47-0FD347BBE76F}" destId="{821F2393-7A0D-438D-9A56-E79398B3689C}" srcOrd="1" destOrd="0" presId="urn:microsoft.com/office/officeart/2005/8/layout/hierarchy3"/>
    <dgm:cxn modelId="{EE1A1165-9BE8-4F46-AD80-B841808770AE}" type="presParOf" srcId="{2473ACE5-0FFB-4E2B-BF47-0FD347BBE76F}" destId="{6613856F-462C-497C-92AC-CAACBE8515B5}" srcOrd="2" destOrd="0" presId="urn:microsoft.com/office/officeart/2005/8/layout/hierarchy3"/>
    <dgm:cxn modelId="{39372769-DE36-436D-9082-8925F247128A}" type="presParOf" srcId="{2473ACE5-0FFB-4E2B-BF47-0FD347BBE76F}" destId="{C4A5501F-560B-4ABD-953F-ABC22FE0A300}" srcOrd="3" destOrd="0" presId="urn:microsoft.com/office/officeart/2005/8/layout/hierarchy3"/>
    <dgm:cxn modelId="{E915F2BE-12F9-4DC3-8BAC-73A769AA9BAE}" type="presParOf" srcId="{2473ACE5-0FFB-4E2B-BF47-0FD347BBE76F}" destId="{AE817DCB-74BD-49AC-9ED6-F6C2FF0C60EF}" srcOrd="4" destOrd="0" presId="urn:microsoft.com/office/officeart/2005/8/layout/hierarchy3"/>
    <dgm:cxn modelId="{02F91064-5C8E-4997-9153-C8EFA697F782}" type="presParOf" srcId="{2473ACE5-0FFB-4E2B-BF47-0FD347BBE76F}" destId="{DC2C5FCF-C82F-434E-9BF2-1AC331D552FB}" srcOrd="5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704FBE5-8827-4999-8F73-41510E4FCFA8}">
      <dsp:nvSpPr>
        <dsp:cNvPr id="0" name=""/>
        <dsp:cNvSpPr/>
      </dsp:nvSpPr>
      <dsp:spPr>
        <a:xfrm>
          <a:off x="1127816" y="942"/>
          <a:ext cx="2540365" cy="127018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latin typeface="Comic Sans MS" pitchFamily="66" charset="0"/>
              <a:cs typeface="Arial" pitchFamily="34" charset="0"/>
            </a:rPr>
            <a:t>Прямое воздействие</a:t>
          </a:r>
          <a:endParaRPr lang="ru-RU" sz="2400" kern="1200" dirty="0">
            <a:latin typeface="Comic Sans MS" pitchFamily="66" charset="0"/>
            <a:cs typeface="Arial" pitchFamily="34" charset="0"/>
          </a:endParaRPr>
        </a:p>
      </dsp:txBody>
      <dsp:txXfrm>
        <a:off x="1127816" y="942"/>
        <a:ext cx="2540365" cy="1270182"/>
      </dsp:txXfrm>
    </dsp:sp>
    <dsp:sp modelId="{9EB7F8F7-FDA7-4F37-86E6-69420A85964F}">
      <dsp:nvSpPr>
        <dsp:cNvPr id="0" name=""/>
        <dsp:cNvSpPr/>
      </dsp:nvSpPr>
      <dsp:spPr>
        <a:xfrm>
          <a:off x="1381852" y="1271125"/>
          <a:ext cx="254036" cy="96518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965180"/>
              </a:lnTo>
              <a:lnTo>
                <a:pt x="254036" y="96518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C6F218C-AE13-41F0-ADF0-AE1345E74DA8}">
      <dsp:nvSpPr>
        <dsp:cNvPr id="0" name=""/>
        <dsp:cNvSpPr/>
      </dsp:nvSpPr>
      <dsp:spPr>
        <a:xfrm>
          <a:off x="1635889" y="1588671"/>
          <a:ext cx="2501487" cy="129526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Comic Sans MS" pitchFamily="66" charset="0"/>
              <a:cs typeface="Arial" pitchFamily="34" charset="0"/>
            </a:rPr>
            <a:t>Нерегулируемый отлов и отстрел, браконьерств</a:t>
          </a:r>
          <a:r>
            <a:rPr lang="ru-RU" sz="1800" kern="1200" dirty="0" smtClean="0">
              <a:latin typeface="Comic Sans MS" pitchFamily="66" charset="0"/>
            </a:rPr>
            <a:t>о</a:t>
          </a:r>
          <a:endParaRPr lang="ru-RU" sz="1800" kern="1200" dirty="0">
            <a:latin typeface="Comic Sans MS" pitchFamily="66" charset="0"/>
          </a:endParaRPr>
        </a:p>
      </dsp:txBody>
      <dsp:txXfrm>
        <a:off x="1635889" y="1588671"/>
        <a:ext cx="2501487" cy="1295268"/>
      </dsp:txXfrm>
    </dsp:sp>
    <dsp:sp modelId="{01963F37-50C9-4EB7-B11A-3152A88CAC19}">
      <dsp:nvSpPr>
        <dsp:cNvPr id="0" name=""/>
        <dsp:cNvSpPr/>
      </dsp:nvSpPr>
      <dsp:spPr>
        <a:xfrm>
          <a:off x="1381852" y="1271125"/>
          <a:ext cx="261230" cy="26148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614861"/>
              </a:lnTo>
              <a:lnTo>
                <a:pt x="261230" y="2614861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C4CC655-AAF1-4D43-ADA2-114A495074C1}">
      <dsp:nvSpPr>
        <dsp:cNvPr id="0" name=""/>
        <dsp:cNvSpPr/>
      </dsp:nvSpPr>
      <dsp:spPr>
        <a:xfrm>
          <a:off x="1643083" y="3214708"/>
          <a:ext cx="2500796" cy="134255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Comic Sans MS" pitchFamily="66" charset="0"/>
              <a:cs typeface="Arial" pitchFamily="34" charset="0"/>
            </a:rPr>
            <a:t>Отравление ядохимикатами</a:t>
          </a:r>
          <a:endParaRPr lang="ru-RU" sz="1800" kern="1200" dirty="0">
            <a:latin typeface="Comic Sans MS" pitchFamily="66" charset="0"/>
            <a:cs typeface="Arial" pitchFamily="34" charset="0"/>
          </a:endParaRPr>
        </a:p>
      </dsp:txBody>
      <dsp:txXfrm>
        <a:off x="1643083" y="3214708"/>
        <a:ext cx="2500796" cy="1342557"/>
      </dsp:txXfrm>
    </dsp:sp>
    <dsp:sp modelId="{135D9DB3-EBED-4902-A457-5E66CB0E349E}">
      <dsp:nvSpPr>
        <dsp:cNvPr id="0" name=""/>
        <dsp:cNvSpPr/>
      </dsp:nvSpPr>
      <dsp:spPr>
        <a:xfrm>
          <a:off x="1381852" y="1271125"/>
          <a:ext cx="254036" cy="409813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098136"/>
              </a:lnTo>
              <a:lnTo>
                <a:pt x="254036" y="4098136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BBB54B3-AEF8-4411-B88D-01963AE1D76C}">
      <dsp:nvSpPr>
        <dsp:cNvPr id="0" name=""/>
        <dsp:cNvSpPr/>
      </dsp:nvSpPr>
      <dsp:spPr>
        <a:xfrm>
          <a:off x="1635889" y="4861588"/>
          <a:ext cx="2539166" cy="101534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Comic Sans MS" pitchFamily="66" charset="0"/>
              <a:cs typeface="Arial" pitchFamily="34" charset="0"/>
            </a:rPr>
            <a:t>Неудачная интродукция</a:t>
          </a:r>
          <a:endParaRPr lang="ru-RU" sz="1800" kern="1200" dirty="0">
            <a:latin typeface="Comic Sans MS" pitchFamily="66" charset="0"/>
            <a:cs typeface="Arial" pitchFamily="34" charset="0"/>
          </a:endParaRPr>
        </a:p>
      </dsp:txBody>
      <dsp:txXfrm>
        <a:off x="1635889" y="4861588"/>
        <a:ext cx="2539166" cy="1015345"/>
      </dsp:txXfrm>
    </dsp:sp>
    <dsp:sp modelId="{D542F8EE-3C67-4E39-8EB1-4033670F67F2}">
      <dsp:nvSpPr>
        <dsp:cNvPr id="0" name=""/>
        <dsp:cNvSpPr/>
      </dsp:nvSpPr>
      <dsp:spPr>
        <a:xfrm>
          <a:off x="4303272" y="942"/>
          <a:ext cx="2540365" cy="127018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latin typeface="Comic Sans MS" pitchFamily="66" charset="0"/>
              <a:cs typeface="Arial" pitchFamily="34" charset="0"/>
            </a:rPr>
            <a:t>Косвенное воздействие</a:t>
          </a:r>
          <a:endParaRPr lang="ru-RU" sz="2400" kern="1200" dirty="0">
            <a:latin typeface="Comic Sans MS" pitchFamily="66" charset="0"/>
            <a:cs typeface="Arial" pitchFamily="34" charset="0"/>
          </a:endParaRPr>
        </a:p>
      </dsp:txBody>
      <dsp:txXfrm>
        <a:off x="4303272" y="942"/>
        <a:ext cx="2540365" cy="1270182"/>
      </dsp:txXfrm>
    </dsp:sp>
    <dsp:sp modelId="{F146C9C7-C9D8-41EC-934F-A9C4D0FDCD49}">
      <dsp:nvSpPr>
        <dsp:cNvPr id="0" name=""/>
        <dsp:cNvSpPr/>
      </dsp:nvSpPr>
      <dsp:spPr>
        <a:xfrm>
          <a:off x="4557309" y="1271125"/>
          <a:ext cx="254036" cy="109677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096777"/>
              </a:lnTo>
              <a:lnTo>
                <a:pt x="254036" y="1096777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21F2393-7A0D-438D-9A56-E79398B3689C}">
      <dsp:nvSpPr>
        <dsp:cNvPr id="0" name=""/>
        <dsp:cNvSpPr/>
      </dsp:nvSpPr>
      <dsp:spPr>
        <a:xfrm>
          <a:off x="4811345" y="1588671"/>
          <a:ext cx="3061993" cy="155846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Comic Sans MS" pitchFamily="66" charset="0"/>
              <a:cs typeface="Arial" pitchFamily="34" charset="0"/>
            </a:rPr>
            <a:t>Изменение </a:t>
          </a:r>
          <a:r>
            <a:rPr lang="ru-RU" sz="1800" kern="1200" dirty="0" err="1" smtClean="0">
              <a:latin typeface="Comic Sans MS" pitchFamily="66" charset="0"/>
              <a:cs typeface="Arial" pitchFamily="34" charset="0"/>
            </a:rPr>
            <a:t>естеств</a:t>
          </a:r>
          <a:r>
            <a:rPr lang="ru-RU" sz="1800" kern="1200" dirty="0" smtClean="0">
              <a:latin typeface="Comic Sans MS" pitchFamily="66" charset="0"/>
              <a:cs typeface="Arial" pitchFamily="34" charset="0"/>
            </a:rPr>
            <a:t>. ландшафтов (вырубка лесов, распашка степей, осушение болот)</a:t>
          </a:r>
          <a:endParaRPr lang="ru-RU" sz="1800" kern="1200" dirty="0">
            <a:latin typeface="Comic Sans MS" pitchFamily="66" charset="0"/>
            <a:cs typeface="Arial" pitchFamily="34" charset="0"/>
          </a:endParaRPr>
        </a:p>
      </dsp:txBody>
      <dsp:txXfrm>
        <a:off x="4811345" y="1588671"/>
        <a:ext cx="3061993" cy="1558463"/>
      </dsp:txXfrm>
    </dsp:sp>
    <dsp:sp modelId="{6613856F-462C-497C-92AC-CAACBE8515B5}">
      <dsp:nvSpPr>
        <dsp:cNvPr id="0" name=""/>
        <dsp:cNvSpPr/>
      </dsp:nvSpPr>
      <dsp:spPr>
        <a:xfrm>
          <a:off x="4557309" y="1271125"/>
          <a:ext cx="254036" cy="291597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915977"/>
              </a:lnTo>
              <a:lnTo>
                <a:pt x="254036" y="2915977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4A5501F-560B-4ABD-953F-ABC22FE0A300}">
      <dsp:nvSpPr>
        <dsp:cNvPr id="0" name=""/>
        <dsp:cNvSpPr/>
      </dsp:nvSpPr>
      <dsp:spPr>
        <a:xfrm>
          <a:off x="4811345" y="3464680"/>
          <a:ext cx="3045613" cy="144484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Comic Sans MS" pitchFamily="66" charset="0"/>
              <a:cs typeface="Arial" pitchFamily="34" charset="0"/>
            </a:rPr>
            <a:t>Создание культурных ландшафтов, урбанизация</a:t>
          </a:r>
          <a:endParaRPr lang="ru-RU" sz="1800" kern="1200" dirty="0">
            <a:latin typeface="Comic Sans MS" pitchFamily="66" charset="0"/>
            <a:cs typeface="Arial" pitchFamily="34" charset="0"/>
          </a:endParaRPr>
        </a:p>
      </dsp:txBody>
      <dsp:txXfrm>
        <a:off x="4811345" y="3464680"/>
        <a:ext cx="3045613" cy="1444845"/>
      </dsp:txXfrm>
    </dsp:sp>
    <dsp:sp modelId="{AE817DCB-74BD-49AC-9ED6-F6C2FF0C60EF}">
      <dsp:nvSpPr>
        <dsp:cNvPr id="0" name=""/>
        <dsp:cNvSpPr/>
      </dsp:nvSpPr>
      <dsp:spPr>
        <a:xfrm>
          <a:off x="4557309" y="1271125"/>
          <a:ext cx="229039" cy="433023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330230"/>
              </a:lnTo>
              <a:lnTo>
                <a:pt x="229039" y="433023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C2C5FCF-C82F-434E-9BF2-1AC331D552FB}">
      <dsp:nvSpPr>
        <dsp:cNvPr id="0" name=""/>
        <dsp:cNvSpPr/>
      </dsp:nvSpPr>
      <dsp:spPr>
        <a:xfrm>
          <a:off x="4786348" y="5214979"/>
          <a:ext cx="2964281" cy="77275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Comic Sans MS" pitchFamily="66" charset="0"/>
              <a:cs typeface="Arial" pitchFamily="34" charset="0"/>
            </a:rPr>
            <a:t>Загрязнение</a:t>
          </a:r>
          <a:r>
            <a:rPr lang="ru-RU" sz="1800" kern="1200" baseline="0" dirty="0" smtClean="0">
              <a:latin typeface="Comic Sans MS" pitchFamily="66" charset="0"/>
              <a:cs typeface="Arial" pitchFamily="34" charset="0"/>
            </a:rPr>
            <a:t> сред жизни</a:t>
          </a:r>
          <a:endParaRPr lang="ru-RU" sz="1800" kern="1200" dirty="0">
            <a:latin typeface="Comic Sans MS" pitchFamily="66" charset="0"/>
            <a:cs typeface="Arial" pitchFamily="34" charset="0"/>
          </a:endParaRPr>
        </a:p>
      </dsp:txBody>
      <dsp:txXfrm>
        <a:off x="4786348" y="5214979"/>
        <a:ext cx="2964281" cy="77275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E8AD467-EB58-4B32-AC88-88A515E5ED7F}" type="datetimeFigureOut">
              <a:rPr lang="ru-RU" smtClean="0"/>
              <a:pPr/>
              <a:t>11.01.2022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8750E01-47F0-4A96-81FB-50396885660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11B63C6-4A73-4F5A-A744-E6FD303519AE}" type="slidenum">
              <a:rPr lang="ru-RU" smtClean="0"/>
              <a:pPr/>
              <a:t>26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92D050">
                <a:alpha val="68000"/>
              </a:srgb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11.01.2022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8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8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8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8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8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8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6" y="1142984"/>
            <a:ext cx="9144026" cy="5715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093" y="-2232"/>
            <a:ext cx="8977712" cy="1143000"/>
          </a:xfrm>
        </p:spPr>
        <p:txBody>
          <a:bodyPr>
            <a:noAutofit/>
          </a:bodyPr>
          <a:lstStyle/>
          <a:p>
            <a:r>
              <a:rPr lang="ru-RU" sz="1600" b="1" dirty="0" smtClean="0">
                <a:latin typeface="Comic Sans MS" pitchFamily="66" charset="0"/>
                <a:cs typeface="Arial" pitchFamily="34" charset="0"/>
              </a:rPr>
              <a:t>МУНИЦИПАЛЬНОЕ АВТОНОМНОЕ ОБРАЗОВАТЕЛЬНОЕ УЧЕРЕЖДЕНИЕ </a:t>
            </a:r>
            <a:br>
              <a:rPr lang="ru-RU" sz="1600" b="1" dirty="0" smtClean="0">
                <a:latin typeface="Comic Sans MS" pitchFamily="66" charset="0"/>
                <a:cs typeface="Arial" pitchFamily="34" charset="0"/>
              </a:rPr>
            </a:br>
            <a:r>
              <a:rPr lang="ru-RU" sz="1600" b="1" dirty="0" smtClean="0">
                <a:latin typeface="Comic Sans MS" pitchFamily="66" charset="0"/>
                <a:cs typeface="Arial" pitchFamily="34" charset="0"/>
              </a:rPr>
              <a:t>ГИМНАЗИЯ №10</a:t>
            </a:r>
            <a:endParaRPr lang="ru-RU" sz="1600" dirty="0">
              <a:latin typeface="Comic Sans MS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714480" y="150017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1818193" y="1142984"/>
            <a:ext cx="547137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Comic Sans MS" pitchFamily="66" charset="0"/>
                <a:cs typeface="Arial" pitchFamily="34" charset="0"/>
              </a:rPr>
              <a:t>ОХРАНА ЖИВОТНЫХ.</a:t>
            </a:r>
          </a:p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Comic Sans MS" pitchFamily="66" charset="0"/>
                <a:cs typeface="Arial" pitchFamily="34" charset="0"/>
              </a:rPr>
              <a:t>КРАСНАЯ КНИГА РФ.</a:t>
            </a:r>
            <a:endParaRPr lang="ru-RU" sz="3600" b="1" dirty="0">
              <a:solidFill>
                <a:srgbClr val="FF0000"/>
              </a:solidFill>
              <a:latin typeface="Comic Sans MS" pitchFamily="66" charset="0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526984" y="5214950"/>
            <a:ext cx="361701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dirty="0" smtClean="0">
                <a:latin typeface="Comic Sans MS" pitchFamily="66" charset="0"/>
                <a:cs typeface="Arial" pitchFamily="34" charset="0"/>
              </a:rPr>
              <a:t>Составитель:</a:t>
            </a:r>
          </a:p>
          <a:p>
            <a:pPr algn="r"/>
            <a:r>
              <a:rPr lang="ru-RU" dirty="0" smtClean="0">
                <a:latin typeface="Comic Sans MS" pitchFamily="66" charset="0"/>
                <a:cs typeface="Arial" pitchFamily="34" charset="0"/>
              </a:rPr>
              <a:t>Шейкина Н.В.</a:t>
            </a:r>
          </a:p>
          <a:p>
            <a:pPr algn="r"/>
            <a:r>
              <a:rPr lang="ru-RU" dirty="0" smtClean="0">
                <a:latin typeface="Comic Sans MS" pitchFamily="66" charset="0"/>
                <a:cs typeface="Arial" pitchFamily="34" charset="0"/>
              </a:rPr>
              <a:t>учитель биологии</a:t>
            </a:r>
          </a:p>
          <a:p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3979502" y="6143644"/>
            <a:ext cx="166391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 smtClean="0">
                <a:latin typeface="Comic Sans MS" pitchFamily="66" charset="0"/>
                <a:cs typeface="Arial" pitchFamily="34" charset="0"/>
              </a:rPr>
              <a:t>Новосибирск</a:t>
            </a:r>
          </a:p>
          <a:p>
            <a:pPr algn="ctr"/>
            <a:r>
              <a:rPr lang="ru-RU" dirty="0" smtClean="0">
                <a:latin typeface="Comic Sans MS" pitchFamily="66" charset="0"/>
                <a:cs typeface="Arial" pitchFamily="34" charset="0"/>
              </a:rPr>
              <a:t>2021</a:t>
            </a:r>
          </a:p>
          <a:p>
            <a:pPr algn="ctr"/>
            <a:endParaRPr lang="ru-RU" dirty="0" smtClean="0">
              <a:latin typeface="Arial" pitchFamily="34" charset="0"/>
              <a:cs typeface="Arial" pitchFamily="34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4714884"/>
            <a:ext cx="8501122" cy="2143116"/>
          </a:xfrm>
        </p:spPr>
        <p:txBody>
          <a:bodyPr>
            <a:normAutofit lnSpcReduction="10000"/>
          </a:bodyPr>
          <a:lstStyle/>
          <a:p>
            <a:pPr marL="0" indent="349200" algn="just">
              <a:spcBef>
                <a:spcPts val="0"/>
              </a:spcBef>
              <a:buNone/>
            </a:pPr>
            <a:r>
              <a:rPr lang="ru-RU" sz="1800" dirty="0" smtClean="0">
                <a:latin typeface="Comic Sans MS" pitchFamily="66" charset="0"/>
                <a:cs typeface="Arial" pitchFamily="34" charset="0"/>
              </a:rPr>
              <a:t>В 1949 г. была создана специальная международная общественная комиссия по редким видам. Она выдвинула идею о составлении всемирного аннотированного списка животных, которым грозит вымирание. Таким образом, в 1963 г. появилась первая </a:t>
            </a:r>
            <a:r>
              <a:rPr lang="ru-RU" sz="1800" b="1" dirty="0" smtClean="0">
                <a:latin typeface="Comic Sans MS" pitchFamily="66" charset="0"/>
                <a:cs typeface="Arial" pitchFamily="34" charset="0"/>
              </a:rPr>
              <a:t>Международная Красная книга </a:t>
            </a:r>
            <a:r>
              <a:rPr lang="en-US" sz="1800" b="1" dirty="0" smtClean="0">
                <a:latin typeface="Comic Sans MS" pitchFamily="66" charset="0"/>
                <a:cs typeface="Arial" pitchFamily="34" charset="0"/>
              </a:rPr>
              <a:t>(Data Red List)</a:t>
            </a:r>
            <a:r>
              <a:rPr lang="ru-RU" sz="1800" b="1" dirty="0" smtClean="0">
                <a:latin typeface="Comic Sans MS" pitchFamily="66" charset="0"/>
                <a:cs typeface="Arial" pitchFamily="34" charset="0"/>
              </a:rPr>
              <a:t>. </a:t>
            </a:r>
            <a:r>
              <a:rPr lang="ru-RU" sz="1800" dirty="0" smtClean="0">
                <a:latin typeface="Comic Sans MS" pitchFamily="66" charset="0"/>
                <a:cs typeface="Arial" pitchFamily="34" charset="0"/>
              </a:rPr>
              <a:t>На сегодняшний день она содержит сведения о 1130 видах млекопитающих, 1183 видах птиц, 296 видах рептилий, 146 видах амфибий и 751 виде рыб, находящихся под угрозой исчезновения.</a:t>
            </a:r>
          </a:p>
          <a:p>
            <a:pPr algn="just">
              <a:buNone/>
            </a:pPr>
            <a:endParaRPr lang="ru-RU" sz="18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Рисунок 4" descr="IUCN-Red-List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357422" y="357166"/>
            <a:ext cx="4650918" cy="428628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714744" y="285728"/>
            <a:ext cx="5143536" cy="5472138"/>
          </a:xfrm>
        </p:spPr>
        <p:txBody>
          <a:bodyPr>
            <a:normAutofit/>
          </a:bodyPr>
          <a:lstStyle/>
          <a:p>
            <a:pPr marL="0" indent="349200" algn="just" fontAlgn="base">
              <a:spcBef>
                <a:spcPts val="0"/>
              </a:spcBef>
              <a:buNone/>
            </a:pPr>
            <a:r>
              <a:rPr lang="ru-RU" sz="1800" dirty="0" smtClean="0">
                <a:latin typeface="Comic Sans MS" pitchFamily="66" charset="0"/>
                <a:cs typeface="Arial" pitchFamily="34" charset="0"/>
              </a:rPr>
              <a:t>в 2001 г. появилась </a:t>
            </a:r>
            <a:r>
              <a:rPr lang="ru-RU" sz="1800" b="1" dirty="0" smtClean="0">
                <a:latin typeface="Comic Sans MS" pitchFamily="66" charset="0"/>
                <a:cs typeface="Arial" pitchFamily="34" charset="0"/>
              </a:rPr>
              <a:t>Красная книга Российской Федерации</a:t>
            </a:r>
            <a:r>
              <a:rPr lang="ru-RU" sz="1800" dirty="0" smtClean="0">
                <a:latin typeface="Comic Sans MS" pitchFamily="66" charset="0"/>
                <a:cs typeface="Arial" pitchFamily="34" charset="0"/>
              </a:rPr>
              <a:t>. На данный момент в нее включены 259 видов позвоночных животных, среди которых 3 вида круглоротых, 39 видов рыб, 8 – амфибий, 21 – рептилий, 123 вида птиц и 65 видов млекопитающих. Для каждого вида приведены данные об ареале, численности, неблагоприятных факторах и мерах охраны.</a:t>
            </a:r>
          </a:p>
          <a:p>
            <a:pPr marL="0" indent="349200" algn="just">
              <a:spcBef>
                <a:spcPts val="0"/>
              </a:spcBef>
              <a:buNone/>
            </a:pPr>
            <a:r>
              <a:rPr lang="ru-RU" sz="1800" dirty="0" smtClean="0">
                <a:latin typeface="Comic Sans MS" pitchFamily="66" charset="0"/>
                <a:cs typeface="Arial" pitchFamily="34" charset="0"/>
              </a:rPr>
              <a:t>Красная книга является официальным документом государственной важности.</a:t>
            </a:r>
            <a:endParaRPr lang="ru-RU" sz="1800" dirty="0">
              <a:latin typeface="Comic Sans MS" pitchFamily="66" charset="0"/>
              <a:cs typeface="Arial" pitchFamily="34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214290"/>
            <a:ext cx="3281534" cy="3857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2000232" y="4214818"/>
            <a:ext cx="557216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buFont typeface="Wingdings" pitchFamily="2" charset="2"/>
              <a:buChar char="Ø"/>
            </a:pPr>
            <a:r>
              <a:rPr lang="ru-RU" sz="4000" dirty="0" smtClean="0">
                <a:solidFill>
                  <a:srgbClr val="FF0000"/>
                </a:solidFill>
                <a:latin typeface="Comic Sans MS" pitchFamily="66" charset="0"/>
              </a:rPr>
              <a:t>Остановись!</a:t>
            </a:r>
          </a:p>
          <a:p>
            <a:pPr lvl="0" fontAlgn="base">
              <a:buFont typeface="Wingdings" pitchFamily="2" charset="2"/>
              <a:buChar char="Ø"/>
            </a:pPr>
            <a:r>
              <a:rPr lang="ru-RU" sz="4000" dirty="0" smtClean="0">
                <a:solidFill>
                  <a:srgbClr val="FF0000"/>
                </a:solidFill>
                <a:latin typeface="Comic Sans MS" pitchFamily="66" charset="0"/>
              </a:rPr>
              <a:t>Стоп!</a:t>
            </a:r>
          </a:p>
          <a:p>
            <a:pPr lvl="0" fontAlgn="base">
              <a:buFont typeface="Wingdings" pitchFamily="2" charset="2"/>
              <a:buChar char="Ø"/>
            </a:pPr>
            <a:r>
              <a:rPr lang="ru-RU" sz="4000" dirty="0" smtClean="0">
                <a:solidFill>
                  <a:srgbClr val="FF0000"/>
                </a:solidFill>
                <a:latin typeface="Comic Sans MS" pitchFamily="66" charset="0"/>
              </a:rPr>
              <a:t>Не губи!</a:t>
            </a:r>
          </a:p>
          <a:p>
            <a:pPr lvl="0" fontAlgn="base">
              <a:buFont typeface="Wingdings" pitchFamily="2" charset="2"/>
              <a:buChar char="Ø"/>
            </a:pPr>
            <a:r>
              <a:rPr lang="ru-RU" sz="4000" dirty="0" smtClean="0">
                <a:solidFill>
                  <a:srgbClr val="FF0000"/>
                </a:solidFill>
                <a:latin typeface="Comic Sans MS" pitchFamily="66" charset="0"/>
              </a:rPr>
              <a:t>Дальше так нельзя!</a:t>
            </a:r>
            <a:endParaRPr lang="ru-RU" sz="4000" dirty="0">
              <a:solidFill>
                <a:srgbClr val="FF00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Comic Sans MS" pitchFamily="66" charset="0"/>
              </a:rPr>
              <a:t>Страницы книги цветные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4" name="Загнутый угол 3"/>
          <p:cNvSpPr/>
          <p:nvPr/>
        </p:nvSpPr>
        <p:spPr>
          <a:xfrm>
            <a:off x="285720" y="1571612"/>
            <a:ext cx="1857388" cy="1785950"/>
          </a:xfrm>
          <a:prstGeom prst="foldedCorner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Comic Sans MS" pitchFamily="66" charset="0"/>
              </a:rPr>
              <a:t>Вымершие виды животных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5" name="Загнутый угол 4"/>
          <p:cNvSpPr/>
          <p:nvPr/>
        </p:nvSpPr>
        <p:spPr>
          <a:xfrm>
            <a:off x="3428992" y="1928802"/>
            <a:ext cx="1857388" cy="1785950"/>
          </a:xfrm>
          <a:prstGeom prst="foldedCorne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Comic Sans MS" pitchFamily="66" charset="0"/>
              </a:rPr>
              <a:t>Исчезающие виды животных</a:t>
            </a:r>
            <a:endParaRPr lang="ru-RU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6" name="Загнутый угол 5"/>
          <p:cNvSpPr/>
          <p:nvPr/>
        </p:nvSpPr>
        <p:spPr>
          <a:xfrm>
            <a:off x="6572264" y="1643050"/>
            <a:ext cx="1857388" cy="1785950"/>
          </a:xfrm>
          <a:prstGeom prst="foldedCorner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Comic Sans MS" pitchFamily="66" charset="0"/>
              </a:rPr>
              <a:t>Количество этих животных уменьшается</a:t>
            </a:r>
            <a:endParaRPr lang="ru-RU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7" name="Загнутый угол 6"/>
          <p:cNvSpPr/>
          <p:nvPr/>
        </p:nvSpPr>
        <p:spPr>
          <a:xfrm>
            <a:off x="6572264" y="4500570"/>
            <a:ext cx="2143140" cy="1785950"/>
          </a:xfrm>
          <a:prstGeom prst="foldedCorner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Comic Sans MS" pitchFamily="66" charset="0"/>
              </a:rPr>
              <a:t>Восстановленные виды </a:t>
            </a:r>
            <a:r>
              <a:rPr lang="ru-RU" dirty="0" smtClean="0">
                <a:solidFill>
                  <a:schemeClr val="tx1"/>
                </a:solidFill>
                <a:latin typeface="Comic Sans MS" pitchFamily="66" charset="0"/>
              </a:rPr>
              <a:t>животных</a:t>
            </a:r>
            <a:endParaRPr lang="ru-RU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8" name="Загнутый угол 7"/>
          <p:cNvSpPr/>
          <p:nvPr/>
        </p:nvSpPr>
        <p:spPr>
          <a:xfrm>
            <a:off x="357158" y="4429132"/>
            <a:ext cx="1857388" cy="1785950"/>
          </a:xfrm>
          <a:prstGeom prst="foldedCorner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Comic Sans MS" pitchFamily="66" charset="0"/>
              </a:rPr>
              <a:t>Количество этих животных всегда было мало</a:t>
            </a:r>
            <a:endParaRPr lang="ru-RU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" name="Загнутый угол 8"/>
          <p:cNvSpPr/>
          <p:nvPr/>
        </p:nvSpPr>
        <p:spPr>
          <a:xfrm>
            <a:off x="3500430" y="4143380"/>
            <a:ext cx="2071702" cy="1857388"/>
          </a:xfrm>
          <a:prstGeom prst="foldedCorner">
            <a:avLst/>
          </a:prstGeom>
          <a:solidFill>
            <a:schemeClr val="tx1">
              <a:lumMod val="50000"/>
              <a:lumOff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Comic Sans MS" pitchFamily="66" charset="0"/>
              </a:rPr>
              <a:t>Малоизученные животных</a:t>
            </a:r>
            <a:endParaRPr lang="ru-RU" dirty="0">
              <a:solidFill>
                <a:schemeClr val="tx1"/>
              </a:solidFill>
              <a:latin typeface="Comic Sans MS" pitchFamily="66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214290"/>
            <a:ext cx="8643998" cy="1614486"/>
          </a:xfrm>
        </p:spPr>
        <p:txBody>
          <a:bodyPr>
            <a:normAutofit/>
          </a:bodyPr>
          <a:lstStyle/>
          <a:p>
            <a:pPr marL="0" indent="349200" algn="just">
              <a:spcBef>
                <a:spcPts val="0"/>
              </a:spcBef>
              <a:buNone/>
            </a:pPr>
            <a:r>
              <a:rPr lang="ru-RU" sz="1800" dirty="0" smtClean="0">
                <a:latin typeface="Comic Sans MS" pitchFamily="66" charset="0"/>
                <a:cs typeface="Arial" pitchFamily="34" charset="0"/>
              </a:rPr>
              <a:t>Большую роль в охране животных играет создание </a:t>
            </a:r>
            <a:r>
              <a:rPr lang="ru-RU" sz="1800" b="1" dirty="0" smtClean="0">
                <a:latin typeface="Comic Sans MS" pitchFamily="66" charset="0"/>
                <a:cs typeface="Arial" pitchFamily="34" charset="0"/>
              </a:rPr>
              <a:t>особо охраняемых природных территорий</a:t>
            </a:r>
            <a:r>
              <a:rPr lang="ru-RU" sz="1800" dirty="0" smtClean="0">
                <a:latin typeface="Comic Sans MS" pitchFamily="66" charset="0"/>
                <a:cs typeface="Arial" pitchFamily="34" charset="0"/>
              </a:rPr>
              <a:t>, важнейшей функцией которых является сохранение биоразнообразия, охрана и восстановление редких и исчезающих видов животных. Так, в заповедниках РФ охраняется 75% видов млекопитающих, 82% птиц, 50% амфибий и 35% рептилий.</a:t>
            </a:r>
          </a:p>
          <a:p>
            <a:endParaRPr lang="ru-RU" dirty="0"/>
          </a:p>
        </p:txBody>
      </p:sp>
      <p:pic>
        <p:nvPicPr>
          <p:cNvPr id="4" name="Рисунок 3" descr="общая фауна наземных позв-х и число их в заповедниках России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14414" y="1785926"/>
            <a:ext cx="6743747" cy="421484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  <p:sp>
        <p:nvSpPr>
          <p:cNvPr id="5" name="TextBox 4"/>
          <p:cNvSpPr txBox="1"/>
          <p:nvPr/>
        </p:nvSpPr>
        <p:spPr>
          <a:xfrm>
            <a:off x="1285852" y="6072206"/>
            <a:ext cx="65925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Comic Sans MS" pitchFamily="66" charset="0"/>
                <a:cs typeface="Arial" pitchFamily="34" charset="0"/>
              </a:rPr>
              <a:t>Распределение фауны наземных позвоночных России </a:t>
            </a:r>
          </a:p>
          <a:p>
            <a:pPr algn="ctr"/>
            <a:r>
              <a:rPr lang="ru-RU" b="1" dirty="0" smtClean="0">
                <a:latin typeface="Comic Sans MS" pitchFamily="66" charset="0"/>
                <a:cs typeface="Arial" pitchFamily="34" charset="0"/>
              </a:rPr>
              <a:t>и число их видов, охраняемых в заповедниках</a:t>
            </a:r>
            <a:endParaRPr lang="ru-RU" b="1" dirty="0">
              <a:latin typeface="Comic Sans MS" pitchFamily="66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5"/>
          <p:cNvSpPr>
            <a:spLocks noChangeArrowheads="1"/>
          </p:cNvSpPr>
          <p:nvPr/>
        </p:nvSpPr>
        <p:spPr bwMode="auto">
          <a:xfrm>
            <a:off x="142844" y="3429000"/>
            <a:ext cx="8643998" cy="36625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just"/>
            <a:r>
              <a:rPr lang="ru-RU" sz="2400" i="1" dirty="0">
                <a:solidFill>
                  <a:srgbClr val="FF0000"/>
                </a:solidFill>
                <a:latin typeface="Comic Sans MS" pitchFamily="66" charset="0"/>
              </a:rPr>
              <a:t>Дрофа — красивая крупная птица, </a:t>
            </a:r>
            <a:r>
              <a:rPr lang="ru-RU" sz="2400" i="1" dirty="0" smtClean="0">
                <a:solidFill>
                  <a:srgbClr val="FF0000"/>
                </a:solidFill>
                <a:latin typeface="Comic Sans MS" pitchFamily="66" charset="0"/>
              </a:rPr>
              <a:t>достигающая веса шестнадцати </a:t>
            </a:r>
            <a:r>
              <a:rPr lang="ru-RU" sz="2400" i="1" dirty="0">
                <a:solidFill>
                  <a:srgbClr val="FF0000"/>
                </a:solidFill>
                <a:latin typeface="Comic Sans MS" pitchFamily="66" charset="0"/>
              </a:rPr>
              <a:t>килограммов. </a:t>
            </a:r>
            <a:r>
              <a:rPr lang="ru-RU" sz="2400" i="1" dirty="0" smtClean="0">
                <a:solidFill>
                  <a:srgbClr val="FF0000"/>
                </a:solidFill>
                <a:latin typeface="Comic Sans MS" pitchFamily="66" charset="0"/>
              </a:rPr>
              <a:t>Место </a:t>
            </a:r>
            <a:r>
              <a:rPr lang="ru-RU" sz="2400" i="1" dirty="0">
                <a:solidFill>
                  <a:srgbClr val="FF0000"/>
                </a:solidFill>
                <a:latin typeface="Comic Sans MS" pitchFamily="66" charset="0"/>
              </a:rPr>
              <a:t>обитания </a:t>
            </a:r>
            <a:r>
              <a:rPr lang="ru-RU" sz="2400" i="1" dirty="0" smtClean="0">
                <a:solidFill>
                  <a:srgbClr val="FF0000"/>
                </a:solidFill>
                <a:latin typeface="Comic Sans MS" pitchFamily="66" charset="0"/>
              </a:rPr>
              <a:t>— бескрайние </a:t>
            </a:r>
            <a:r>
              <a:rPr lang="ru-RU" sz="2400" i="1" dirty="0">
                <a:solidFill>
                  <a:srgbClr val="FF0000"/>
                </a:solidFill>
                <a:latin typeface="Comic Sans MS" pitchFamily="66" charset="0"/>
              </a:rPr>
              <a:t>степи. </a:t>
            </a:r>
            <a:r>
              <a:rPr lang="ru-RU" sz="2400" i="1" dirty="0" smtClean="0">
                <a:solidFill>
                  <a:srgbClr val="FF0000"/>
                </a:solidFill>
                <a:latin typeface="Comic Sans MS" pitchFamily="66" charset="0"/>
              </a:rPr>
              <a:t>Использование </a:t>
            </a:r>
            <a:r>
              <a:rPr lang="ru-RU" sz="2400" i="1" dirty="0">
                <a:solidFill>
                  <a:srgbClr val="FF0000"/>
                </a:solidFill>
                <a:latin typeface="Comic Sans MS" pitchFamily="66" charset="0"/>
              </a:rPr>
              <a:t>все большего </a:t>
            </a:r>
            <a:r>
              <a:rPr lang="ru-RU" sz="2400" i="1" dirty="0" err="1" smtClean="0">
                <a:solidFill>
                  <a:srgbClr val="FF0000"/>
                </a:solidFill>
                <a:latin typeface="Comic Sans MS" pitchFamily="66" charset="0"/>
              </a:rPr>
              <a:t>количествa</a:t>
            </a:r>
            <a:r>
              <a:rPr lang="ru-RU" sz="2400" i="1" dirty="0" smtClean="0">
                <a:solidFill>
                  <a:srgbClr val="FF0000"/>
                </a:solidFill>
                <a:latin typeface="Comic Sans MS" pitchFamily="66" charset="0"/>
              </a:rPr>
              <a:t> </a:t>
            </a:r>
            <a:r>
              <a:rPr lang="ru-RU" sz="2400" i="1" dirty="0">
                <a:solidFill>
                  <a:srgbClr val="FF0000"/>
                </a:solidFill>
                <a:latin typeface="Comic Sans MS" pitchFamily="66" charset="0"/>
              </a:rPr>
              <a:t>земель в </a:t>
            </a:r>
            <a:r>
              <a:rPr lang="ru-RU" sz="2400" i="1" dirty="0" smtClean="0">
                <a:solidFill>
                  <a:srgbClr val="FF0000"/>
                </a:solidFill>
                <a:latin typeface="Comic Sans MS" pitchFamily="66" charset="0"/>
              </a:rPr>
              <a:t>сельском </a:t>
            </a:r>
            <a:r>
              <a:rPr lang="ru-RU" sz="2400" i="1" dirty="0">
                <a:solidFill>
                  <a:srgbClr val="FF0000"/>
                </a:solidFill>
                <a:latin typeface="Comic Sans MS" pitchFamily="66" charset="0"/>
              </a:rPr>
              <a:t>хозяйстве влечет за </a:t>
            </a:r>
            <a:r>
              <a:rPr lang="ru-RU" sz="2400" i="1" dirty="0" smtClean="0">
                <a:solidFill>
                  <a:srgbClr val="FF0000"/>
                </a:solidFill>
                <a:latin typeface="Comic Sans MS" pitchFamily="66" charset="0"/>
              </a:rPr>
              <a:t>собой изменение </a:t>
            </a:r>
            <a:r>
              <a:rPr lang="ru-RU" sz="2400" i="1" dirty="0">
                <a:solidFill>
                  <a:srgbClr val="FF0000"/>
                </a:solidFill>
                <a:latin typeface="Comic Sans MS" pitchFamily="66" charset="0"/>
              </a:rPr>
              <a:t>среды обитания. </a:t>
            </a:r>
            <a:r>
              <a:rPr lang="ru-RU" sz="2400" i="1" dirty="0" smtClean="0">
                <a:solidFill>
                  <a:srgbClr val="FF0000"/>
                </a:solidFill>
                <a:latin typeface="Comic Sans MS" pitchFamily="66" charset="0"/>
              </a:rPr>
              <a:t>Осторожной</a:t>
            </a:r>
            <a:r>
              <a:rPr lang="ru-RU" sz="2400" i="1" dirty="0">
                <a:solidFill>
                  <a:srgbClr val="FF0000"/>
                </a:solidFill>
                <a:latin typeface="Comic Sans MS" pitchFamily="66" charset="0"/>
              </a:rPr>
              <a:t>, пугливой птице </a:t>
            </a:r>
            <a:r>
              <a:rPr lang="ru-RU" sz="2400" i="1" dirty="0" smtClean="0">
                <a:solidFill>
                  <a:srgbClr val="FF0000"/>
                </a:solidFill>
                <a:latin typeface="Comic Sans MS" pitchFamily="66" charset="0"/>
              </a:rPr>
              <a:t>выбора </a:t>
            </a:r>
            <a:r>
              <a:rPr lang="ru-RU" sz="2400" i="1" dirty="0">
                <a:solidFill>
                  <a:srgbClr val="FF0000"/>
                </a:solidFill>
                <a:latin typeface="Comic Sans MS" pitchFamily="66" charset="0"/>
              </a:rPr>
              <a:t>практически не дано. </a:t>
            </a:r>
            <a:r>
              <a:rPr lang="ru-RU" sz="2400" i="1" dirty="0" smtClean="0">
                <a:solidFill>
                  <a:srgbClr val="FF0000"/>
                </a:solidFill>
                <a:latin typeface="Comic Sans MS" pitchFamily="66" charset="0"/>
              </a:rPr>
              <a:t>Если </a:t>
            </a:r>
            <a:r>
              <a:rPr lang="ru-RU" sz="2400" i="1" dirty="0">
                <a:solidFill>
                  <a:srgbClr val="FF0000"/>
                </a:solidFill>
                <a:latin typeface="Comic Sans MS" pitchFamily="66" charset="0"/>
              </a:rPr>
              <a:t>она не сумеет </a:t>
            </a:r>
            <a:r>
              <a:rPr lang="ru-RU" sz="2400" i="1" dirty="0" smtClean="0">
                <a:solidFill>
                  <a:srgbClr val="FF0000"/>
                </a:solidFill>
                <a:latin typeface="Comic Sans MS" pitchFamily="66" charset="0"/>
              </a:rPr>
              <a:t>приспособиться к </a:t>
            </a:r>
            <a:r>
              <a:rPr lang="ru-RU" sz="2400" i="1" dirty="0">
                <a:solidFill>
                  <a:srgbClr val="FF0000"/>
                </a:solidFill>
                <a:latin typeface="Comic Sans MS" pitchFamily="66" charset="0"/>
              </a:rPr>
              <a:t>новым условиям обитания, </a:t>
            </a:r>
            <a:r>
              <a:rPr lang="ru-RU" sz="2400" i="1" dirty="0" smtClean="0">
                <a:solidFill>
                  <a:srgbClr val="FF0000"/>
                </a:solidFill>
                <a:latin typeface="Comic Sans MS" pitchFamily="66" charset="0"/>
              </a:rPr>
              <a:t>то </a:t>
            </a:r>
            <a:r>
              <a:rPr lang="ru-RU" sz="2400" i="1" dirty="0">
                <a:solidFill>
                  <a:srgbClr val="FF0000"/>
                </a:solidFill>
                <a:latin typeface="Comic Sans MS" pitchFamily="66" charset="0"/>
              </a:rPr>
              <a:t>совсем исчезнет...</a:t>
            </a:r>
            <a:r>
              <a:rPr lang="ru-RU" sz="2000" i="1" dirty="0">
                <a:solidFill>
                  <a:schemeClr val="bg2"/>
                </a:solidFill>
                <a:latin typeface="Comic Sans MS" pitchFamily="66" charset="0"/>
              </a:rPr>
              <a:t/>
            </a:r>
            <a:br>
              <a:rPr lang="ru-RU" sz="2000" i="1" dirty="0">
                <a:solidFill>
                  <a:schemeClr val="bg2"/>
                </a:solidFill>
                <a:latin typeface="Comic Sans MS" pitchFamily="66" charset="0"/>
              </a:rPr>
            </a:br>
            <a:r>
              <a:rPr lang="ru-RU" sz="2000" i="1" dirty="0">
                <a:solidFill>
                  <a:srgbClr val="FFFF00"/>
                </a:solidFill>
                <a:latin typeface="Comic Sans MS" pitchFamily="66" charset="0"/>
              </a:rPr>
              <a:t/>
            </a:r>
            <a:br>
              <a:rPr lang="ru-RU" sz="2000" i="1" dirty="0">
                <a:solidFill>
                  <a:srgbClr val="FFFF00"/>
                </a:solidFill>
                <a:latin typeface="Comic Sans MS" pitchFamily="66" charset="0"/>
              </a:rPr>
            </a:br>
            <a:endParaRPr lang="ru-RU" sz="2000" i="1" dirty="0">
              <a:solidFill>
                <a:srgbClr val="FFFF00"/>
              </a:solidFill>
              <a:latin typeface="Comic Sans MS" pitchFamily="66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00562" y="142852"/>
            <a:ext cx="3929090" cy="32702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5" descr="xaxmai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00496" y="214290"/>
            <a:ext cx="4759334" cy="33813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5" name="Text Box 6"/>
          <p:cNvSpPr txBox="1">
            <a:spLocks noChangeArrowheads="1"/>
          </p:cNvSpPr>
          <p:nvPr/>
        </p:nvSpPr>
        <p:spPr bwMode="auto">
          <a:xfrm>
            <a:off x="357158" y="3643314"/>
            <a:ext cx="8429684" cy="3277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ru-RU" sz="2400" i="1" dirty="0">
                <a:solidFill>
                  <a:srgbClr val="FF0000"/>
                </a:solidFill>
                <a:latin typeface="Comic Sans MS" pitchFamily="66" charset="0"/>
              </a:rPr>
              <a:t>Большая панда (бамбуковый медведь) – </a:t>
            </a:r>
          </a:p>
          <a:p>
            <a:pPr algn="just">
              <a:spcBef>
                <a:spcPct val="50000"/>
              </a:spcBef>
            </a:pPr>
            <a:r>
              <a:rPr lang="ru-RU" sz="2400" i="1" dirty="0">
                <a:solidFill>
                  <a:srgbClr val="FF0000"/>
                </a:solidFill>
                <a:latin typeface="Comic Sans MS" pitchFamily="66" charset="0"/>
              </a:rPr>
              <a:t>очень редкое животное. Оно встречается только в горных лесах центрального Китая, где растет ее единственная пища – бамбук. Бамбук не очень питателен, поэтому панда кормится по 10 – 12 часов в сутки. У панд очень редко рождаются детеныши, поэтому их численность остается низкой.</a:t>
            </a:r>
          </a:p>
          <a:p>
            <a:pPr algn="ctr">
              <a:spcBef>
                <a:spcPct val="50000"/>
              </a:spcBef>
            </a:pPr>
            <a:endParaRPr lang="ru-RU" dirty="0">
              <a:solidFill>
                <a:srgbClr val="FFFF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4"/>
          <p:cNvSpPr>
            <a:spLocks noChangeArrowheads="1"/>
          </p:cNvSpPr>
          <p:nvPr/>
        </p:nvSpPr>
        <p:spPr bwMode="auto">
          <a:xfrm>
            <a:off x="357158" y="3185038"/>
            <a:ext cx="8643998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just"/>
            <a:r>
              <a:rPr lang="ru-RU" sz="2400" i="1" dirty="0">
                <a:solidFill>
                  <a:srgbClr val="FF0000"/>
                </a:solidFill>
                <a:latin typeface="Comic Sans MS" pitchFamily="66" charset="0"/>
              </a:rPr>
              <a:t>В открытом поле броненосец не может </a:t>
            </a:r>
            <a:r>
              <a:rPr lang="ru-RU" sz="2400" i="1" dirty="0" smtClean="0">
                <a:solidFill>
                  <a:srgbClr val="FF0000"/>
                </a:solidFill>
                <a:latin typeface="Comic Sans MS" pitchFamily="66" charset="0"/>
              </a:rPr>
              <a:t>убежать от </a:t>
            </a:r>
            <a:r>
              <a:rPr lang="ru-RU" sz="2400" i="1" dirty="0">
                <a:solidFill>
                  <a:srgbClr val="FF0000"/>
                </a:solidFill>
                <a:latin typeface="Comic Sans MS" pitchFamily="66" charset="0"/>
              </a:rPr>
              <a:t>человека и тем более от </a:t>
            </a:r>
            <a:r>
              <a:rPr lang="ru-RU" sz="2400" i="1" dirty="0" smtClean="0">
                <a:solidFill>
                  <a:srgbClr val="FF0000"/>
                </a:solidFill>
                <a:latin typeface="Comic Sans MS" pitchFamily="66" charset="0"/>
              </a:rPr>
              <a:t>собаки. Но </a:t>
            </a:r>
            <a:r>
              <a:rPr lang="ru-RU" sz="2400" i="1" dirty="0">
                <a:solidFill>
                  <a:srgbClr val="FF0000"/>
                </a:solidFill>
                <a:latin typeface="Comic Sans MS" pitchFamily="66" charset="0"/>
              </a:rPr>
              <a:t>когда броненосец устремляется в густые </a:t>
            </a:r>
            <a:r>
              <a:rPr lang="ru-RU" sz="2400" i="1" dirty="0" smtClean="0">
                <a:solidFill>
                  <a:srgbClr val="FF0000"/>
                </a:solidFill>
                <a:latin typeface="Comic Sans MS" pitchFamily="66" charset="0"/>
              </a:rPr>
              <a:t>колючие </a:t>
            </a:r>
            <a:r>
              <a:rPr lang="ru-RU" sz="2400" i="1" dirty="0">
                <a:solidFill>
                  <a:srgbClr val="FF0000"/>
                </a:solidFill>
                <a:latin typeface="Comic Sans MS" pitchFamily="66" charset="0"/>
              </a:rPr>
              <a:t>заросли, человек отказывается от погони, а собака замедляет бег. Броненосец же, </a:t>
            </a:r>
            <a:r>
              <a:rPr lang="ru-RU" sz="2400" i="1" dirty="0" smtClean="0">
                <a:solidFill>
                  <a:srgbClr val="FF0000"/>
                </a:solidFill>
                <a:latin typeface="Comic Sans MS" pitchFamily="66" charset="0"/>
              </a:rPr>
              <a:t>защищенный </a:t>
            </a:r>
            <a:r>
              <a:rPr lang="ru-RU" sz="2400" i="1" dirty="0">
                <a:solidFill>
                  <a:srgbClr val="FF0000"/>
                </a:solidFill>
                <a:latin typeface="Comic Sans MS" pitchFamily="66" charset="0"/>
              </a:rPr>
              <a:t>панцирем от колючих </a:t>
            </a:r>
            <a:r>
              <a:rPr lang="ru-RU" sz="2400" i="1" dirty="0" smtClean="0">
                <a:solidFill>
                  <a:srgbClr val="FF0000"/>
                </a:solidFill>
                <a:latin typeface="Comic Sans MS" pitchFamily="66" charset="0"/>
              </a:rPr>
              <a:t>кустов и </a:t>
            </a:r>
            <a:r>
              <a:rPr lang="ru-RU" sz="2400" i="1" dirty="0">
                <a:solidFill>
                  <a:srgbClr val="FF0000"/>
                </a:solidFill>
                <a:latin typeface="Comic Sans MS" pitchFamily="66" charset="0"/>
              </a:rPr>
              <a:t>жесткой травы, сравнительно </a:t>
            </a:r>
            <a:r>
              <a:rPr lang="ru-RU" sz="2400" i="1" dirty="0" smtClean="0">
                <a:solidFill>
                  <a:srgbClr val="FF0000"/>
                </a:solidFill>
                <a:latin typeface="Comic Sans MS" pitchFamily="66" charset="0"/>
              </a:rPr>
              <a:t> легко продирается сквозь </a:t>
            </a:r>
            <a:r>
              <a:rPr lang="ru-RU" sz="2400" i="1" dirty="0">
                <a:solidFill>
                  <a:srgbClr val="FF0000"/>
                </a:solidFill>
                <a:latin typeface="Comic Sans MS" pitchFamily="66" charset="0"/>
              </a:rPr>
              <a:t>колючки. </a:t>
            </a:r>
            <a:r>
              <a:rPr lang="ru-RU" sz="2400" i="1" dirty="0" smtClean="0">
                <a:solidFill>
                  <a:srgbClr val="FF0000"/>
                </a:solidFill>
                <a:latin typeface="Comic Sans MS" pitchFamily="66" charset="0"/>
              </a:rPr>
              <a:t>Таким образом, броня </a:t>
            </a:r>
            <a:r>
              <a:rPr lang="ru-RU" sz="2400" i="1" dirty="0">
                <a:solidFill>
                  <a:srgbClr val="FF0000"/>
                </a:solidFill>
                <a:latin typeface="Comic Sans MS" pitchFamily="66" charset="0"/>
              </a:rPr>
              <a:t>броненосца </a:t>
            </a:r>
            <a:r>
              <a:rPr lang="ru-RU" sz="2400" i="1" dirty="0" smtClean="0">
                <a:solidFill>
                  <a:srgbClr val="FF0000"/>
                </a:solidFill>
                <a:latin typeface="Comic Sans MS" pitchFamily="66" charset="0"/>
              </a:rPr>
              <a:t> скорее </a:t>
            </a:r>
            <a:r>
              <a:rPr lang="ru-RU" sz="2400" i="1" dirty="0">
                <a:solidFill>
                  <a:srgbClr val="FF0000"/>
                </a:solidFill>
                <a:latin typeface="Comic Sans MS" pitchFamily="66" charset="0"/>
              </a:rPr>
              <a:t>одежда ковбоя, </a:t>
            </a:r>
            <a:r>
              <a:rPr lang="ru-RU" sz="2400" i="1" dirty="0" smtClean="0">
                <a:solidFill>
                  <a:srgbClr val="FF0000"/>
                </a:solidFill>
                <a:latin typeface="Comic Sans MS" pitchFamily="66" charset="0"/>
              </a:rPr>
              <a:t>нежели </a:t>
            </a:r>
            <a:r>
              <a:rPr lang="ru-RU" sz="2400" i="1" dirty="0">
                <a:solidFill>
                  <a:srgbClr val="FF0000"/>
                </a:solidFill>
                <a:latin typeface="Comic Sans MS" pitchFamily="66" charset="0"/>
              </a:rPr>
              <a:t>панцирь рыцаря</a:t>
            </a:r>
            <a:r>
              <a:rPr lang="ru-RU" i="1" dirty="0">
                <a:solidFill>
                  <a:srgbClr val="FF0000"/>
                </a:solidFill>
                <a:latin typeface="Comic Sans MS" pitchFamily="66" charset="0"/>
              </a:rPr>
              <a:t>.</a:t>
            </a:r>
            <a:r>
              <a:rPr lang="ru-RU" i="1" dirty="0">
                <a:solidFill>
                  <a:schemeClr val="bg2"/>
                </a:solidFill>
                <a:latin typeface="Comic Sans MS" pitchFamily="66" charset="0"/>
              </a:rPr>
              <a:t/>
            </a:r>
            <a:br>
              <a:rPr lang="ru-RU" i="1" dirty="0">
                <a:solidFill>
                  <a:schemeClr val="bg2"/>
                </a:solidFill>
                <a:latin typeface="Comic Sans MS" pitchFamily="66" charset="0"/>
              </a:rPr>
            </a:br>
            <a:r>
              <a:rPr lang="ru-RU" i="1" dirty="0">
                <a:solidFill>
                  <a:schemeClr val="bg2"/>
                </a:solidFill>
                <a:latin typeface="Comic Sans MS" pitchFamily="66" charset="0"/>
              </a:rPr>
              <a:t/>
            </a:r>
            <a:br>
              <a:rPr lang="ru-RU" i="1" dirty="0">
                <a:solidFill>
                  <a:schemeClr val="bg2"/>
                </a:solidFill>
                <a:latin typeface="Comic Sans MS" pitchFamily="66" charset="0"/>
              </a:rPr>
            </a:br>
            <a:endParaRPr lang="ru-RU" i="1" dirty="0">
              <a:solidFill>
                <a:schemeClr val="bg2"/>
              </a:solidFill>
              <a:latin typeface="Comic Sans MS" pitchFamily="66" charset="0"/>
            </a:endParaRPr>
          </a:p>
        </p:txBody>
      </p:sp>
      <p:pic>
        <p:nvPicPr>
          <p:cNvPr id="10243" name="Picture 5" descr="1227879123_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57818" y="142852"/>
            <a:ext cx="3310008" cy="30202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4"/>
          <p:cNvSpPr>
            <a:spLocks noChangeArrowheads="1"/>
          </p:cNvSpPr>
          <p:nvPr/>
        </p:nvSpPr>
        <p:spPr bwMode="auto">
          <a:xfrm>
            <a:off x="0" y="4000504"/>
            <a:ext cx="9001156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just"/>
            <a:r>
              <a:rPr lang="ru-RU" sz="2400" i="1" dirty="0">
                <a:solidFill>
                  <a:srgbClr val="FF0000"/>
                </a:solidFill>
                <a:latin typeface="Comic Sans MS" pitchFamily="66" charset="0"/>
              </a:rPr>
              <a:t>После того как деятельность человека приобрела </a:t>
            </a:r>
            <a:endParaRPr lang="ru-RU" sz="2400" i="1" dirty="0" smtClean="0">
              <a:solidFill>
                <a:srgbClr val="FF0000"/>
              </a:solidFill>
              <a:latin typeface="Comic Sans MS" pitchFamily="66" charset="0"/>
            </a:endParaRPr>
          </a:p>
          <a:p>
            <a:pPr algn="just"/>
            <a:r>
              <a:rPr lang="ru-RU" sz="2400" i="1" dirty="0" smtClean="0">
                <a:solidFill>
                  <a:srgbClr val="FF0000"/>
                </a:solidFill>
                <a:latin typeface="Comic Sans MS" pitchFamily="66" charset="0"/>
              </a:rPr>
              <a:t>современный </a:t>
            </a:r>
            <a:r>
              <a:rPr lang="ru-RU" sz="2400" i="1" dirty="0">
                <a:solidFill>
                  <a:srgbClr val="FF0000"/>
                </a:solidFill>
                <a:latin typeface="Comic Sans MS" pitchFamily="66" charset="0"/>
              </a:rPr>
              <a:t>размах, ряд биологических особенностей журавлей </a:t>
            </a:r>
            <a:r>
              <a:rPr lang="ru-RU" sz="2400" i="1" dirty="0" smtClean="0">
                <a:solidFill>
                  <a:srgbClr val="FF0000"/>
                </a:solidFill>
                <a:latin typeface="Comic Sans MS" pitchFamily="66" charset="0"/>
              </a:rPr>
              <a:t>предопределил </a:t>
            </a:r>
            <a:r>
              <a:rPr lang="ru-RU" sz="2400" i="1" dirty="0">
                <a:solidFill>
                  <a:srgbClr val="FF0000"/>
                </a:solidFill>
                <a:latin typeface="Comic Sans MS" pitchFamily="66" charset="0"/>
              </a:rPr>
              <a:t>ухудшение их состояния, </a:t>
            </a:r>
            <a:r>
              <a:rPr lang="ru-RU" sz="2400" i="1" dirty="0" smtClean="0">
                <a:solidFill>
                  <a:srgbClr val="FF0000"/>
                </a:solidFill>
                <a:latin typeface="Comic Sans MS" pitchFamily="66" charset="0"/>
              </a:rPr>
              <a:t>у </a:t>
            </a:r>
            <a:r>
              <a:rPr lang="ru-RU" sz="2400" i="1" dirty="0">
                <a:solidFill>
                  <a:srgbClr val="FF0000"/>
                </a:solidFill>
                <a:latin typeface="Comic Sans MS" pitchFamily="66" charset="0"/>
              </a:rPr>
              <a:t>этих птиц бывает в кладке не более двух яиц </a:t>
            </a:r>
            <a:r>
              <a:rPr lang="ru-RU" sz="2400" i="1" dirty="0" smtClean="0">
                <a:solidFill>
                  <a:srgbClr val="FF0000"/>
                </a:solidFill>
                <a:latin typeface="Comic Sans MS" pitchFamily="66" charset="0"/>
              </a:rPr>
              <a:t>Лишь </a:t>
            </a:r>
            <a:r>
              <a:rPr lang="ru-RU" sz="2400" i="1" dirty="0">
                <a:solidFill>
                  <a:srgbClr val="FF0000"/>
                </a:solidFill>
                <a:latin typeface="Comic Sans MS" pitchFamily="66" charset="0"/>
              </a:rPr>
              <a:t>венценосный журавль нередко откладывает 3, </a:t>
            </a:r>
            <a:r>
              <a:rPr lang="ru-RU" sz="2400" i="1" dirty="0" smtClean="0">
                <a:solidFill>
                  <a:srgbClr val="FF0000"/>
                </a:solidFill>
                <a:latin typeface="Comic Sans MS" pitchFamily="66" charset="0"/>
              </a:rPr>
              <a:t> </a:t>
            </a:r>
            <a:r>
              <a:rPr lang="ru-RU" sz="2400" i="1" dirty="0">
                <a:solidFill>
                  <a:srgbClr val="FF0000"/>
                </a:solidFill>
                <a:latin typeface="Comic Sans MS" pitchFamily="66" charset="0"/>
              </a:rPr>
              <a:t>то и 4 яйца.</a:t>
            </a:r>
            <a:r>
              <a:rPr lang="ru-RU" sz="2000" i="1" dirty="0">
                <a:solidFill>
                  <a:srgbClr val="FFFF00"/>
                </a:solidFill>
                <a:latin typeface="Comic Sans MS" pitchFamily="66" charset="0"/>
              </a:rPr>
              <a:t/>
            </a:r>
            <a:br>
              <a:rPr lang="ru-RU" sz="2000" i="1" dirty="0">
                <a:solidFill>
                  <a:srgbClr val="FFFF00"/>
                </a:solidFill>
                <a:latin typeface="Comic Sans MS" pitchFamily="66" charset="0"/>
              </a:rPr>
            </a:br>
            <a:endParaRPr lang="ru-RU" sz="2000" i="1" dirty="0">
              <a:solidFill>
                <a:srgbClr val="FFFF00"/>
              </a:solidFill>
              <a:latin typeface="Comic Sans MS" pitchFamily="66" charset="0"/>
            </a:endParaRPr>
          </a:p>
        </p:txBody>
      </p:sp>
      <p:pic>
        <p:nvPicPr>
          <p:cNvPr id="12291" name="Picture 5" descr="1227882208_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86182" y="285728"/>
            <a:ext cx="4651998" cy="34528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4"/>
          <p:cNvSpPr>
            <a:spLocks noChangeArrowheads="1"/>
          </p:cNvSpPr>
          <p:nvPr/>
        </p:nvSpPr>
        <p:spPr bwMode="auto">
          <a:xfrm>
            <a:off x="285720" y="3071810"/>
            <a:ext cx="8537605" cy="415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just"/>
            <a:r>
              <a:rPr lang="ru-RU" sz="2400" i="1" dirty="0">
                <a:solidFill>
                  <a:srgbClr val="FF0000"/>
                </a:solidFill>
                <a:latin typeface="Comic Sans MS" pitchFamily="66" charset="0"/>
              </a:rPr>
              <a:t>Ламантин </a:t>
            </a:r>
            <a:r>
              <a:rPr lang="ru-RU" sz="2400" i="1" dirty="0" smtClean="0">
                <a:solidFill>
                  <a:srgbClr val="FF0000"/>
                </a:solidFill>
                <a:latin typeface="Comic Sans MS" pitchFamily="66" charset="0"/>
              </a:rPr>
              <a:t>привязывается </a:t>
            </a:r>
            <a:r>
              <a:rPr lang="ru-RU" sz="2400" i="1" dirty="0">
                <a:solidFill>
                  <a:srgbClr val="FF0000"/>
                </a:solidFill>
                <a:latin typeface="Comic Sans MS" pitchFamily="66" charset="0"/>
              </a:rPr>
              <a:t>к </a:t>
            </a:r>
            <a:r>
              <a:rPr lang="ru-RU" sz="2400" i="1" dirty="0" smtClean="0">
                <a:solidFill>
                  <a:srgbClr val="FF0000"/>
                </a:solidFill>
                <a:latin typeface="Comic Sans MS" pitchFamily="66" charset="0"/>
              </a:rPr>
              <a:t>человеку. Известно</a:t>
            </a:r>
            <a:r>
              <a:rPr lang="ru-RU" sz="2400" i="1" dirty="0">
                <a:solidFill>
                  <a:srgbClr val="FF0000"/>
                </a:solidFill>
                <a:latin typeface="Comic Sans MS" pitchFamily="66" charset="0"/>
              </a:rPr>
              <a:t>, что </a:t>
            </a:r>
            <a:r>
              <a:rPr lang="ru-RU" sz="2400" i="1" dirty="0" smtClean="0">
                <a:solidFill>
                  <a:srgbClr val="FF0000"/>
                </a:solidFill>
                <a:latin typeface="Comic Sans MS" pitchFamily="66" charset="0"/>
              </a:rPr>
              <a:t>еще для </a:t>
            </a:r>
            <a:r>
              <a:rPr lang="ru-RU" sz="2400" i="1" dirty="0">
                <a:solidFill>
                  <a:srgbClr val="FF0000"/>
                </a:solidFill>
                <a:latin typeface="Comic Sans MS" pitchFamily="66" charset="0"/>
              </a:rPr>
              <a:t>Колумба </a:t>
            </a:r>
            <a:r>
              <a:rPr lang="ru-RU" sz="2400" i="1" dirty="0" smtClean="0">
                <a:solidFill>
                  <a:srgbClr val="FF0000"/>
                </a:solidFill>
                <a:latin typeface="Comic Sans MS" pitchFamily="66" charset="0"/>
              </a:rPr>
              <a:t>поймали дну </a:t>
            </a:r>
            <a:r>
              <a:rPr lang="ru-RU" sz="2400" i="1" dirty="0">
                <a:solidFill>
                  <a:srgbClr val="FF0000"/>
                </a:solidFill>
                <a:latin typeface="Comic Sans MS" pitchFamily="66" charset="0"/>
              </a:rPr>
              <a:t>из таких «морских </a:t>
            </a:r>
            <a:r>
              <a:rPr lang="ru-RU" sz="2400" i="1" dirty="0" smtClean="0">
                <a:solidFill>
                  <a:srgbClr val="FF0000"/>
                </a:solidFill>
                <a:latin typeface="Comic Sans MS" pitchFamily="66" charset="0"/>
              </a:rPr>
              <a:t>дев» и </a:t>
            </a:r>
            <a:r>
              <a:rPr lang="ru-RU" sz="2400" i="1" dirty="0">
                <a:solidFill>
                  <a:srgbClr val="FF0000"/>
                </a:solidFill>
                <a:latin typeface="Comic Sans MS" pitchFamily="66" charset="0"/>
              </a:rPr>
              <a:t>посадили в озеро: </a:t>
            </a:r>
            <a:r>
              <a:rPr lang="ru-RU" sz="2400" i="1" dirty="0" smtClean="0">
                <a:solidFill>
                  <a:srgbClr val="FF0000"/>
                </a:solidFill>
                <a:latin typeface="Comic Sans MS" pitchFamily="66" charset="0"/>
              </a:rPr>
              <a:t>она </a:t>
            </a:r>
            <a:r>
              <a:rPr lang="ru-RU" sz="2400" i="1" dirty="0">
                <a:solidFill>
                  <a:srgbClr val="FF0000"/>
                </a:solidFill>
                <a:latin typeface="Comic Sans MS" pitchFamily="66" charset="0"/>
              </a:rPr>
              <a:t>прожила 26 лет </a:t>
            </a:r>
            <a:r>
              <a:rPr lang="ru-RU" sz="2400" i="1" dirty="0" smtClean="0">
                <a:solidFill>
                  <a:srgbClr val="FF0000"/>
                </a:solidFill>
                <a:latin typeface="Comic Sans MS" pitchFamily="66" charset="0"/>
              </a:rPr>
              <a:t>и </a:t>
            </a:r>
            <a:r>
              <a:rPr lang="ru-RU" sz="2400" i="1" dirty="0">
                <a:solidFill>
                  <a:srgbClr val="FF0000"/>
                </a:solidFill>
                <a:latin typeface="Comic Sans MS" pitchFamily="66" charset="0"/>
              </a:rPr>
              <a:t>приплывала на зов людей. </a:t>
            </a:r>
            <a:r>
              <a:rPr lang="ru-RU" sz="2400" i="1" dirty="0" smtClean="0">
                <a:solidFill>
                  <a:srgbClr val="FF0000"/>
                </a:solidFill>
                <a:latin typeface="Comic Sans MS" pitchFamily="66" charset="0"/>
              </a:rPr>
              <a:t>Но </a:t>
            </a:r>
            <a:r>
              <a:rPr lang="ru-RU" sz="2400" i="1" dirty="0">
                <a:solidFill>
                  <a:srgbClr val="FF0000"/>
                </a:solidFill>
                <a:latin typeface="Comic Sans MS" pitchFamily="66" charset="0"/>
              </a:rPr>
              <a:t>тогда же выяснилось, </a:t>
            </a:r>
            <a:r>
              <a:rPr lang="ru-RU" sz="2400" i="1" dirty="0" smtClean="0">
                <a:solidFill>
                  <a:srgbClr val="FF0000"/>
                </a:solidFill>
                <a:latin typeface="Comic Sans MS" pitchFamily="66" charset="0"/>
              </a:rPr>
              <a:t>что </a:t>
            </a:r>
            <a:r>
              <a:rPr lang="ru-RU" sz="2400" i="1" dirty="0">
                <a:solidFill>
                  <a:srgbClr val="FF0000"/>
                </a:solidFill>
                <a:latin typeface="Comic Sans MS" pitchFamily="66" charset="0"/>
              </a:rPr>
              <a:t>мясо ламантина вкусно. </a:t>
            </a:r>
            <a:r>
              <a:rPr lang="ru-RU" sz="2400" i="1" dirty="0" smtClean="0">
                <a:solidFill>
                  <a:srgbClr val="FF0000"/>
                </a:solidFill>
                <a:latin typeface="Comic Sans MS" pitchFamily="66" charset="0"/>
              </a:rPr>
              <a:t>Церковь </a:t>
            </a:r>
            <a:r>
              <a:rPr lang="ru-RU" sz="2400" i="1" dirty="0">
                <a:solidFill>
                  <a:srgbClr val="FF0000"/>
                </a:solidFill>
                <a:latin typeface="Comic Sans MS" pitchFamily="66" charset="0"/>
              </a:rPr>
              <a:t>объявила его </a:t>
            </a:r>
            <a:r>
              <a:rPr lang="ru-RU" sz="2400" i="1" dirty="0" smtClean="0">
                <a:solidFill>
                  <a:srgbClr val="FF0000"/>
                </a:solidFill>
                <a:latin typeface="Comic Sans MS" pitchFamily="66" charset="0"/>
              </a:rPr>
              <a:t>рыбой, чтобы </a:t>
            </a:r>
            <a:r>
              <a:rPr lang="ru-RU" sz="2400" i="1" dirty="0">
                <a:solidFill>
                  <a:srgbClr val="FF0000"/>
                </a:solidFill>
                <a:latin typeface="Comic Sans MS" pitchFamily="66" charset="0"/>
              </a:rPr>
              <a:t>мясо можно было </a:t>
            </a:r>
            <a:r>
              <a:rPr lang="ru-RU" sz="2400" i="1" dirty="0" smtClean="0">
                <a:solidFill>
                  <a:srgbClr val="FF0000"/>
                </a:solidFill>
                <a:latin typeface="Comic Sans MS" pitchFamily="66" charset="0"/>
              </a:rPr>
              <a:t>есть </a:t>
            </a:r>
            <a:r>
              <a:rPr lang="ru-RU" sz="2400" i="1" dirty="0">
                <a:solidFill>
                  <a:srgbClr val="FF0000"/>
                </a:solidFill>
                <a:latin typeface="Comic Sans MS" pitchFamily="66" charset="0"/>
              </a:rPr>
              <a:t>не только в обычные дни, </a:t>
            </a:r>
            <a:r>
              <a:rPr lang="ru-RU" sz="2400" i="1" dirty="0" smtClean="0">
                <a:solidFill>
                  <a:srgbClr val="FF0000"/>
                </a:solidFill>
                <a:latin typeface="Comic Sans MS" pitchFamily="66" charset="0"/>
              </a:rPr>
              <a:t>но </a:t>
            </a:r>
            <a:r>
              <a:rPr lang="ru-RU" sz="2400" i="1" dirty="0">
                <a:solidFill>
                  <a:srgbClr val="FF0000"/>
                </a:solidFill>
                <a:latin typeface="Comic Sans MS" pitchFamily="66" charset="0"/>
              </a:rPr>
              <a:t>и в постные </a:t>
            </a:r>
            <a:r>
              <a:rPr lang="ru-RU" sz="2400" i="1" dirty="0" smtClean="0">
                <a:solidFill>
                  <a:srgbClr val="FF0000"/>
                </a:solidFill>
                <a:latin typeface="Comic Sans MS" pitchFamily="66" charset="0"/>
              </a:rPr>
              <a:t>пятницы. Так </a:t>
            </a:r>
            <a:r>
              <a:rPr lang="ru-RU" sz="2400" i="1" dirty="0">
                <a:solidFill>
                  <a:srgbClr val="FF0000"/>
                </a:solidFill>
                <a:latin typeface="Comic Sans MS" pitchFamily="66" charset="0"/>
              </a:rPr>
              <a:t>началось </a:t>
            </a:r>
            <a:r>
              <a:rPr lang="ru-RU" sz="2400" i="1" dirty="0" smtClean="0">
                <a:solidFill>
                  <a:srgbClr val="FF0000"/>
                </a:solidFill>
                <a:latin typeface="Comic Sans MS" pitchFamily="66" charset="0"/>
              </a:rPr>
              <a:t>истребление ламантинов</a:t>
            </a:r>
            <a:r>
              <a:rPr lang="ru-RU" sz="2400" i="1" dirty="0">
                <a:solidFill>
                  <a:srgbClr val="FF0000"/>
                </a:solidFill>
                <a:latin typeface="Comic Sans MS" pitchFamily="66" charset="0"/>
              </a:rPr>
              <a:t>. А в наши дни животные из редких и </a:t>
            </a:r>
            <a:r>
              <a:rPr lang="ru-RU" sz="2400" i="1" dirty="0" smtClean="0">
                <a:solidFill>
                  <a:srgbClr val="FF0000"/>
                </a:solidFill>
                <a:latin typeface="Comic Sans MS" pitchFamily="66" charset="0"/>
              </a:rPr>
              <a:t>немногочисленных популяций </a:t>
            </a:r>
            <a:r>
              <a:rPr lang="ru-RU" sz="2400" i="1" dirty="0">
                <a:solidFill>
                  <a:srgbClr val="FF0000"/>
                </a:solidFill>
                <a:latin typeface="Comic Sans MS" pitchFamily="66" charset="0"/>
              </a:rPr>
              <a:t>часто гибнут при столкновении с </a:t>
            </a:r>
            <a:r>
              <a:rPr lang="ru-RU" sz="2400" i="1" dirty="0" smtClean="0">
                <a:solidFill>
                  <a:srgbClr val="FF0000"/>
                </a:solidFill>
                <a:latin typeface="Comic Sans MS" pitchFamily="66" charset="0"/>
              </a:rPr>
              <a:t>суднами</a:t>
            </a:r>
            <a:r>
              <a:rPr lang="ru-RU" sz="2400" i="1" dirty="0">
                <a:solidFill>
                  <a:srgbClr val="FF0000"/>
                </a:solidFill>
                <a:latin typeface="Comic Sans MS" pitchFamily="66" charset="0"/>
              </a:rPr>
              <a:t>.</a:t>
            </a:r>
            <a:br>
              <a:rPr lang="ru-RU" sz="2400" i="1" dirty="0">
                <a:solidFill>
                  <a:srgbClr val="FF0000"/>
                </a:solidFill>
                <a:latin typeface="Comic Sans MS" pitchFamily="66" charset="0"/>
              </a:rPr>
            </a:br>
            <a:endParaRPr lang="ru-RU" sz="2400" i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pic>
        <p:nvPicPr>
          <p:cNvPr id="13315" name="Picture 5" descr="ламантины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389" y="115889"/>
            <a:ext cx="3892546" cy="29200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ChangeArrowheads="1"/>
          </p:cNvSpPr>
          <p:nvPr/>
        </p:nvSpPr>
        <p:spPr bwMode="auto">
          <a:xfrm>
            <a:off x="428596" y="5072074"/>
            <a:ext cx="8389967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ru-RU" sz="2400" i="1" dirty="0">
                <a:solidFill>
                  <a:srgbClr val="FF0000"/>
                </a:solidFill>
                <a:latin typeface="Comic Sans MS" pitchFamily="66" charset="0"/>
              </a:rPr>
              <a:t>Индийский слон </a:t>
            </a:r>
            <a:r>
              <a:rPr lang="ru-RU" sz="2400" i="1" dirty="0" smtClean="0">
                <a:solidFill>
                  <a:srgbClr val="FF0000"/>
                </a:solidFill>
                <a:latin typeface="Comic Sans MS" pitchFamily="66" charset="0"/>
              </a:rPr>
              <a:t>распространен практически </a:t>
            </a:r>
            <a:r>
              <a:rPr lang="ru-RU" sz="2400" i="1" dirty="0">
                <a:solidFill>
                  <a:srgbClr val="FF0000"/>
                </a:solidFill>
                <a:latin typeface="Comic Sans MS" pitchFamily="66" charset="0"/>
              </a:rPr>
              <a:t>по всей </a:t>
            </a:r>
            <a:r>
              <a:rPr lang="ru-RU" sz="2400" i="1" dirty="0" smtClean="0">
                <a:solidFill>
                  <a:srgbClr val="FF0000"/>
                </a:solidFill>
                <a:latin typeface="Comic Sans MS" pitchFamily="66" charset="0"/>
              </a:rPr>
              <a:t>Юго-Восточной </a:t>
            </a:r>
            <a:r>
              <a:rPr lang="ru-RU" sz="2400" i="1" dirty="0">
                <a:solidFill>
                  <a:srgbClr val="FF0000"/>
                </a:solidFill>
                <a:latin typeface="Comic Sans MS" pitchFamily="66" charset="0"/>
              </a:rPr>
              <a:t>Азии, </a:t>
            </a:r>
            <a:r>
              <a:rPr lang="ru-RU" sz="2400" i="1" dirty="0" smtClean="0">
                <a:solidFill>
                  <a:srgbClr val="FF0000"/>
                </a:solidFill>
                <a:latin typeface="Comic Sans MS" pitchFamily="66" charset="0"/>
              </a:rPr>
              <a:t>хотя </a:t>
            </a:r>
            <a:r>
              <a:rPr lang="ru-RU" sz="2400" i="1" dirty="0">
                <a:solidFill>
                  <a:srgbClr val="FF0000"/>
                </a:solidFill>
                <a:latin typeface="Comic Sans MS" pitchFamily="66" charset="0"/>
              </a:rPr>
              <a:t>встречается </a:t>
            </a:r>
            <a:r>
              <a:rPr lang="ru-RU" sz="2400" i="1" dirty="0" smtClean="0">
                <a:solidFill>
                  <a:srgbClr val="FF0000"/>
                </a:solidFill>
                <a:latin typeface="Comic Sans MS" pitchFamily="66" charset="0"/>
              </a:rPr>
              <a:t>редко и </a:t>
            </a:r>
            <a:r>
              <a:rPr lang="ru-RU" sz="2400" i="1" dirty="0">
                <a:solidFill>
                  <a:srgbClr val="FF0000"/>
                </a:solidFill>
                <a:latin typeface="Comic Sans MS" pitchFamily="66" charset="0"/>
              </a:rPr>
              <a:t>даже внесен </a:t>
            </a:r>
            <a:r>
              <a:rPr lang="ru-RU" sz="2400" i="1" dirty="0" smtClean="0">
                <a:solidFill>
                  <a:srgbClr val="FF0000"/>
                </a:solidFill>
                <a:latin typeface="Comic Sans MS" pitchFamily="66" charset="0"/>
              </a:rPr>
              <a:t>в Красную </a:t>
            </a:r>
            <a:r>
              <a:rPr lang="ru-RU" sz="2400" i="1" dirty="0">
                <a:solidFill>
                  <a:srgbClr val="FF0000"/>
                </a:solidFill>
                <a:latin typeface="Comic Sans MS" pitchFamily="66" charset="0"/>
              </a:rPr>
              <a:t>книгу. </a:t>
            </a:r>
          </a:p>
          <a:p>
            <a:endParaRPr lang="ru-RU" i="1" dirty="0">
              <a:solidFill>
                <a:srgbClr val="FFFF00"/>
              </a:solidFill>
              <a:latin typeface="Comic Sans MS" pitchFamily="66" charset="0"/>
            </a:endParaRPr>
          </a:p>
        </p:txBody>
      </p:sp>
      <p:pic>
        <p:nvPicPr>
          <p:cNvPr id="14339" name="Picture 5" descr="индийский слон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6314" y="333375"/>
            <a:ext cx="3995736" cy="435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11" y="0"/>
            <a:ext cx="4571989" cy="2571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42853"/>
            <a:ext cx="8858312" cy="6715148"/>
          </a:xfrm>
        </p:spPr>
        <p:txBody>
          <a:bodyPr>
            <a:normAutofit fontScale="77500" lnSpcReduction="20000"/>
          </a:bodyPr>
          <a:lstStyle/>
          <a:p>
            <a:pPr>
              <a:lnSpc>
                <a:spcPct val="120000"/>
              </a:lnSpc>
              <a:buNone/>
            </a:pPr>
            <a:r>
              <a:rPr lang="ru-RU" sz="2800" b="1" u="sng" dirty="0" smtClean="0">
                <a:latin typeface="Comic Sans MS" pitchFamily="66" charset="0"/>
                <a:cs typeface="Arial" pitchFamily="34" charset="0"/>
              </a:rPr>
              <a:t>Цель</a:t>
            </a:r>
            <a:r>
              <a:rPr lang="ru-RU" sz="2800" u="sng" dirty="0" smtClean="0">
                <a:latin typeface="Comic Sans MS" pitchFamily="66" charset="0"/>
                <a:cs typeface="Arial" pitchFamily="34" charset="0"/>
              </a:rPr>
              <a:t>:</a:t>
            </a:r>
            <a:r>
              <a:rPr lang="ru-RU" sz="2800" dirty="0" smtClean="0">
                <a:latin typeface="Comic Sans MS" pitchFamily="66" charset="0"/>
                <a:cs typeface="Arial" pitchFamily="34" charset="0"/>
              </a:rPr>
              <a:t> </a:t>
            </a:r>
          </a:p>
          <a:p>
            <a:pPr>
              <a:lnSpc>
                <a:spcPct val="120000"/>
              </a:lnSpc>
              <a:buNone/>
            </a:pPr>
            <a:r>
              <a:rPr lang="ru-RU" sz="2800" dirty="0" smtClean="0">
                <a:latin typeface="Comic Sans MS" pitchFamily="66" charset="0"/>
                <a:cs typeface="Arial" pitchFamily="34" charset="0"/>
              </a:rPr>
              <a:t>Осознание учащимися ценностного </a:t>
            </a:r>
          </a:p>
          <a:p>
            <a:pPr>
              <a:lnSpc>
                <a:spcPct val="120000"/>
              </a:lnSpc>
              <a:buNone/>
            </a:pPr>
            <a:r>
              <a:rPr lang="ru-RU" sz="2800" dirty="0" smtClean="0">
                <a:latin typeface="Comic Sans MS" pitchFamily="66" charset="0"/>
                <a:cs typeface="Arial" pitchFamily="34" charset="0"/>
              </a:rPr>
              <a:t>отношения к животным через </a:t>
            </a:r>
          </a:p>
          <a:p>
            <a:pPr>
              <a:lnSpc>
                <a:spcPct val="120000"/>
              </a:lnSpc>
              <a:buNone/>
            </a:pPr>
            <a:r>
              <a:rPr lang="ru-RU" sz="2800" dirty="0" smtClean="0">
                <a:latin typeface="Comic Sans MS" pitchFamily="66" charset="0"/>
                <a:cs typeface="Arial" pitchFamily="34" charset="0"/>
              </a:rPr>
              <a:t>выявление способов охраны</a:t>
            </a:r>
          </a:p>
          <a:p>
            <a:pPr>
              <a:lnSpc>
                <a:spcPct val="120000"/>
              </a:lnSpc>
              <a:buNone/>
            </a:pPr>
            <a:r>
              <a:rPr lang="ru-RU" sz="2800" dirty="0" smtClean="0">
                <a:latin typeface="Comic Sans MS" pitchFamily="66" charset="0"/>
                <a:cs typeface="Arial" pitchFamily="34" charset="0"/>
              </a:rPr>
              <a:t> животного мира.</a:t>
            </a:r>
          </a:p>
          <a:p>
            <a:pPr>
              <a:lnSpc>
                <a:spcPct val="120000"/>
              </a:lnSpc>
              <a:buNone/>
            </a:pPr>
            <a:endParaRPr lang="ru-RU" sz="2800" b="1" u="sng" dirty="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120000"/>
              </a:lnSpc>
              <a:buNone/>
            </a:pPr>
            <a:r>
              <a:rPr lang="ru-RU" sz="2800" b="1" u="sng" dirty="0" smtClean="0">
                <a:latin typeface="Comic Sans MS" pitchFamily="66" charset="0"/>
                <a:cs typeface="Arial" pitchFamily="34" charset="0"/>
              </a:rPr>
              <a:t>Задачи:</a:t>
            </a:r>
            <a:endParaRPr lang="ru-RU" sz="2800" dirty="0" smtClean="0">
              <a:latin typeface="Comic Sans MS" pitchFamily="66" charset="0"/>
              <a:cs typeface="Arial" pitchFamily="34" charset="0"/>
            </a:endParaRPr>
          </a:p>
          <a:p>
            <a:pPr marL="514350" indent="-514350">
              <a:lnSpc>
                <a:spcPct val="120000"/>
              </a:lnSpc>
              <a:buFont typeface="Wingdings" pitchFamily="2" charset="2"/>
              <a:buChar char="Ø"/>
            </a:pPr>
            <a:r>
              <a:rPr lang="ru-RU" sz="2800" dirty="0" smtClean="0">
                <a:latin typeface="Comic Sans MS" pitchFamily="66" charset="0"/>
                <a:cs typeface="Arial" pitchFamily="34" charset="0"/>
              </a:rPr>
              <a:t>Определить способы охраны животных;</a:t>
            </a:r>
          </a:p>
          <a:p>
            <a:pPr marL="514350" indent="-514350">
              <a:lnSpc>
                <a:spcPct val="120000"/>
              </a:lnSpc>
              <a:buFont typeface="Wingdings" pitchFamily="2" charset="2"/>
              <a:buChar char="Ø"/>
            </a:pPr>
            <a:r>
              <a:rPr lang="ru-RU" sz="2800" dirty="0" smtClean="0">
                <a:latin typeface="Comic Sans MS" pitchFamily="66" charset="0"/>
                <a:cs typeface="Arial" pitchFamily="34" charset="0"/>
              </a:rPr>
              <a:t>Развивать познавательную активность у обучающихся посредством использования ИКТ, умения анализировать, делать выводы;</a:t>
            </a:r>
          </a:p>
          <a:p>
            <a:pPr marL="514350" indent="-514350">
              <a:lnSpc>
                <a:spcPct val="120000"/>
              </a:lnSpc>
              <a:buFont typeface="Wingdings" pitchFamily="2" charset="2"/>
              <a:buChar char="Ø"/>
            </a:pPr>
            <a:r>
              <a:rPr lang="ru-RU" sz="2800" dirty="0" smtClean="0">
                <a:latin typeface="Comic Sans MS" pitchFamily="66" charset="0"/>
                <a:cs typeface="Arial" pitchFamily="34" charset="0"/>
              </a:rPr>
              <a:t>Воспитывать у обучающихся личностные качества: ценностное отношение к живым организмам, доброжелательное отношение друг к другу, умение слушать собеседника, умение обосновывать свою позицию, навыки взаимодействия и сотрудничества, чувство ответственности.</a:t>
            </a:r>
          </a:p>
          <a:p>
            <a:pPr>
              <a:lnSpc>
                <a:spcPct val="120000"/>
              </a:lnSpc>
            </a:pPr>
            <a:endParaRPr lang="ru-RU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4"/>
          <p:cNvSpPr>
            <a:spLocks noChangeArrowheads="1"/>
          </p:cNvSpPr>
          <p:nvPr/>
        </p:nvSpPr>
        <p:spPr bwMode="auto">
          <a:xfrm>
            <a:off x="285720" y="4470922"/>
            <a:ext cx="8643966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just"/>
            <a:r>
              <a:rPr lang="ru-RU" sz="2400" i="1" dirty="0">
                <a:solidFill>
                  <a:srgbClr val="FF0000"/>
                </a:solidFill>
                <a:latin typeface="Comic Sans MS" pitchFamily="66" charset="0"/>
              </a:rPr>
              <a:t>Животное это называют руконожкой. Относится оно </a:t>
            </a:r>
          </a:p>
          <a:p>
            <a:pPr algn="just"/>
            <a:r>
              <a:rPr lang="ru-RU" sz="2400" i="1" dirty="0">
                <a:solidFill>
                  <a:srgbClr val="FF0000"/>
                </a:solidFill>
                <a:latin typeface="Comic Sans MS" pitchFamily="66" charset="0"/>
              </a:rPr>
              <a:t>к подотряду полуобезьян, семейству Руконожек, </a:t>
            </a:r>
            <a:r>
              <a:rPr lang="ru-RU" sz="2400" i="1" dirty="0" smtClean="0">
                <a:solidFill>
                  <a:srgbClr val="FF0000"/>
                </a:solidFill>
                <a:latin typeface="Comic Sans MS" pitchFamily="66" charset="0"/>
              </a:rPr>
              <a:t> являясь </a:t>
            </a:r>
            <a:r>
              <a:rPr lang="ru-RU" sz="2400" i="1" dirty="0">
                <a:solidFill>
                  <a:srgbClr val="FF0000"/>
                </a:solidFill>
                <a:latin typeface="Comic Sans MS" pitchFamily="66" charset="0"/>
              </a:rPr>
              <a:t>его единственным представителем. </a:t>
            </a:r>
            <a:r>
              <a:rPr lang="ru-RU" sz="2400" i="1" dirty="0" smtClean="0">
                <a:solidFill>
                  <a:srgbClr val="FF0000"/>
                </a:solidFill>
                <a:latin typeface="Comic Sans MS" pitchFamily="66" charset="0"/>
              </a:rPr>
              <a:t>Зовут </a:t>
            </a:r>
            <a:r>
              <a:rPr lang="ru-RU" sz="2400" i="1" dirty="0">
                <a:solidFill>
                  <a:srgbClr val="FF0000"/>
                </a:solidFill>
                <a:latin typeface="Comic Sans MS" pitchFamily="66" charset="0"/>
              </a:rPr>
              <a:t>его ай-ай. </a:t>
            </a:r>
            <a:r>
              <a:rPr lang="ru-RU" sz="2400" i="1" dirty="0" smtClean="0">
                <a:solidFill>
                  <a:srgbClr val="FF0000"/>
                </a:solidFill>
                <a:latin typeface="Comic Sans MS" pitchFamily="66" charset="0"/>
              </a:rPr>
              <a:t>Именно </a:t>
            </a:r>
            <a:r>
              <a:rPr lang="ru-RU" sz="2400" i="1" dirty="0">
                <a:solidFill>
                  <a:srgbClr val="FF0000"/>
                </a:solidFill>
                <a:latin typeface="Comic Sans MS" pitchFamily="66" charset="0"/>
              </a:rPr>
              <a:t>это имя было дано ему первооткрывателем</a:t>
            </a:r>
            <a:r>
              <a:rPr lang="ru-RU" sz="2400" dirty="0">
                <a:solidFill>
                  <a:srgbClr val="FF0000"/>
                </a:solidFill>
                <a:latin typeface="Comic Sans MS" pitchFamily="66" charset="0"/>
              </a:rPr>
              <a:t>. </a:t>
            </a:r>
          </a:p>
        </p:txBody>
      </p:sp>
      <p:pic>
        <p:nvPicPr>
          <p:cNvPr id="16387" name="Picture 5" descr="руконожк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142853"/>
            <a:ext cx="5357850" cy="37872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4"/>
          <p:cNvSpPr>
            <a:spLocks noChangeArrowheads="1"/>
          </p:cNvSpPr>
          <p:nvPr/>
        </p:nvSpPr>
        <p:spPr bwMode="auto">
          <a:xfrm>
            <a:off x="214282" y="3071810"/>
            <a:ext cx="8715436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just"/>
            <a:r>
              <a:rPr lang="ru-RU" dirty="0">
                <a:solidFill>
                  <a:srgbClr val="0F5120"/>
                </a:solidFill>
                <a:latin typeface="Comic Sans MS" pitchFamily="66" charset="0"/>
              </a:rPr>
              <a:t/>
            </a:r>
            <a:br>
              <a:rPr lang="ru-RU" dirty="0">
                <a:solidFill>
                  <a:srgbClr val="0F5120"/>
                </a:solidFill>
                <a:latin typeface="Comic Sans MS" pitchFamily="66" charset="0"/>
              </a:rPr>
            </a:br>
            <a:r>
              <a:rPr lang="ru-RU" sz="2400" i="1" dirty="0">
                <a:solidFill>
                  <a:srgbClr val="FF0000"/>
                </a:solidFill>
                <a:latin typeface="Comic Sans MS" pitchFamily="66" charset="0"/>
              </a:rPr>
              <a:t>Все крупные виды диких </a:t>
            </a:r>
            <a:r>
              <a:rPr lang="ru-RU" sz="2400" i="1" dirty="0" smtClean="0">
                <a:solidFill>
                  <a:srgbClr val="FF0000"/>
                </a:solidFill>
                <a:latin typeface="Comic Sans MS" pitchFamily="66" charset="0"/>
              </a:rPr>
              <a:t>кошек </a:t>
            </a:r>
            <a:r>
              <a:rPr lang="ru-RU" sz="2400" i="1" dirty="0">
                <a:solidFill>
                  <a:srgbClr val="FF0000"/>
                </a:solidFill>
                <a:latin typeface="Comic Sans MS" pitchFamily="66" charset="0"/>
              </a:rPr>
              <a:t>достойны восхищения </a:t>
            </a:r>
            <a:r>
              <a:rPr lang="ru-RU" sz="2400" i="1" dirty="0" smtClean="0">
                <a:solidFill>
                  <a:srgbClr val="FF0000"/>
                </a:solidFill>
                <a:latin typeface="Comic Sans MS" pitchFamily="66" charset="0"/>
              </a:rPr>
              <a:t>–стройные</a:t>
            </a:r>
            <a:r>
              <a:rPr lang="ru-RU" sz="2400" i="1" dirty="0">
                <a:solidFill>
                  <a:srgbClr val="FF0000"/>
                </a:solidFill>
                <a:latin typeface="Comic Sans MS" pitchFamily="66" charset="0"/>
              </a:rPr>
              <a:t>, </a:t>
            </a:r>
            <a:r>
              <a:rPr lang="ru-RU" sz="2400" i="1" dirty="0" smtClean="0">
                <a:solidFill>
                  <a:srgbClr val="FF0000"/>
                </a:solidFill>
                <a:latin typeface="Comic Sans MS" pitchFamily="66" charset="0"/>
              </a:rPr>
              <a:t>изящные, пропорционально сложенные, пластичные</a:t>
            </a:r>
            <a:r>
              <a:rPr lang="ru-RU" sz="2400" i="1" dirty="0">
                <a:solidFill>
                  <a:srgbClr val="FF0000"/>
                </a:solidFill>
                <a:latin typeface="Comic Sans MS" pitchFamily="66" charset="0"/>
              </a:rPr>
              <a:t>, ловкие, </a:t>
            </a:r>
            <a:r>
              <a:rPr lang="ru-RU" sz="2400" i="1" dirty="0" smtClean="0">
                <a:solidFill>
                  <a:srgbClr val="FF0000"/>
                </a:solidFill>
                <a:latin typeface="Comic Sans MS" pitchFamily="66" charset="0"/>
              </a:rPr>
              <a:t>красиво </a:t>
            </a:r>
            <a:r>
              <a:rPr lang="ru-RU" sz="2400" i="1" dirty="0">
                <a:solidFill>
                  <a:srgbClr val="FF0000"/>
                </a:solidFill>
                <a:latin typeface="Comic Sans MS" pitchFamily="66" charset="0"/>
              </a:rPr>
              <a:t>«одетые», </a:t>
            </a:r>
            <a:r>
              <a:rPr lang="ru-RU" sz="2400" i="1" dirty="0" smtClean="0">
                <a:solidFill>
                  <a:srgbClr val="FF0000"/>
                </a:solidFill>
                <a:latin typeface="Comic Sans MS" pitchFamily="66" charset="0"/>
              </a:rPr>
              <a:t>взгляд </a:t>
            </a:r>
            <a:r>
              <a:rPr lang="ru-RU" sz="2400" i="1" dirty="0">
                <a:solidFill>
                  <a:srgbClr val="FF0000"/>
                </a:solidFill>
                <a:latin typeface="Comic Sans MS" pitchFamily="66" charset="0"/>
              </a:rPr>
              <a:t>выразительный, одним словом - скульптурные звери. </a:t>
            </a:r>
          </a:p>
          <a:p>
            <a:pPr algn="just"/>
            <a:r>
              <a:rPr lang="ru-RU" sz="2400" i="1" dirty="0">
                <a:solidFill>
                  <a:srgbClr val="FF0000"/>
                </a:solidFill>
                <a:latin typeface="Comic Sans MS" pitchFamily="66" charset="0"/>
              </a:rPr>
              <a:t>Снежный барс среди них отличается (особенно в зимнее время) мягким, пышным и шелковистым мехом, </a:t>
            </a:r>
            <a:r>
              <a:rPr lang="ru-RU" sz="2400" i="1" dirty="0" smtClean="0">
                <a:solidFill>
                  <a:srgbClr val="FF0000"/>
                </a:solidFill>
                <a:latin typeface="Comic Sans MS" pitchFamily="66" charset="0"/>
              </a:rPr>
              <a:t>а </a:t>
            </a:r>
            <a:r>
              <a:rPr lang="ru-RU" sz="2400" i="1" dirty="0">
                <a:solidFill>
                  <a:srgbClr val="FF0000"/>
                </a:solidFill>
                <a:latin typeface="Comic Sans MS" pitchFamily="66" charset="0"/>
              </a:rPr>
              <a:t>также впечатляющим длинным пушистым хвостом. </a:t>
            </a:r>
            <a:r>
              <a:rPr lang="ru-RU" sz="2400" i="1" dirty="0" smtClean="0">
                <a:solidFill>
                  <a:srgbClr val="FF0000"/>
                </a:solidFill>
                <a:latin typeface="Comic Sans MS" pitchFamily="66" charset="0"/>
              </a:rPr>
              <a:t>Общая </a:t>
            </a:r>
            <a:r>
              <a:rPr lang="ru-RU" sz="2400" i="1" dirty="0">
                <a:solidFill>
                  <a:srgbClr val="FF0000"/>
                </a:solidFill>
                <a:latin typeface="Comic Sans MS" pitchFamily="66" charset="0"/>
              </a:rPr>
              <a:t>ориентировочная численность </a:t>
            </a:r>
            <a:r>
              <a:rPr lang="ru-RU" sz="2400" i="1" dirty="0" smtClean="0">
                <a:solidFill>
                  <a:srgbClr val="FF0000"/>
                </a:solidFill>
                <a:latin typeface="Comic Sans MS" pitchFamily="66" charset="0"/>
              </a:rPr>
              <a:t>приблизительно </a:t>
            </a:r>
            <a:r>
              <a:rPr lang="ru-RU" sz="2400" i="1" dirty="0">
                <a:solidFill>
                  <a:srgbClr val="FF0000"/>
                </a:solidFill>
                <a:latin typeface="Comic Sans MS" pitchFamily="66" charset="0"/>
              </a:rPr>
              <a:t>в 2000 особей. </a:t>
            </a:r>
            <a:r>
              <a:rPr lang="ru-RU" sz="2400" i="1" dirty="0" smtClean="0">
                <a:solidFill>
                  <a:srgbClr val="FF0000"/>
                </a:solidFill>
                <a:latin typeface="Comic Sans MS" pitchFamily="66" charset="0"/>
              </a:rPr>
              <a:t>Мало</a:t>
            </a:r>
            <a:r>
              <a:rPr lang="ru-RU" sz="2400" i="1" dirty="0">
                <a:solidFill>
                  <a:srgbClr val="FF0000"/>
                </a:solidFill>
                <a:latin typeface="Comic Sans MS" pitchFamily="66" charset="0"/>
              </a:rPr>
              <a:t>! Мало у нас, мало </a:t>
            </a:r>
            <a:r>
              <a:rPr lang="ru-RU" sz="2400" i="1" dirty="0" smtClean="0">
                <a:solidFill>
                  <a:srgbClr val="FF0000"/>
                </a:solidFill>
                <a:latin typeface="Comic Sans MS" pitchFamily="66" charset="0"/>
              </a:rPr>
              <a:t>и </a:t>
            </a:r>
            <a:r>
              <a:rPr lang="ru-RU" sz="2400" i="1" dirty="0">
                <a:solidFill>
                  <a:srgbClr val="FF0000"/>
                </a:solidFill>
                <a:latin typeface="Comic Sans MS" pitchFamily="66" charset="0"/>
              </a:rPr>
              <a:t>за рубежами Родины.</a:t>
            </a:r>
            <a:r>
              <a:rPr lang="ru-RU" i="1" dirty="0">
                <a:solidFill>
                  <a:srgbClr val="0F5120"/>
                </a:solidFill>
                <a:latin typeface="Comic Sans MS" pitchFamily="66" charset="0"/>
              </a:rPr>
              <a:t/>
            </a:r>
            <a:br>
              <a:rPr lang="ru-RU" i="1" dirty="0">
                <a:solidFill>
                  <a:srgbClr val="0F5120"/>
                </a:solidFill>
                <a:latin typeface="Comic Sans MS" pitchFamily="66" charset="0"/>
              </a:rPr>
            </a:br>
            <a:endParaRPr lang="ru-RU" i="1" dirty="0">
              <a:solidFill>
                <a:srgbClr val="0F5120"/>
              </a:solidFill>
              <a:latin typeface="Comic Sans MS" pitchFamily="66" charset="0"/>
            </a:endParaRPr>
          </a:p>
        </p:txBody>
      </p:sp>
      <p:pic>
        <p:nvPicPr>
          <p:cNvPr id="17411" name="Picture 6" descr="273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3108" y="0"/>
            <a:ext cx="4392613" cy="34256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>
            <a:spLocks noChangeArrowheads="1"/>
          </p:cNvSpPr>
          <p:nvPr/>
        </p:nvSpPr>
        <p:spPr bwMode="auto">
          <a:xfrm>
            <a:off x="285720" y="5007293"/>
            <a:ext cx="8676389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ru-RU" sz="2400" i="1" dirty="0">
                <a:solidFill>
                  <a:srgbClr val="FF0000"/>
                </a:solidFill>
                <a:latin typeface="Comic Sans MS" pitchFamily="66" charset="0"/>
              </a:rPr>
              <a:t>Белый </a:t>
            </a:r>
            <a:r>
              <a:rPr lang="ru-RU" sz="2400" i="1" dirty="0" smtClean="0">
                <a:solidFill>
                  <a:srgbClr val="FF0000"/>
                </a:solidFill>
                <a:latin typeface="Comic Sans MS" pitchFamily="66" charset="0"/>
              </a:rPr>
              <a:t>медведь. Полярный </a:t>
            </a:r>
            <a:r>
              <a:rPr lang="ru-RU" sz="2400" i="1" dirty="0">
                <a:solidFill>
                  <a:srgbClr val="FF0000"/>
                </a:solidFill>
                <a:latin typeface="Comic Sans MS" pitchFamily="66" charset="0"/>
              </a:rPr>
              <a:t>гигант, </a:t>
            </a:r>
            <a:r>
              <a:rPr lang="ru-RU" sz="2400" i="1" dirty="0" smtClean="0">
                <a:solidFill>
                  <a:srgbClr val="FF0000"/>
                </a:solidFill>
                <a:latin typeface="Comic Sans MS" pitchFamily="66" charset="0"/>
              </a:rPr>
              <a:t> самый </a:t>
            </a:r>
            <a:r>
              <a:rPr lang="ru-RU" sz="2400" i="1" dirty="0">
                <a:solidFill>
                  <a:srgbClr val="FF0000"/>
                </a:solidFill>
                <a:latin typeface="Comic Sans MS" pitchFamily="66" charset="0"/>
              </a:rPr>
              <a:t>крупный в наше время хищный </a:t>
            </a:r>
            <a:r>
              <a:rPr lang="ru-RU" sz="2400" i="1" dirty="0" smtClean="0">
                <a:solidFill>
                  <a:srgbClr val="FF0000"/>
                </a:solidFill>
                <a:latin typeface="Comic Sans MS" pitchFamily="66" charset="0"/>
              </a:rPr>
              <a:t>зверь на </a:t>
            </a:r>
            <a:r>
              <a:rPr lang="ru-RU" sz="2400" i="1" dirty="0" err="1">
                <a:solidFill>
                  <a:srgbClr val="FF0000"/>
                </a:solidFill>
                <a:latin typeface="Comic Sans MS" pitchFamily="66" charset="0"/>
              </a:rPr>
              <a:t>планете-масса</a:t>
            </a:r>
            <a:r>
              <a:rPr lang="ru-RU" sz="2400" i="1" dirty="0">
                <a:solidFill>
                  <a:srgbClr val="FF0000"/>
                </a:solidFill>
                <a:latin typeface="Comic Sans MS" pitchFamily="66" charset="0"/>
              </a:rPr>
              <a:t> до 1000 килограммов!</a:t>
            </a:r>
          </a:p>
          <a:p>
            <a:r>
              <a:rPr lang="ru-RU" i="1" dirty="0">
                <a:solidFill>
                  <a:schemeClr val="bg2"/>
                </a:solidFill>
                <a:latin typeface="Comic Sans MS" pitchFamily="66" charset="0"/>
              </a:rPr>
              <a:t> </a:t>
            </a:r>
            <a:endParaRPr lang="ru-RU" i="1" dirty="0">
              <a:latin typeface="Comic Sans MS" pitchFamily="66" charset="0"/>
            </a:endParaRPr>
          </a:p>
        </p:txBody>
      </p:sp>
      <p:pic>
        <p:nvPicPr>
          <p:cNvPr id="19459" name="Picture 9" descr="медведь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14480" y="142852"/>
            <a:ext cx="5903913" cy="4427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4"/>
          <p:cNvSpPr>
            <a:spLocks noChangeArrowheads="1"/>
          </p:cNvSpPr>
          <p:nvPr/>
        </p:nvSpPr>
        <p:spPr bwMode="auto">
          <a:xfrm>
            <a:off x="214282" y="4000504"/>
            <a:ext cx="8786843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just"/>
            <a:r>
              <a:rPr lang="ru-RU" sz="2400" i="1" dirty="0">
                <a:latin typeface="Comic Sans MS" pitchFamily="66" charset="0"/>
              </a:rPr>
              <a:t>Всем известна Международная Красная книга, </a:t>
            </a:r>
            <a:r>
              <a:rPr lang="ru-RU" sz="2400" i="1" dirty="0" smtClean="0">
                <a:latin typeface="Comic Sans MS" pitchFamily="66" charset="0"/>
              </a:rPr>
              <a:t>куда </a:t>
            </a:r>
            <a:r>
              <a:rPr lang="ru-RU" sz="2400" i="1" dirty="0">
                <a:latin typeface="Comic Sans MS" pitchFamily="66" charset="0"/>
              </a:rPr>
              <a:t>занесены редкие и </a:t>
            </a:r>
            <a:r>
              <a:rPr lang="ru-RU" sz="2400" i="1" dirty="0" smtClean="0">
                <a:latin typeface="Comic Sans MS" pitchFamily="66" charset="0"/>
              </a:rPr>
              <a:t>исчезающие виды </a:t>
            </a:r>
            <a:r>
              <a:rPr lang="ru-RU" sz="2400" i="1" dirty="0">
                <a:latin typeface="Comic Sans MS" pitchFamily="66" charset="0"/>
              </a:rPr>
              <a:t>животных и </a:t>
            </a:r>
            <a:r>
              <a:rPr lang="ru-RU" sz="2400" i="1" dirty="0" smtClean="0">
                <a:latin typeface="Comic Sans MS" pitchFamily="66" charset="0"/>
              </a:rPr>
              <a:t>растений. Существует </a:t>
            </a:r>
            <a:r>
              <a:rPr lang="ru-RU" sz="2400" i="1" dirty="0">
                <a:latin typeface="Comic Sans MS" pitchFamily="66" charset="0"/>
              </a:rPr>
              <a:t>и Черная книга </a:t>
            </a:r>
            <a:r>
              <a:rPr lang="ru-RU" sz="2400" i="1" dirty="0" smtClean="0">
                <a:latin typeface="Comic Sans MS" pitchFamily="66" charset="0"/>
              </a:rPr>
              <a:t>— список </a:t>
            </a:r>
            <a:r>
              <a:rPr lang="ru-RU" sz="2400" i="1" dirty="0">
                <a:latin typeface="Comic Sans MS" pitchFamily="66" charset="0"/>
              </a:rPr>
              <a:t>животных и растений, </a:t>
            </a:r>
            <a:r>
              <a:rPr lang="ru-RU" sz="2400" i="1" dirty="0" smtClean="0">
                <a:latin typeface="Comic Sans MS" pitchFamily="66" charset="0"/>
              </a:rPr>
              <a:t> навсегда </a:t>
            </a:r>
            <a:r>
              <a:rPr lang="ru-RU" sz="2400" i="1" dirty="0">
                <a:latin typeface="Comic Sans MS" pitchFamily="66" charset="0"/>
              </a:rPr>
              <a:t>исчезнувших с лица </a:t>
            </a:r>
            <a:r>
              <a:rPr lang="ru-RU" sz="2400" i="1" dirty="0" smtClean="0">
                <a:latin typeface="Comic Sans MS" pitchFamily="66" charset="0"/>
              </a:rPr>
              <a:t>Земли уже </a:t>
            </a:r>
            <a:r>
              <a:rPr lang="ru-RU" sz="2400" i="1" dirty="0">
                <a:latin typeface="Comic Sans MS" pitchFamily="66" charset="0"/>
              </a:rPr>
              <a:t>в историческое время. </a:t>
            </a:r>
            <a:r>
              <a:rPr lang="ru-RU" sz="2400" i="1" dirty="0" smtClean="0">
                <a:latin typeface="Comic Sans MS" pitchFamily="66" charset="0"/>
              </a:rPr>
              <a:t>В </a:t>
            </a:r>
            <a:r>
              <a:rPr lang="ru-RU" sz="2400" i="1" dirty="0">
                <a:latin typeface="Comic Sans MS" pitchFamily="66" charset="0"/>
              </a:rPr>
              <a:t>исчезновении большинства </a:t>
            </a:r>
            <a:r>
              <a:rPr lang="ru-RU" sz="2400" i="1" dirty="0" smtClean="0">
                <a:latin typeface="Comic Sans MS" pitchFamily="66" charset="0"/>
              </a:rPr>
              <a:t>из </a:t>
            </a:r>
            <a:r>
              <a:rPr lang="ru-RU" sz="2400" i="1" dirty="0">
                <a:latin typeface="Comic Sans MS" pitchFamily="66" charset="0"/>
              </a:rPr>
              <a:t>них прямо или </a:t>
            </a:r>
            <a:r>
              <a:rPr lang="ru-RU" sz="2400" i="1" dirty="0" smtClean="0">
                <a:latin typeface="Comic Sans MS" pitchFamily="66" charset="0"/>
              </a:rPr>
              <a:t>косвенно виноват </a:t>
            </a:r>
            <a:r>
              <a:rPr lang="ru-RU" sz="2400" i="1" dirty="0">
                <a:latin typeface="Comic Sans MS" pitchFamily="66" charset="0"/>
              </a:rPr>
              <a:t>человек. </a:t>
            </a:r>
            <a:r>
              <a:rPr lang="ru-RU" sz="2400" i="1" dirty="0" smtClean="0">
                <a:latin typeface="Comic Sans MS" pitchFamily="66" charset="0"/>
              </a:rPr>
              <a:t>Отсчет </a:t>
            </a:r>
            <a:r>
              <a:rPr lang="ru-RU" sz="2400" i="1" dirty="0">
                <a:latin typeface="Comic Sans MS" pitchFamily="66" charset="0"/>
              </a:rPr>
              <a:t>этого списка </a:t>
            </a:r>
            <a:r>
              <a:rPr lang="ru-RU" sz="2400" i="1" dirty="0" smtClean="0">
                <a:latin typeface="Comic Sans MS" pitchFamily="66" charset="0"/>
              </a:rPr>
              <a:t> ведется </a:t>
            </a:r>
            <a:r>
              <a:rPr lang="ru-RU" sz="2400" i="1" dirty="0">
                <a:latin typeface="Comic Sans MS" pitchFamily="66" charset="0"/>
              </a:rPr>
              <a:t>с 1600 года</a:t>
            </a:r>
            <a:r>
              <a:rPr lang="ru-RU" sz="2400" i="1" dirty="0"/>
              <a:t> 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5918" y="0"/>
            <a:ext cx="5344143" cy="37449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C:\Users\Марина\Desktop\окр.мир 3 кл. Красная книга\стеллеров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42852"/>
            <a:ext cx="3857652" cy="3857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3" name="TextBox 2"/>
          <p:cNvSpPr txBox="1">
            <a:spLocks noChangeArrowheads="1"/>
          </p:cNvSpPr>
          <p:nvPr/>
        </p:nvSpPr>
        <p:spPr bwMode="auto">
          <a:xfrm>
            <a:off x="1714480" y="5572140"/>
            <a:ext cx="581749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just"/>
            <a:r>
              <a:rPr lang="ru-RU" sz="5400" dirty="0">
                <a:solidFill>
                  <a:srgbClr val="FF0000"/>
                </a:solidFill>
              </a:rPr>
              <a:t>Стеллерова корова</a:t>
            </a:r>
          </a:p>
        </p:txBody>
      </p:sp>
      <p:pic>
        <p:nvPicPr>
          <p:cNvPr id="4" name="Picture 2" descr="C:\Users\Марина\Desktop\окр.мир 3 кл. Красная книга\стеллерова корова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29058" y="1500174"/>
            <a:ext cx="4810127" cy="36075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C:\Users\Марина\Desktop\окр.мир 3 кл. Красная книга\тасманийский волк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62" y="357166"/>
            <a:ext cx="6858016" cy="46327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1" name="TextBox 2"/>
          <p:cNvSpPr txBox="1">
            <a:spLocks noChangeArrowheads="1"/>
          </p:cNvSpPr>
          <p:nvPr/>
        </p:nvSpPr>
        <p:spPr bwMode="auto">
          <a:xfrm>
            <a:off x="2071670" y="5357826"/>
            <a:ext cx="4838504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400" dirty="0">
                <a:solidFill>
                  <a:srgbClr val="FF0000"/>
                </a:solidFill>
              </a:rPr>
              <a:t>Тасманийский волк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C:\Users\Марина\Desktop\окр.мир 3 кл. Красная книга\тур.jpg"/>
          <p:cNvPicPr>
            <a:picLocks noChangeAspect="1" noChangeArrowheads="1"/>
          </p:cNvPicPr>
          <p:nvPr/>
        </p:nvPicPr>
        <p:blipFill>
          <a:blip r:embed="rId3" cstate="print"/>
          <a:srcRect l="7874" t="3976" r="6561" b="5965"/>
          <a:stretch>
            <a:fillRect/>
          </a:stretch>
        </p:blipFill>
        <p:spPr bwMode="auto">
          <a:xfrm>
            <a:off x="571472" y="142852"/>
            <a:ext cx="8161364" cy="5674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5" name="TextBox 2"/>
          <p:cNvSpPr txBox="1">
            <a:spLocks noChangeArrowheads="1"/>
          </p:cNvSpPr>
          <p:nvPr/>
        </p:nvSpPr>
        <p:spPr bwMode="auto">
          <a:xfrm>
            <a:off x="2071688" y="642938"/>
            <a:ext cx="29845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т</a:t>
            </a:r>
          </a:p>
        </p:txBody>
      </p:sp>
      <p:sp>
        <p:nvSpPr>
          <p:cNvPr id="28676" name="TextBox 3"/>
          <p:cNvSpPr txBox="1">
            <a:spLocks noChangeArrowheads="1"/>
          </p:cNvSpPr>
          <p:nvPr/>
        </p:nvSpPr>
        <p:spPr bwMode="auto">
          <a:xfrm>
            <a:off x="3357554" y="5857892"/>
            <a:ext cx="1188467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just"/>
            <a:r>
              <a:rPr lang="ru-RU" sz="4800" dirty="0">
                <a:solidFill>
                  <a:srgbClr val="FF0000"/>
                </a:solidFill>
              </a:rPr>
              <a:t>Тур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C:\Users\Марина\Desktop\окр.мир 3 кл. Красная книга\шерстистый носорог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43042" y="0"/>
            <a:ext cx="5584772" cy="5786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699" name="TextBox 2"/>
          <p:cNvSpPr txBox="1">
            <a:spLocks noChangeArrowheads="1"/>
          </p:cNvSpPr>
          <p:nvPr/>
        </p:nvSpPr>
        <p:spPr bwMode="auto">
          <a:xfrm>
            <a:off x="1142976" y="5857892"/>
            <a:ext cx="6786578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4800" dirty="0" smtClean="0">
                <a:solidFill>
                  <a:srgbClr val="FF0000"/>
                </a:solidFill>
              </a:rPr>
              <a:t>Шерстистый носорог</a:t>
            </a:r>
            <a:endParaRPr lang="ru-RU" sz="4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2844" y="214290"/>
            <a:ext cx="884832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</a:rPr>
              <a:t>Красная книга Новосибирской области</a:t>
            </a:r>
            <a:endParaRPr lang="ru-RU" sz="40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14282" y="4857760"/>
            <a:ext cx="857256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latin typeface="Arial" pitchFamily="34" charset="0"/>
                <a:cs typeface="Arial" pitchFamily="34" charset="0"/>
              </a:rPr>
              <a:t>Красная книга Новосибирской области представлена 3 изданиями, которые переиздавалась с 2000 по 2018 года. В последнем издании содержится 345 видов различных представителей флоры и фауны этого региона. Из животного мира в списках Красной книги числится порядка 8 видов редких млекопитающих, 77 представителей птиц, 1 вид пресмыкающихся, 9 видов рыб и 63 вида насекомых. 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28794" y="928670"/>
            <a:ext cx="5297650" cy="3929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42910" y="1785926"/>
            <a:ext cx="207170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solidFill>
                  <a:srgbClr val="FF0000"/>
                </a:solidFill>
                <a:latin typeface="Comic Sans MS" pitchFamily="66" charset="0"/>
              </a:rPr>
              <a:t>Северный олень</a:t>
            </a:r>
            <a:endParaRPr lang="ru-RU" sz="2800" dirty="0">
              <a:solidFill>
                <a:srgbClr val="FF0000"/>
              </a:solidFill>
              <a:latin typeface="Comic Sans MS" pitchFamily="66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00430" y="142852"/>
            <a:ext cx="5208312" cy="3714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0" y="3786190"/>
            <a:ext cx="900115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>
                <a:solidFill>
                  <a:srgbClr val="FF0000"/>
                </a:solidFill>
                <a:latin typeface="Comic Sans MS" pitchFamily="66" charset="0"/>
              </a:rPr>
              <a:t>Парнокопытное млекопитающее семейства оленевых единственный представитель рода Северные олени.</a:t>
            </a:r>
          </a:p>
          <a:p>
            <a:pPr algn="just"/>
            <a:r>
              <a:rPr lang="ru-RU" sz="2000" dirty="0" smtClean="0">
                <a:solidFill>
                  <a:srgbClr val="FF0000"/>
                </a:solidFill>
                <a:latin typeface="Comic Sans MS" pitchFamily="66" charset="0"/>
              </a:rPr>
              <a:t> По территории области проходит южная граница распространения вида. Ареал вида ограничен верхними течениями рек Чека,  </a:t>
            </a:r>
            <a:r>
              <a:rPr lang="ru-RU" sz="2000" dirty="0" err="1" smtClean="0">
                <a:solidFill>
                  <a:srgbClr val="FF0000"/>
                </a:solidFill>
                <a:latin typeface="Comic Sans MS" pitchFamily="66" charset="0"/>
              </a:rPr>
              <a:t>Майзас</a:t>
            </a:r>
            <a:r>
              <a:rPr lang="ru-RU" sz="2000" dirty="0" smtClean="0">
                <a:solidFill>
                  <a:srgbClr val="FF0000"/>
                </a:solidFill>
                <a:latin typeface="Comic Sans MS" pitchFamily="66" charset="0"/>
              </a:rPr>
              <a:t>, Тара, Малая и Большая </a:t>
            </a:r>
            <a:r>
              <a:rPr lang="ru-RU" sz="2000" dirty="0" err="1" smtClean="0">
                <a:solidFill>
                  <a:srgbClr val="FF0000"/>
                </a:solidFill>
                <a:latin typeface="Comic Sans MS" pitchFamily="66" charset="0"/>
              </a:rPr>
              <a:t>Ича</a:t>
            </a:r>
            <a:r>
              <a:rPr lang="ru-RU" sz="2000" dirty="0" smtClean="0">
                <a:solidFill>
                  <a:srgbClr val="FF0000"/>
                </a:solidFill>
                <a:latin typeface="Comic Sans MS" pitchFamily="66" charset="0"/>
              </a:rPr>
              <a:t>, </a:t>
            </a:r>
            <a:r>
              <a:rPr lang="ru-RU" sz="2000" dirty="0" err="1" smtClean="0">
                <a:solidFill>
                  <a:srgbClr val="FF0000"/>
                </a:solidFill>
                <a:latin typeface="Comic Sans MS" pitchFamily="66" charset="0"/>
              </a:rPr>
              <a:t>Тартас</a:t>
            </a:r>
            <a:r>
              <a:rPr lang="ru-RU" sz="2000" dirty="0" smtClean="0">
                <a:solidFill>
                  <a:srgbClr val="FF0000"/>
                </a:solidFill>
                <a:latin typeface="Comic Sans MS" pitchFamily="66" charset="0"/>
              </a:rPr>
              <a:t>, </a:t>
            </a:r>
            <a:r>
              <a:rPr lang="ru-RU" sz="2000" dirty="0" err="1" smtClean="0">
                <a:solidFill>
                  <a:srgbClr val="FF0000"/>
                </a:solidFill>
                <a:latin typeface="Comic Sans MS" pitchFamily="66" charset="0"/>
              </a:rPr>
              <a:t>Омь</a:t>
            </a:r>
            <a:r>
              <a:rPr lang="ru-RU" sz="2000" dirty="0" smtClean="0">
                <a:solidFill>
                  <a:srgbClr val="FF0000"/>
                </a:solidFill>
                <a:latin typeface="Comic Sans MS" pitchFamily="66" charset="0"/>
              </a:rPr>
              <a:t> и Икса в пределах </a:t>
            </a:r>
            <a:r>
              <a:rPr lang="ru-RU" sz="2000" dirty="0" err="1" smtClean="0">
                <a:solidFill>
                  <a:srgbClr val="FF0000"/>
                </a:solidFill>
                <a:latin typeface="Comic Sans MS" pitchFamily="66" charset="0"/>
              </a:rPr>
              <a:t>Кыштовского</a:t>
            </a:r>
            <a:r>
              <a:rPr lang="ru-RU" sz="2000" dirty="0" smtClean="0">
                <a:solidFill>
                  <a:srgbClr val="FF0000"/>
                </a:solidFill>
                <a:latin typeface="Comic Sans MS" pitchFamily="66" charset="0"/>
              </a:rPr>
              <a:t>, Северного, Убинского и </a:t>
            </a:r>
            <a:r>
              <a:rPr lang="ru-RU" sz="2000" dirty="0" err="1" smtClean="0">
                <a:solidFill>
                  <a:srgbClr val="FF0000"/>
                </a:solidFill>
                <a:latin typeface="Comic Sans MS" pitchFamily="66" charset="0"/>
              </a:rPr>
              <a:t>Колыванского</a:t>
            </a:r>
            <a:r>
              <a:rPr lang="ru-RU" sz="2000" dirty="0" smtClean="0">
                <a:solidFill>
                  <a:srgbClr val="FF0000"/>
                </a:solidFill>
                <a:latin typeface="Comic Sans MS" pitchFamily="66" charset="0"/>
              </a:rPr>
              <a:t> районов, где олень обитает на водораздельных болотах у северной границы области. За счет регулярных кочевок животных численность вида на территории области не постоянна.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654032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latin typeface="Comic Sans MS" pitchFamily="66" charset="0"/>
                <a:cs typeface="Arial" pitchFamily="34" charset="0"/>
              </a:rPr>
              <a:t>Введение</a:t>
            </a:r>
            <a:endParaRPr lang="ru-RU" sz="2400" b="1" dirty="0">
              <a:latin typeface="Comic Sans MS" pitchFamily="66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857232"/>
            <a:ext cx="8229600" cy="5268931"/>
          </a:xfrm>
        </p:spPr>
        <p:txBody>
          <a:bodyPr>
            <a:normAutofit fontScale="55000" lnSpcReduction="20000"/>
          </a:bodyPr>
          <a:lstStyle/>
          <a:p>
            <a:pPr marL="0" indent="342900" algn="just">
              <a:lnSpc>
                <a:spcPct val="120000"/>
              </a:lnSpc>
              <a:spcBef>
                <a:spcPts val="0"/>
              </a:spcBef>
              <a:buNone/>
            </a:pPr>
            <a:endParaRPr lang="ru-RU" dirty="0" smtClean="0">
              <a:latin typeface="Comic Sans MS" pitchFamily="66" charset="0"/>
              <a:cs typeface="Arial" pitchFamily="34" charset="0"/>
            </a:endParaRPr>
          </a:p>
          <a:p>
            <a:pPr marL="0" indent="34290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dirty="0" smtClean="0">
                <a:latin typeface="Comic Sans MS" pitchFamily="66" charset="0"/>
                <a:cs typeface="Arial" pitchFamily="34" charset="0"/>
              </a:rPr>
              <a:t>В конце </a:t>
            </a:r>
            <a:r>
              <a:rPr lang="en-US" dirty="0" smtClean="0">
                <a:latin typeface="Comic Sans MS" pitchFamily="66" charset="0"/>
                <a:cs typeface="Arial" pitchFamily="34" charset="0"/>
              </a:rPr>
              <a:t>XX </a:t>
            </a:r>
            <a:r>
              <a:rPr lang="ru-RU" dirty="0" smtClean="0">
                <a:latin typeface="Comic Sans MS" pitchFamily="66" charset="0"/>
                <a:cs typeface="Arial" pitchFamily="34" charset="0"/>
              </a:rPr>
              <a:t>в. одной из острейших глобальных проблем человечества стала охрана окружающей природной среды. Усиление индустриального вмешательства в нее, загрязнение всех геосфер, включая околоземное пространство, вызвали резкое ухудшение состояния экосистем, за которым последовали гибель уникальных природных комплексов, сокращение и исчезновение популяций и целых видов живых организмов, в том числе животных. Исследования показали, что за последние 400 лет с лица Земли исчезли 83 вида млекопитающих, 128 видов птиц, 21 вид пресмыкающихся, 5 видов земноводных и 81 вид рыб.</a:t>
            </a:r>
          </a:p>
          <a:p>
            <a:pPr marL="0" indent="34290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dirty="0" smtClean="0">
                <a:latin typeface="Comic Sans MS" pitchFamily="66" charset="0"/>
                <a:cs typeface="Arial" pitchFamily="34" charset="0"/>
              </a:rPr>
              <a:t>Необратимость и непредсказуемость этих процессов создает прямую угрозу существованию земной биосферы и может привести к крайне отрицательным последствиям для человечества. В свете его устойчивого развития проблема рационального использования биоресурсов и охраны животного мира становится все более актуальной.</a:t>
            </a:r>
          </a:p>
          <a:p>
            <a:pPr marL="0" indent="342900" algn="just">
              <a:lnSpc>
                <a:spcPct val="120000"/>
              </a:lnSpc>
              <a:spcBef>
                <a:spcPts val="0"/>
              </a:spcBef>
              <a:buNone/>
            </a:pPr>
            <a:endParaRPr lang="ru-RU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357166"/>
            <a:ext cx="3008313" cy="1162050"/>
          </a:xfrm>
        </p:spPr>
        <p:txBody>
          <a:bodyPr>
            <a:normAutofit/>
          </a:bodyPr>
          <a:lstStyle/>
          <a:p>
            <a:r>
              <a:rPr lang="ru-RU" sz="2800" b="0" dirty="0" smtClean="0">
                <a:solidFill>
                  <a:srgbClr val="FF0000"/>
                </a:solidFill>
                <a:latin typeface="Comic Sans MS" pitchFamily="66" charset="0"/>
              </a:rPr>
              <a:t>Ушастый еж</a:t>
            </a:r>
            <a:endParaRPr lang="ru-RU" sz="2800" b="0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14282" y="3857628"/>
            <a:ext cx="8442753" cy="2571768"/>
          </a:xfrm>
        </p:spPr>
        <p:txBody>
          <a:bodyPr>
            <a:normAutofit/>
          </a:bodyPr>
          <a:lstStyle/>
          <a:p>
            <a:pPr algn="just"/>
            <a:r>
              <a:rPr lang="ru-RU" sz="2000" dirty="0"/>
              <a:t> </a:t>
            </a:r>
            <a:r>
              <a:rPr lang="ru-RU" sz="2400" dirty="0">
                <a:solidFill>
                  <a:srgbClr val="FF0000"/>
                </a:solidFill>
                <a:latin typeface="Comic Sans MS" pitchFamily="66" charset="0"/>
              </a:rPr>
              <a:t>В пределах Новосибирской области встречается в юго-западной части, в основном в Карасукском районе. Северная граница распространения проходит примерно по линии город Камень-на-Оби — город Карасук. Численность очень низкая, за последние 60 лет отмечены единичные особи в Карасукском районе.</a:t>
            </a:r>
          </a:p>
          <a:p>
            <a:endParaRPr lang="ru-RU" sz="2400" dirty="0"/>
          </a:p>
        </p:txBody>
      </p:sp>
      <p:pic>
        <p:nvPicPr>
          <p:cNvPr id="5" name="Рисунок 4" descr="Hedgehog cyprus hg (cropped).jpg"/>
          <p:cNvPicPr/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6314" y="142852"/>
            <a:ext cx="4143377" cy="34444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="" xmlns:p14="http://schemas.microsoft.com/office/powerpoint/2010/main" val="412879767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2976" y="928670"/>
            <a:ext cx="2949178" cy="547141"/>
          </a:xfrm>
        </p:spPr>
        <p:txBody>
          <a:bodyPr/>
          <a:lstStyle/>
          <a:p>
            <a:r>
              <a:rPr lang="ru-RU" sz="2800" b="0" dirty="0">
                <a:solidFill>
                  <a:srgbClr val="FF0000"/>
                </a:solidFill>
                <a:latin typeface="Comic Sans MS" pitchFamily="66" charset="0"/>
              </a:rPr>
              <a:t>Беркут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14282" y="3429000"/>
            <a:ext cx="8643998" cy="4864647"/>
          </a:xfrm>
        </p:spPr>
        <p:txBody>
          <a:bodyPr>
            <a:normAutofit/>
          </a:bodyPr>
          <a:lstStyle/>
          <a:p>
            <a:pPr algn="just"/>
            <a:r>
              <a:rPr lang="ru-RU" sz="2400" dirty="0" smtClean="0">
                <a:solidFill>
                  <a:srgbClr val="FF0000"/>
                </a:solidFill>
                <a:latin typeface="Comic Sans MS" pitchFamily="66" charset="0"/>
              </a:rPr>
              <a:t>Отряд </a:t>
            </a:r>
            <a:r>
              <a:rPr lang="ru-RU" sz="2400" dirty="0" err="1" smtClean="0">
                <a:solidFill>
                  <a:srgbClr val="FF0000"/>
                </a:solidFill>
                <a:latin typeface="Comic Sans MS" pitchFamily="66" charset="0"/>
              </a:rPr>
              <a:t>соколообразные</a:t>
            </a:r>
            <a:r>
              <a:rPr lang="ru-RU" sz="2400" dirty="0" smtClean="0">
                <a:solidFill>
                  <a:srgbClr val="FF0000"/>
                </a:solidFill>
                <a:latin typeface="Comic Sans MS" pitchFamily="66" charset="0"/>
              </a:rPr>
              <a:t>, семейство </a:t>
            </a:r>
            <a:r>
              <a:rPr lang="ru-RU" sz="2400" dirty="0">
                <a:solidFill>
                  <a:srgbClr val="FF0000"/>
                </a:solidFill>
                <a:latin typeface="Comic Sans MS" pitchFamily="66" charset="0"/>
              </a:rPr>
              <a:t>- </a:t>
            </a:r>
            <a:r>
              <a:rPr lang="ru-RU" sz="2400" dirty="0" smtClean="0">
                <a:solidFill>
                  <a:srgbClr val="FF0000"/>
                </a:solidFill>
                <a:latin typeface="Comic Sans MS" pitchFamily="66" charset="0"/>
              </a:rPr>
              <a:t>ястребиные</a:t>
            </a:r>
            <a:r>
              <a:rPr lang="ru-RU" sz="2400" i="1" dirty="0" smtClean="0">
                <a:solidFill>
                  <a:srgbClr val="FF0000"/>
                </a:solidFill>
                <a:latin typeface="Comic Sans MS" pitchFamily="66" charset="0"/>
              </a:rPr>
              <a:t>. </a:t>
            </a:r>
            <a:r>
              <a:rPr lang="ru-RU" sz="2400" dirty="0" smtClean="0">
                <a:solidFill>
                  <a:srgbClr val="FF0000"/>
                </a:solidFill>
                <a:latin typeface="Comic Sans MS" pitchFamily="66" charset="0"/>
              </a:rPr>
              <a:t>За </a:t>
            </a:r>
            <a:r>
              <a:rPr lang="ru-RU" sz="2400" dirty="0">
                <a:solidFill>
                  <a:srgbClr val="FF0000"/>
                </a:solidFill>
                <a:latin typeface="Comic Sans MS" pitchFamily="66" charset="0"/>
              </a:rPr>
              <a:t>последнее десятилетие гнездящиеся пары найдены в </a:t>
            </a:r>
            <a:r>
              <a:rPr lang="ru-RU" sz="2400" dirty="0" err="1">
                <a:solidFill>
                  <a:srgbClr val="FF0000"/>
                </a:solidFill>
                <a:latin typeface="Comic Sans MS" pitchFamily="66" charset="0"/>
              </a:rPr>
              <a:t>Кыштовском</a:t>
            </a:r>
            <a:r>
              <a:rPr lang="ru-RU" sz="2400" dirty="0">
                <a:solidFill>
                  <a:srgbClr val="FF0000"/>
                </a:solidFill>
                <a:latin typeface="Comic Sans MS" pitchFamily="66" charset="0"/>
              </a:rPr>
              <a:t> районе в верхнем течении реки Чека</a:t>
            </a:r>
            <a:r>
              <a:rPr lang="ru-RU" sz="2400" dirty="0" smtClean="0">
                <a:solidFill>
                  <a:srgbClr val="FF0000"/>
                </a:solidFill>
                <a:latin typeface="Comic Sans MS" pitchFamily="66" charset="0"/>
              </a:rPr>
              <a:t>, в </a:t>
            </a:r>
            <a:r>
              <a:rPr lang="ru-RU" sz="2400" dirty="0">
                <a:solidFill>
                  <a:srgbClr val="FF0000"/>
                </a:solidFill>
                <a:latin typeface="Comic Sans MS" pitchFamily="66" charset="0"/>
              </a:rPr>
              <a:t>Убинском районе у озера Дедушкино и в верховьях реки </a:t>
            </a:r>
            <a:r>
              <a:rPr lang="ru-RU" sz="2400" dirty="0" err="1">
                <a:solidFill>
                  <a:srgbClr val="FF0000"/>
                </a:solidFill>
                <a:latin typeface="Comic Sans MS" pitchFamily="66" charset="0"/>
              </a:rPr>
              <a:t>Омь</a:t>
            </a:r>
            <a:r>
              <a:rPr lang="ru-RU" sz="2400" dirty="0" smtClean="0">
                <a:solidFill>
                  <a:srgbClr val="FF0000"/>
                </a:solidFill>
                <a:latin typeface="Comic Sans MS" pitchFamily="66" charset="0"/>
              </a:rPr>
              <a:t>, в </a:t>
            </a:r>
            <a:r>
              <a:rPr lang="ru-RU" sz="2400" dirty="0">
                <a:solidFill>
                  <a:srgbClr val="FF0000"/>
                </a:solidFill>
                <a:latin typeface="Comic Sans MS" pitchFamily="66" charset="0"/>
              </a:rPr>
              <a:t>Северном районе на верховых болотах</a:t>
            </a:r>
            <a:r>
              <a:rPr lang="ru-RU" sz="2400" dirty="0" smtClean="0">
                <a:solidFill>
                  <a:srgbClr val="FF0000"/>
                </a:solidFill>
                <a:latin typeface="Comic Sans MS" pitchFamily="66" charset="0"/>
              </a:rPr>
              <a:t>, в </a:t>
            </a:r>
            <a:r>
              <a:rPr lang="ru-RU" sz="2400" dirty="0" err="1">
                <a:solidFill>
                  <a:srgbClr val="FF0000"/>
                </a:solidFill>
                <a:latin typeface="Comic Sans MS" pitchFamily="66" charset="0"/>
              </a:rPr>
              <a:t>Искитимском</a:t>
            </a:r>
            <a:r>
              <a:rPr lang="ru-RU" sz="2400" dirty="0">
                <a:solidFill>
                  <a:srgbClr val="FF0000"/>
                </a:solidFill>
                <a:latin typeface="Comic Sans MS" pitchFamily="66" charset="0"/>
              </a:rPr>
              <a:t> районе на реке </a:t>
            </a:r>
            <a:r>
              <a:rPr lang="ru-RU" sz="2400" dirty="0" err="1">
                <a:solidFill>
                  <a:srgbClr val="FF0000"/>
                </a:solidFill>
                <a:latin typeface="Comic Sans MS" pitchFamily="66" charset="0"/>
              </a:rPr>
              <a:t>Елбаш</a:t>
            </a:r>
            <a:r>
              <a:rPr lang="ru-RU" sz="2400" dirty="0" smtClean="0">
                <a:solidFill>
                  <a:srgbClr val="FF0000"/>
                </a:solidFill>
                <a:latin typeface="Comic Sans MS" pitchFamily="66" charset="0"/>
              </a:rPr>
              <a:t>, в </a:t>
            </a:r>
            <a:r>
              <a:rPr lang="ru-RU" sz="2400" dirty="0" err="1">
                <a:solidFill>
                  <a:srgbClr val="FF0000"/>
                </a:solidFill>
                <a:latin typeface="Comic Sans MS" pitchFamily="66" charset="0"/>
              </a:rPr>
              <a:t>Тогучинском</a:t>
            </a:r>
            <a:r>
              <a:rPr lang="ru-RU" sz="2400" dirty="0">
                <a:solidFill>
                  <a:srgbClr val="FF0000"/>
                </a:solidFill>
                <a:latin typeface="Comic Sans MS" pitchFamily="66" charset="0"/>
              </a:rPr>
              <a:t> районе</a:t>
            </a:r>
            <a:r>
              <a:rPr lang="ru-RU" sz="2400" dirty="0" smtClean="0">
                <a:solidFill>
                  <a:srgbClr val="FF0000"/>
                </a:solidFill>
                <a:latin typeface="Comic Sans MS" pitchFamily="66" charset="0"/>
              </a:rPr>
              <a:t>, а </a:t>
            </a:r>
            <a:r>
              <a:rPr lang="ru-RU" sz="2400" dirty="0">
                <a:solidFill>
                  <a:srgbClr val="FF0000"/>
                </a:solidFill>
                <a:latin typeface="Comic Sans MS" pitchFamily="66" charset="0"/>
              </a:rPr>
              <a:t>также в долине реки </a:t>
            </a:r>
            <a:r>
              <a:rPr lang="ru-RU" sz="2400" dirty="0" err="1" smtClean="0">
                <a:solidFill>
                  <a:srgbClr val="FF0000"/>
                </a:solidFill>
                <a:latin typeface="Comic Sans MS" pitchFamily="66" charset="0"/>
              </a:rPr>
              <a:t>Бердь</a:t>
            </a:r>
            <a:r>
              <a:rPr lang="ru-RU" sz="2400" dirty="0" smtClean="0">
                <a:solidFill>
                  <a:srgbClr val="FF0000"/>
                </a:solidFill>
                <a:latin typeface="Comic Sans MS" pitchFamily="66" charset="0"/>
              </a:rPr>
              <a:t>. В </a:t>
            </a:r>
            <a:r>
              <a:rPr lang="ru-RU" sz="2400" dirty="0">
                <a:solidFill>
                  <a:srgbClr val="FF0000"/>
                </a:solidFill>
                <a:latin typeface="Comic Sans MS" pitchFamily="66" charset="0"/>
              </a:rPr>
              <a:t>настоящее время численность </a:t>
            </a:r>
            <a:r>
              <a:rPr lang="ru-RU" sz="2400" dirty="0" smtClean="0">
                <a:solidFill>
                  <a:srgbClr val="FF0000"/>
                </a:solidFill>
                <a:latin typeface="Comic Sans MS" pitchFamily="66" charset="0"/>
              </a:rPr>
              <a:t>в </a:t>
            </a:r>
            <a:r>
              <a:rPr lang="ru-RU" sz="2400" dirty="0">
                <a:solidFill>
                  <a:srgbClr val="FF0000"/>
                </a:solidFill>
                <a:latin typeface="Comic Sans MS" pitchFamily="66" charset="0"/>
              </a:rPr>
              <a:t>России превышает 2000 пар.</a:t>
            </a:r>
          </a:p>
          <a:p>
            <a:r>
              <a:rPr lang="ru-RU" sz="3100" dirty="0">
                <a:solidFill>
                  <a:srgbClr val="FF0000"/>
                </a:solidFill>
              </a:rPr>
              <a:t> </a:t>
            </a:r>
          </a:p>
          <a:p>
            <a:endParaRPr lang="ru-RU" sz="3100" i="1" dirty="0" smtClean="0">
              <a:solidFill>
                <a:srgbClr val="FF0000"/>
              </a:solidFill>
            </a:endParaRPr>
          </a:p>
          <a:p>
            <a:endParaRPr lang="ru-RU" sz="3100" dirty="0">
              <a:solidFill>
                <a:srgbClr val="FF0000"/>
              </a:solidFill>
            </a:endParaRPr>
          </a:p>
          <a:p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5" name="Объект 4" descr="Беркут (Aquila chrysaetos)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3438" y="0"/>
            <a:ext cx="4182021" cy="3429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="" xmlns:p14="http://schemas.microsoft.com/office/powerpoint/2010/main" val="286088105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5852" y="1714488"/>
            <a:ext cx="2949178" cy="652072"/>
          </a:xfrm>
        </p:spPr>
        <p:txBody>
          <a:bodyPr>
            <a:normAutofit/>
          </a:bodyPr>
          <a:lstStyle/>
          <a:p>
            <a:r>
              <a:rPr lang="ru-RU" sz="2800" b="0" dirty="0">
                <a:solidFill>
                  <a:srgbClr val="FF0000"/>
                </a:solidFill>
                <a:latin typeface="Comic Sans MS" pitchFamily="66" charset="0"/>
              </a:rPr>
              <a:t>Филин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85720" y="3500438"/>
            <a:ext cx="8643998" cy="4759716"/>
          </a:xfrm>
        </p:spPr>
        <p:txBody>
          <a:bodyPr>
            <a:normAutofit/>
          </a:bodyPr>
          <a:lstStyle/>
          <a:p>
            <a:pPr algn="just"/>
            <a:r>
              <a:rPr lang="ru-RU" sz="2400" dirty="0" smtClean="0">
                <a:solidFill>
                  <a:srgbClr val="FF0000"/>
                </a:solidFill>
                <a:latin typeface="Comic Sans MS" pitchFamily="66" charset="0"/>
              </a:rPr>
              <a:t>Хищная </a:t>
            </a:r>
            <a:r>
              <a:rPr lang="ru-RU" sz="2400" dirty="0">
                <a:solidFill>
                  <a:srgbClr val="FF0000"/>
                </a:solidFill>
                <a:latin typeface="Comic Sans MS" pitchFamily="66" charset="0"/>
              </a:rPr>
              <a:t>птица из семейства совиных, один из наиболее крупных представителей отряда </a:t>
            </a:r>
            <a:r>
              <a:rPr lang="ru-RU" sz="2400" dirty="0" err="1" smtClean="0">
                <a:solidFill>
                  <a:srgbClr val="FF0000"/>
                </a:solidFill>
                <a:latin typeface="Comic Sans MS" pitchFamily="66" charset="0"/>
              </a:rPr>
              <a:t>совообразных</a:t>
            </a:r>
            <a:r>
              <a:rPr lang="ru-RU" sz="2400" dirty="0" smtClean="0">
                <a:solidFill>
                  <a:srgbClr val="FF0000"/>
                </a:solidFill>
                <a:latin typeface="Comic Sans MS" pitchFamily="66" charset="0"/>
              </a:rPr>
              <a:t>. Гнездование </a:t>
            </a:r>
            <a:r>
              <a:rPr lang="ru-RU" sz="2400" dirty="0">
                <a:solidFill>
                  <a:srgbClr val="FF0000"/>
                </a:solidFill>
                <a:latin typeface="Comic Sans MS" pitchFamily="66" charset="0"/>
              </a:rPr>
              <a:t>филина отмечалось в </a:t>
            </a:r>
            <a:r>
              <a:rPr lang="ru-RU" sz="2400" dirty="0" smtClean="0">
                <a:solidFill>
                  <a:srgbClr val="FF0000"/>
                </a:solidFill>
                <a:latin typeface="Comic Sans MS" pitchFamily="66" charset="0"/>
              </a:rPr>
              <a:t>Куйбышевском, Татарском, </a:t>
            </a:r>
            <a:r>
              <a:rPr lang="ru-RU" sz="2400" dirty="0" err="1" smtClean="0">
                <a:solidFill>
                  <a:srgbClr val="FF0000"/>
                </a:solidFill>
                <a:latin typeface="Comic Sans MS" pitchFamily="66" charset="0"/>
              </a:rPr>
              <a:t>Тогучинском</a:t>
            </a:r>
            <a:r>
              <a:rPr lang="ru-RU" sz="2400" dirty="0" smtClean="0">
                <a:solidFill>
                  <a:srgbClr val="FF0000"/>
                </a:solidFill>
                <a:latin typeface="Comic Sans MS" pitchFamily="66" charset="0"/>
              </a:rPr>
              <a:t> </a:t>
            </a:r>
            <a:r>
              <a:rPr lang="ru-RU" sz="2400" dirty="0">
                <a:solidFill>
                  <a:srgbClr val="FF0000"/>
                </a:solidFill>
                <a:latin typeface="Comic Sans MS" pitchFamily="66" charset="0"/>
              </a:rPr>
              <a:t>и </a:t>
            </a:r>
            <a:r>
              <a:rPr lang="ru-RU" sz="2400" dirty="0" err="1">
                <a:solidFill>
                  <a:srgbClr val="FF0000"/>
                </a:solidFill>
                <a:latin typeface="Comic Sans MS" pitchFamily="66" charset="0"/>
              </a:rPr>
              <a:t>Сузунском</a:t>
            </a:r>
            <a:r>
              <a:rPr lang="ru-RU" sz="2400" dirty="0">
                <a:solidFill>
                  <a:srgbClr val="FF0000"/>
                </a:solidFill>
                <a:latin typeface="Comic Sans MS" pitchFamily="66" charset="0"/>
              </a:rPr>
              <a:t> районах</a:t>
            </a:r>
            <a:r>
              <a:rPr lang="ru-RU" sz="2400" dirty="0" smtClean="0">
                <a:solidFill>
                  <a:srgbClr val="FF0000"/>
                </a:solidFill>
                <a:latin typeface="Comic Sans MS" pitchFamily="66" charset="0"/>
              </a:rPr>
              <a:t>. Несколько </a:t>
            </a:r>
            <a:r>
              <a:rPr lang="ru-RU" sz="2400" dirty="0">
                <a:solidFill>
                  <a:srgbClr val="FF0000"/>
                </a:solidFill>
                <a:latin typeface="Comic Sans MS" pitchFamily="66" charset="0"/>
              </a:rPr>
              <a:t>птиц обитает в </a:t>
            </a:r>
            <a:r>
              <a:rPr lang="ru-RU" sz="2400" dirty="0" err="1">
                <a:solidFill>
                  <a:srgbClr val="FF0000"/>
                </a:solidFill>
                <a:latin typeface="Comic Sans MS" pitchFamily="66" charset="0"/>
              </a:rPr>
              <a:t>Караканском</a:t>
            </a:r>
            <a:r>
              <a:rPr lang="ru-RU" sz="2400" dirty="0">
                <a:solidFill>
                  <a:srgbClr val="FF0000"/>
                </a:solidFill>
                <a:latin typeface="Comic Sans MS" pitchFamily="66" charset="0"/>
              </a:rPr>
              <a:t> бору</a:t>
            </a:r>
            <a:r>
              <a:rPr lang="ru-RU" sz="2400" dirty="0" smtClean="0">
                <a:solidFill>
                  <a:srgbClr val="FF0000"/>
                </a:solidFill>
                <a:latin typeface="Comic Sans MS" pitchFamily="66" charset="0"/>
              </a:rPr>
              <a:t>. Питается </a:t>
            </a:r>
            <a:r>
              <a:rPr lang="ru-RU" sz="2400" dirty="0">
                <a:solidFill>
                  <a:srgbClr val="FF0000"/>
                </a:solidFill>
                <a:latin typeface="Comic Sans MS" pitchFamily="66" charset="0"/>
              </a:rPr>
              <a:t>всевозможными животными от зайцев до ежей</a:t>
            </a:r>
            <a:r>
              <a:rPr lang="ru-RU" sz="2400" dirty="0" smtClean="0">
                <a:solidFill>
                  <a:srgbClr val="FF0000"/>
                </a:solidFill>
                <a:latin typeface="Comic Sans MS" pitchFamily="66" charset="0"/>
              </a:rPr>
              <a:t>, мелкими </a:t>
            </a:r>
            <a:r>
              <a:rPr lang="ru-RU" sz="2400" dirty="0" err="1">
                <a:solidFill>
                  <a:srgbClr val="FF0000"/>
                </a:solidFill>
                <a:latin typeface="Comic Sans MS" pitchFamily="66" charset="0"/>
              </a:rPr>
              <a:t>воробьинообразными</a:t>
            </a:r>
            <a:r>
              <a:rPr lang="ru-RU" sz="2400" dirty="0">
                <a:solidFill>
                  <a:srgbClr val="FF0000"/>
                </a:solidFill>
                <a:latin typeface="Comic Sans MS" pitchFamily="66" charset="0"/>
              </a:rPr>
              <a:t> птицами</a:t>
            </a:r>
            <a:r>
              <a:rPr lang="ru-RU" sz="2400" dirty="0" smtClean="0">
                <a:solidFill>
                  <a:srgbClr val="FF0000"/>
                </a:solidFill>
                <a:latin typeface="Comic Sans MS" pitchFamily="66" charset="0"/>
              </a:rPr>
              <a:t>, иногда </a:t>
            </a:r>
            <a:r>
              <a:rPr lang="ru-RU" sz="2400" dirty="0">
                <a:solidFill>
                  <a:srgbClr val="FF0000"/>
                </a:solidFill>
                <a:latin typeface="Comic Sans MS" pitchFamily="66" charset="0"/>
              </a:rPr>
              <a:t>охотится за рыбой</a:t>
            </a:r>
            <a:r>
              <a:rPr lang="ru-RU" sz="2400" dirty="0" smtClean="0">
                <a:solidFill>
                  <a:srgbClr val="FF0000"/>
                </a:solidFill>
                <a:latin typeface="Comic Sans MS" pitchFamily="66" charset="0"/>
              </a:rPr>
              <a:t>, ест </a:t>
            </a:r>
            <a:r>
              <a:rPr lang="ru-RU" sz="2400" dirty="0">
                <a:solidFill>
                  <a:srgbClr val="FF0000"/>
                </a:solidFill>
                <a:latin typeface="Comic Sans MS" pitchFamily="66" charset="0"/>
              </a:rPr>
              <a:t>лягушек</a:t>
            </a:r>
            <a:r>
              <a:rPr lang="ru-RU" sz="2400" dirty="0" smtClean="0">
                <a:solidFill>
                  <a:srgbClr val="FF0000"/>
                </a:solidFill>
                <a:latin typeface="Comic Sans MS" pitchFamily="66" charset="0"/>
              </a:rPr>
              <a:t>, не </a:t>
            </a:r>
            <a:r>
              <a:rPr lang="ru-RU" sz="2400" dirty="0">
                <a:solidFill>
                  <a:srgbClr val="FF0000"/>
                </a:solidFill>
                <a:latin typeface="Comic Sans MS" pitchFamily="66" charset="0"/>
              </a:rPr>
              <a:t>брезгует и насекомыми.</a:t>
            </a:r>
          </a:p>
          <a:p>
            <a:endParaRPr lang="ru-RU" dirty="0"/>
          </a:p>
        </p:txBody>
      </p:sp>
      <p:pic>
        <p:nvPicPr>
          <p:cNvPr id="5" name="Объект 4" descr="Bubo bubo winter 1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7752" y="0"/>
            <a:ext cx="4145015" cy="353182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="" xmlns:p14="http://schemas.microsoft.com/office/powerpoint/2010/main" val="110785944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785926"/>
            <a:ext cx="2949178" cy="966866"/>
          </a:xfrm>
        </p:spPr>
        <p:txBody>
          <a:bodyPr>
            <a:normAutofit/>
          </a:bodyPr>
          <a:lstStyle/>
          <a:p>
            <a:pPr algn="ctr"/>
            <a:r>
              <a:rPr lang="ru-RU" sz="2800" b="0" dirty="0" smtClean="0">
                <a:solidFill>
                  <a:srgbClr val="FF0000"/>
                </a:solidFill>
                <a:latin typeface="Comic Sans MS" pitchFamily="66" charset="0"/>
              </a:rPr>
              <a:t>Обыкновенный щитомордник</a:t>
            </a:r>
            <a:endParaRPr lang="ru-RU" sz="2800" b="0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14282" y="4000504"/>
            <a:ext cx="8715437" cy="2576438"/>
          </a:xfrm>
        </p:spPr>
        <p:txBody>
          <a:bodyPr>
            <a:noAutofit/>
          </a:bodyPr>
          <a:lstStyle/>
          <a:p>
            <a:pPr algn="just"/>
            <a:r>
              <a:rPr lang="ru-RU" sz="2400" dirty="0" smtClean="0">
                <a:solidFill>
                  <a:srgbClr val="FF0000"/>
                </a:solidFill>
                <a:latin typeface="Comic Sans MS" pitchFamily="66" charset="0"/>
              </a:rPr>
              <a:t>Самый </a:t>
            </a:r>
            <a:r>
              <a:rPr lang="ru-RU" sz="2400" dirty="0">
                <a:solidFill>
                  <a:srgbClr val="FF0000"/>
                </a:solidFill>
                <a:latin typeface="Comic Sans MS" pitchFamily="66" charset="0"/>
              </a:rPr>
              <a:t>распространённый вид ядовитых змей отряда чешуйчатые, семейства </a:t>
            </a:r>
            <a:r>
              <a:rPr lang="ru-RU" sz="2400" dirty="0" err="1" smtClean="0">
                <a:solidFill>
                  <a:srgbClr val="FF0000"/>
                </a:solidFill>
                <a:latin typeface="Comic Sans MS" pitchFamily="66" charset="0"/>
              </a:rPr>
              <a:t>гадюковых</a:t>
            </a:r>
            <a:r>
              <a:rPr lang="ru-RU" sz="2400" dirty="0" smtClean="0">
                <a:solidFill>
                  <a:srgbClr val="FF0000"/>
                </a:solidFill>
                <a:latin typeface="Comic Sans MS" pitchFamily="66" charset="0"/>
              </a:rPr>
              <a:t>.</a:t>
            </a:r>
            <a:endParaRPr lang="ru-RU" sz="2400" dirty="0">
              <a:solidFill>
                <a:srgbClr val="FF0000"/>
              </a:solidFill>
              <a:latin typeface="Comic Sans MS" pitchFamily="66" charset="0"/>
            </a:endParaRPr>
          </a:p>
          <a:p>
            <a:pPr algn="just"/>
            <a:r>
              <a:rPr lang="ru-RU" sz="2400" dirty="0">
                <a:solidFill>
                  <a:srgbClr val="FF0000"/>
                </a:solidFill>
                <a:latin typeface="Comic Sans MS" pitchFamily="66" charset="0"/>
              </a:rPr>
              <a:t>Эта популяция занимает незначительную площадь вдоль среднего течения реки </a:t>
            </a:r>
            <a:r>
              <a:rPr lang="ru-RU" sz="2400" dirty="0" err="1">
                <a:solidFill>
                  <a:srgbClr val="FF0000"/>
                </a:solidFill>
                <a:latin typeface="Comic Sans MS" pitchFamily="66" charset="0"/>
              </a:rPr>
              <a:t>Бердь</a:t>
            </a:r>
            <a:r>
              <a:rPr lang="ru-RU" sz="2400" dirty="0">
                <a:solidFill>
                  <a:srgbClr val="FF0000"/>
                </a:solidFill>
                <a:latin typeface="Comic Sans MS" pitchFamily="66" charset="0"/>
              </a:rPr>
              <a:t> на территории </a:t>
            </a:r>
            <a:r>
              <a:rPr lang="ru-RU" sz="2400" dirty="0" err="1">
                <a:solidFill>
                  <a:srgbClr val="FF0000"/>
                </a:solidFill>
                <a:latin typeface="Comic Sans MS" pitchFamily="66" charset="0"/>
              </a:rPr>
              <a:t>Маслянинского</a:t>
            </a:r>
            <a:r>
              <a:rPr lang="ru-RU" sz="2400" dirty="0">
                <a:solidFill>
                  <a:srgbClr val="FF0000"/>
                </a:solidFill>
                <a:latin typeface="Comic Sans MS" pitchFamily="66" charset="0"/>
              </a:rPr>
              <a:t> и </a:t>
            </a:r>
            <a:r>
              <a:rPr lang="ru-RU" sz="2400" dirty="0" err="1">
                <a:solidFill>
                  <a:srgbClr val="FF0000"/>
                </a:solidFill>
                <a:latin typeface="Comic Sans MS" pitchFamily="66" charset="0"/>
              </a:rPr>
              <a:t>Искитимского</a:t>
            </a:r>
            <a:r>
              <a:rPr lang="ru-RU" sz="2400" dirty="0">
                <a:solidFill>
                  <a:srgbClr val="FF0000"/>
                </a:solidFill>
                <a:latin typeface="Comic Sans MS" pitchFamily="66" charset="0"/>
              </a:rPr>
              <a:t> районов. Питается главным образом мелкими грызунами, иногда мелкими птицами, реже-ящерицами.</a:t>
            </a:r>
          </a:p>
          <a:p>
            <a:endParaRPr lang="ru-RU" sz="2400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29027" y="142852"/>
            <a:ext cx="5048285" cy="3786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358760453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0100" y="1142984"/>
            <a:ext cx="2949178" cy="502170"/>
          </a:xfrm>
        </p:spPr>
        <p:txBody>
          <a:bodyPr>
            <a:noAutofit/>
          </a:bodyPr>
          <a:lstStyle/>
          <a:p>
            <a:r>
              <a:rPr lang="ru-RU" sz="2800" b="0" dirty="0" smtClean="0">
                <a:solidFill>
                  <a:srgbClr val="FF0000"/>
                </a:solidFill>
                <a:latin typeface="Comic Sans MS" pitchFamily="66" charset="0"/>
              </a:rPr>
              <a:t>Нельма</a:t>
            </a:r>
            <a:endParaRPr lang="ru-RU" sz="2800" b="0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42844" y="2928934"/>
            <a:ext cx="8786874" cy="3541200"/>
          </a:xfrm>
        </p:spPr>
        <p:txBody>
          <a:bodyPr>
            <a:noAutofit/>
          </a:bodyPr>
          <a:lstStyle/>
          <a:p>
            <a:pPr algn="just"/>
            <a:r>
              <a:rPr lang="ru-RU" sz="2400" dirty="0" smtClean="0">
                <a:solidFill>
                  <a:srgbClr val="FF0000"/>
                </a:solidFill>
                <a:latin typeface="Comic Sans MS" pitchFamily="66" charset="0"/>
              </a:rPr>
              <a:t>Рыба </a:t>
            </a:r>
            <a:r>
              <a:rPr lang="ru-RU" sz="2400" dirty="0">
                <a:solidFill>
                  <a:srgbClr val="FF0000"/>
                </a:solidFill>
                <a:latin typeface="Comic Sans MS" pitchFamily="66" charset="0"/>
              </a:rPr>
              <a:t>семейства сиговых, один из наиболее </a:t>
            </a:r>
            <a:r>
              <a:rPr lang="ru-RU" sz="2400" dirty="0" smtClean="0">
                <a:solidFill>
                  <a:srgbClr val="FF0000"/>
                </a:solidFill>
                <a:latin typeface="Comic Sans MS" pitchFamily="66" charset="0"/>
              </a:rPr>
              <a:t>крупных </a:t>
            </a:r>
            <a:r>
              <a:rPr lang="ru-RU" sz="2400" dirty="0">
                <a:solidFill>
                  <a:srgbClr val="FF0000"/>
                </a:solidFill>
                <a:latin typeface="Comic Sans MS" pitchFamily="66" charset="0"/>
              </a:rPr>
              <a:t>представителей местной ихтиофауны, некоторые </a:t>
            </a:r>
            <a:r>
              <a:rPr lang="ru-RU" sz="2400" dirty="0" smtClean="0">
                <a:solidFill>
                  <a:srgbClr val="FF0000"/>
                </a:solidFill>
                <a:latin typeface="Comic Sans MS" pitchFamily="66" charset="0"/>
              </a:rPr>
              <a:t>экземпляры </a:t>
            </a:r>
            <a:r>
              <a:rPr lang="ru-RU" sz="2400" dirty="0">
                <a:solidFill>
                  <a:srgbClr val="FF0000"/>
                </a:solidFill>
                <a:latin typeface="Comic Sans MS" pitchFamily="66" charset="0"/>
              </a:rPr>
              <a:t>могут вырастать до 130см, при весе в 40-50кг. </a:t>
            </a:r>
            <a:r>
              <a:rPr lang="ru-RU" sz="2400" dirty="0" smtClean="0">
                <a:solidFill>
                  <a:srgbClr val="FF0000"/>
                </a:solidFill>
                <a:latin typeface="Comic Sans MS" pitchFamily="66" charset="0"/>
              </a:rPr>
              <a:t>Однако </a:t>
            </a:r>
            <a:r>
              <a:rPr lang="ru-RU" sz="2400" dirty="0">
                <a:solidFill>
                  <a:srgbClr val="FF0000"/>
                </a:solidFill>
                <a:latin typeface="Comic Sans MS" pitchFamily="66" charset="0"/>
              </a:rPr>
              <a:t>и более мелкие особи в наших краях в последние годы стали попадаться достаточно редко, виной тому ГЭС, препятствующая подъёму полупроходной нельмы до нерестилищ, а также развитие браконьерского лова. В связи с этим нельма была занесена в красную книгу Новосибирской области, и вылов был полностью запрещён на всей её территории.</a:t>
            </a:r>
          </a:p>
          <a:p>
            <a:endParaRPr lang="ru-RU" sz="2400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00562" y="0"/>
            <a:ext cx="4367222" cy="2894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208200231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1643050"/>
            <a:ext cx="2949178" cy="794825"/>
          </a:xfrm>
        </p:spPr>
        <p:txBody>
          <a:bodyPr>
            <a:normAutofit/>
          </a:bodyPr>
          <a:lstStyle/>
          <a:p>
            <a:r>
              <a:rPr lang="ru-RU" sz="2800" b="0" dirty="0" err="1">
                <a:solidFill>
                  <a:srgbClr val="FF0000"/>
                </a:solidFill>
                <a:latin typeface="Comic Sans MS" pitchFamily="66" charset="0"/>
              </a:rPr>
              <a:t>Дыбка</a:t>
            </a:r>
            <a:r>
              <a:rPr lang="ru-RU" sz="2800" b="0" dirty="0">
                <a:solidFill>
                  <a:srgbClr val="FF0000"/>
                </a:solidFill>
                <a:latin typeface="Comic Sans MS" pitchFamily="66" charset="0"/>
              </a:rPr>
              <a:t> степная 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14282" y="3857628"/>
            <a:ext cx="8572559" cy="2261163"/>
          </a:xfrm>
        </p:spPr>
        <p:txBody>
          <a:bodyPr>
            <a:normAutofit fontScale="92500" lnSpcReduction="20000"/>
          </a:bodyPr>
          <a:lstStyle/>
          <a:p>
            <a:pPr algn="just"/>
            <a:r>
              <a:rPr lang="ru-RU" sz="2600" dirty="0" smtClean="0">
                <a:solidFill>
                  <a:srgbClr val="FF0000"/>
                </a:solidFill>
                <a:latin typeface="Comic Sans MS" pitchFamily="66" charset="0"/>
              </a:rPr>
              <a:t>Кузнечик </a:t>
            </a:r>
            <a:r>
              <a:rPr lang="ru-RU" sz="2600" dirty="0">
                <a:solidFill>
                  <a:srgbClr val="FF0000"/>
                </a:solidFill>
                <a:latin typeface="Comic Sans MS" pitchFamily="66" charset="0"/>
              </a:rPr>
              <a:t>отряда прямокрылых достаточно крупный. Известны особи, достигавшие 75 мм в длину.</a:t>
            </a:r>
          </a:p>
          <a:p>
            <a:pPr algn="just"/>
            <a:r>
              <a:rPr lang="ru-RU" sz="2600" dirty="0">
                <a:solidFill>
                  <a:srgbClr val="FF0000"/>
                </a:solidFill>
                <a:latin typeface="Comic Sans MS" pitchFamily="66" charset="0"/>
              </a:rPr>
              <a:t>Особая отметка – пара полос вдоль всего тела. Предпочитает обитать на высоких травах. Это и создает лимитирующий фактор: скос и уничтожение мест обитания. </a:t>
            </a:r>
          </a:p>
          <a:p>
            <a:r>
              <a:rPr lang="ru-RU" dirty="0"/>
              <a:t> </a:t>
            </a:r>
          </a:p>
          <a:p>
            <a:endParaRPr lang="ru-RU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29058" y="214290"/>
            <a:ext cx="5048250" cy="3314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318520530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42852"/>
            <a:ext cx="9001156" cy="5643602"/>
          </a:xfrm>
        </p:spPr>
        <p:txBody>
          <a:bodyPr>
            <a:noAutofit/>
          </a:bodyPr>
          <a:lstStyle/>
          <a:p>
            <a:pPr marL="0" indent="349200" algn="just">
              <a:spcBef>
                <a:spcPts val="0"/>
              </a:spcBef>
              <a:buNone/>
            </a:pPr>
            <a:r>
              <a:rPr lang="ru-RU" sz="1800" dirty="0" smtClean="0">
                <a:latin typeface="Comic Sans MS" pitchFamily="66" charset="0"/>
                <a:cs typeface="Arial" pitchFamily="34" charset="0"/>
              </a:rPr>
              <a:t>Новосибирская область расположилась в самом центре Евразии. Уникальность животного и растительного мира этого региона обусловлена наличием в ней сразу нескольких сменяющихся зон: степи, леса и лесостепи. Практически 20 процентов всего региона покрыто лесами. На его территории встречаются разнообразные таежные и южные животные. Климат Новосибирской области континентальный, который характеризуется длинной зимой и коротким жарким летом. Многие животные и растения прекрасно адаптировались к местным условиям. Однако в связи с негативной деятельностью человека, все они нуждаются в контроле и охране.</a:t>
            </a:r>
          </a:p>
          <a:p>
            <a:pPr marL="0" indent="349200" algn="just">
              <a:spcBef>
                <a:spcPts val="0"/>
              </a:spcBef>
              <a:buNone/>
            </a:pPr>
            <a:endParaRPr lang="ru-RU" sz="1800" dirty="0" smtClean="0">
              <a:latin typeface="Comic Sans MS" pitchFamily="66" charset="0"/>
              <a:cs typeface="Arial" pitchFamily="34" charset="0"/>
            </a:endParaRPr>
          </a:p>
          <a:p>
            <a:pPr marL="0" indent="349200" algn="just" fontAlgn="base">
              <a:spcBef>
                <a:spcPts val="0"/>
              </a:spcBef>
              <a:buFont typeface="Wingdings" pitchFamily="2" charset="2"/>
              <a:buChar char="ü"/>
            </a:pPr>
            <a:r>
              <a:rPr lang="ru-RU" sz="1800" dirty="0" smtClean="0">
                <a:latin typeface="Comic Sans MS" pitchFamily="66" charset="0"/>
                <a:cs typeface="Arial" pitchFamily="34" charset="0"/>
              </a:rPr>
              <a:t>Роль животных в жизни природы велика и крайне разнообразна. Будучи важным гетеротрофным компонентом любого биогеоценоза, животные взаимодействуют с другими его компонентами, поддерживая тем самым свойственное ему динамическое равновесие. Участие животных в глобальных обменах веществ и энергии обеспечивает гомеостаз экосистем и биосферы в целом. </a:t>
            </a:r>
          </a:p>
          <a:p>
            <a:pPr marL="0" indent="349200" algn="just" fontAlgn="base">
              <a:spcBef>
                <a:spcPts val="0"/>
              </a:spcBef>
              <a:buFont typeface="Wingdings" pitchFamily="2" charset="2"/>
              <a:buChar char="ü"/>
            </a:pPr>
            <a:r>
              <a:rPr lang="ru-RU" sz="1800" dirty="0" smtClean="0">
                <a:latin typeface="Comic Sans MS" pitchFamily="66" charset="0"/>
                <a:cs typeface="Arial" pitchFamily="34" charset="0"/>
              </a:rPr>
              <a:t>Являясь одним из важнейших биоресурсов планеты, животный мир необходим для устойчивого развития человечества.</a:t>
            </a:r>
          </a:p>
          <a:p>
            <a:pPr marL="0" indent="349200" algn="just" fontAlgn="base">
              <a:spcBef>
                <a:spcPts val="0"/>
              </a:spcBef>
              <a:buFont typeface="Wingdings" pitchFamily="2" charset="2"/>
              <a:buChar char="ü"/>
            </a:pPr>
            <a:r>
              <a:rPr lang="ru-RU" sz="1800" dirty="0" smtClean="0">
                <a:latin typeface="Comic Sans MS" pitchFamily="66" charset="0"/>
                <a:cs typeface="Arial" pitchFamily="34" charset="0"/>
              </a:rPr>
              <a:t>Уязвимость животного мира требует срочного и всестороннего применения охранных мер. На сегодняшний день существует множество различных путей сохранения биоразнообразия: эколого-правовое регулирование отношений человека и животного мира, создание особо охраняемых природных территорий, биотехнические мероприятия, </a:t>
            </a:r>
            <a:r>
              <a:rPr lang="ru-RU" sz="1800" dirty="0" err="1" smtClean="0">
                <a:latin typeface="Comic Sans MS" pitchFamily="66" charset="0"/>
                <a:cs typeface="Arial" pitchFamily="34" charset="0"/>
              </a:rPr>
              <a:t>природосберегающие</a:t>
            </a:r>
            <a:r>
              <a:rPr lang="ru-RU" sz="1800" dirty="0" smtClean="0">
                <a:latin typeface="Comic Sans MS" pitchFamily="66" charset="0"/>
                <a:cs typeface="Arial" pitchFamily="34" charset="0"/>
              </a:rPr>
              <a:t> технологии производства и т.д. </a:t>
            </a:r>
          </a:p>
          <a:p>
            <a:pPr marL="0" indent="349200" algn="just" fontAlgn="base">
              <a:spcBef>
                <a:spcPts val="0"/>
              </a:spcBef>
              <a:buFont typeface="Wingdings" pitchFamily="2" charset="2"/>
              <a:buChar char="ü"/>
            </a:pPr>
            <a:endParaRPr lang="ru-RU" sz="1800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0"/>
            <a:ext cx="8229600" cy="1143000"/>
          </a:xfrm>
        </p:spPr>
        <p:txBody>
          <a:bodyPr/>
          <a:lstStyle/>
          <a:p>
            <a:r>
              <a:rPr lang="ru-RU" dirty="0" smtClean="0"/>
              <a:t>Источники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142984"/>
            <a:ext cx="8186766" cy="4983179"/>
          </a:xfrm>
        </p:spPr>
        <p:txBody>
          <a:bodyPr>
            <a:normAutofit fontScale="25000" lnSpcReduction="20000"/>
          </a:bodyPr>
          <a:lstStyle/>
          <a:p>
            <a:pPr fontAlgn="base"/>
            <a:r>
              <a:rPr lang="ru-RU" sz="7200" dirty="0" smtClean="0">
                <a:latin typeface="Comic Sans MS" pitchFamily="66" charset="0"/>
              </a:rPr>
              <a:t>Романюк И. О., </a:t>
            </a:r>
            <a:r>
              <a:rPr lang="ru-RU" sz="7200" dirty="0" err="1" smtClean="0">
                <a:latin typeface="Comic Sans MS" pitchFamily="66" charset="0"/>
              </a:rPr>
              <a:t>Реховская</a:t>
            </a:r>
            <a:r>
              <a:rPr lang="ru-RU" sz="7200" dirty="0" smtClean="0">
                <a:latin typeface="Comic Sans MS" pitchFamily="66" charset="0"/>
              </a:rPr>
              <a:t> Е. О. Антропогенные факторы, влияющие на животный мир // Молодой ученый. — 2014. — № 16. — С. 147-148.</a:t>
            </a:r>
          </a:p>
          <a:p>
            <a:pPr fontAlgn="base"/>
            <a:r>
              <a:rPr lang="ru-RU" sz="7200" dirty="0" err="1" smtClean="0">
                <a:latin typeface="Comic Sans MS" pitchFamily="66" charset="0"/>
              </a:rPr>
              <a:t>Скалдина</a:t>
            </a:r>
            <a:r>
              <a:rPr lang="ru-RU" sz="7200" dirty="0" smtClean="0">
                <a:latin typeface="Comic Sans MS" pitchFamily="66" charset="0"/>
              </a:rPr>
              <a:t> О. В. Красна книга России. - М.: </a:t>
            </a:r>
            <a:r>
              <a:rPr lang="ru-RU" sz="7200" dirty="0" err="1" smtClean="0">
                <a:latin typeface="Comic Sans MS" pitchFamily="66" charset="0"/>
              </a:rPr>
              <a:t>Эксмо</a:t>
            </a:r>
            <a:r>
              <a:rPr lang="ru-RU" sz="7200" dirty="0" smtClean="0">
                <a:latin typeface="Comic Sans MS" pitchFamily="66" charset="0"/>
              </a:rPr>
              <a:t>, 2011. - 272 с.</a:t>
            </a:r>
          </a:p>
          <a:p>
            <a:pPr fontAlgn="base"/>
            <a:r>
              <a:rPr lang="ru-RU" sz="7200" u="sng" dirty="0" smtClean="0">
                <a:latin typeface="Comic Sans MS" pitchFamily="66" charset="0"/>
              </a:rPr>
              <a:t>Вымершие животные | </a:t>
            </a:r>
            <a:r>
              <a:rPr lang="ru-RU" sz="7200" u="sng" dirty="0" err="1" smtClean="0">
                <a:latin typeface="Comic Sans MS" pitchFamily="66" charset="0"/>
              </a:rPr>
              <a:t>Nativum.com</a:t>
            </a:r>
            <a:r>
              <a:rPr lang="ru-RU" sz="7200" u="sng" dirty="0" smtClean="0">
                <a:latin typeface="Comic Sans MS" pitchFamily="66" charset="0"/>
              </a:rPr>
              <a:t>.</a:t>
            </a:r>
            <a:endParaRPr lang="ru-RU" sz="7200" dirty="0" smtClean="0">
              <a:latin typeface="Comic Sans MS" pitchFamily="66" charset="0"/>
            </a:endParaRPr>
          </a:p>
          <a:p>
            <a:pPr fontAlgn="base"/>
            <a:r>
              <a:rPr lang="ru-RU" sz="7200" dirty="0" err="1" smtClean="0">
                <a:latin typeface="Comic Sans MS" pitchFamily="66" charset="0"/>
              </a:rPr>
              <a:t>www.</a:t>
            </a:r>
            <a:r>
              <a:rPr lang="ru-RU" sz="7200" u="sng" dirty="0" err="1" smtClean="0">
                <a:latin typeface="Comic Sans MS" pitchFamily="66" charset="0"/>
              </a:rPr>
              <a:t>nativum.com</a:t>
            </a:r>
            <a:r>
              <a:rPr lang="ru-RU" sz="7200" dirty="0" smtClean="0">
                <a:latin typeface="Comic Sans MS" pitchFamily="66" charset="0"/>
              </a:rPr>
              <a:t> › </a:t>
            </a:r>
            <a:r>
              <a:rPr lang="ru-RU" sz="7200" u="sng" dirty="0" smtClean="0">
                <a:latin typeface="Comic Sans MS" pitchFamily="66" charset="0"/>
              </a:rPr>
              <a:t>2009/11/18/</a:t>
            </a:r>
            <a:r>
              <a:rPr lang="ru-RU" sz="7200" u="sng" dirty="0" err="1" smtClean="0">
                <a:latin typeface="Comic Sans MS" pitchFamily="66" charset="0"/>
              </a:rPr>
              <a:t>vymershie-zhivotnye</a:t>
            </a:r>
            <a:r>
              <a:rPr lang="ru-RU" sz="7200" u="sng" dirty="0" smtClean="0">
                <a:latin typeface="Comic Sans MS" pitchFamily="66" charset="0"/>
              </a:rPr>
              <a:t>.</a:t>
            </a:r>
            <a:endParaRPr lang="ru-RU" sz="7200" dirty="0" smtClean="0">
              <a:latin typeface="Comic Sans MS" pitchFamily="66" charset="0"/>
            </a:endParaRPr>
          </a:p>
          <a:p>
            <a:pPr fontAlgn="base"/>
            <a:r>
              <a:rPr lang="ru-RU" sz="7200" u="sng" dirty="0" smtClean="0">
                <a:latin typeface="Comic Sans MS" pitchFamily="66" charset="0"/>
              </a:rPr>
              <a:t>Вымершие по вине человека животные. Комментарии: </a:t>
            </a:r>
            <a:r>
              <a:rPr lang="ru-RU" sz="7200" u="sng" dirty="0" err="1" smtClean="0">
                <a:latin typeface="Comic Sans MS" pitchFamily="66" charset="0"/>
              </a:rPr>
              <a:t>LiveInternet</a:t>
            </a:r>
            <a:r>
              <a:rPr lang="ru-RU" sz="7200" u="sng" dirty="0" smtClean="0">
                <a:latin typeface="Comic Sans MS" pitchFamily="66" charset="0"/>
              </a:rPr>
              <a:t>.</a:t>
            </a:r>
            <a:endParaRPr lang="ru-RU" sz="7200" dirty="0" smtClean="0">
              <a:latin typeface="Comic Sans MS" pitchFamily="66" charset="0"/>
            </a:endParaRPr>
          </a:p>
          <a:p>
            <a:pPr fontAlgn="base"/>
            <a:r>
              <a:rPr lang="ru-RU" sz="7200" u="sng" dirty="0" smtClean="0">
                <a:latin typeface="Comic Sans MS" pitchFamily="66" charset="0"/>
              </a:rPr>
              <a:t>Животные. Исчезающие животные. Исчезающие виды животных.</a:t>
            </a:r>
            <a:endParaRPr lang="ru-RU" sz="7200" dirty="0" smtClean="0">
              <a:latin typeface="Comic Sans MS" pitchFamily="66" charset="0"/>
            </a:endParaRPr>
          </a:p>
          <a:p>
            <a:pPr fontAlgn="base"/>
            <a:r>
              <a:rPr lang="ru-RU" sz="7200" dirty="0" err="1" smtClean="0">
                <a:latin typeface="Comic Sans MS" pitchFamily="66" charset="0"/>
              </a:rPr>
              <a:t>www.</a:t>
            </a:r>
            <a:r>
              <a:rPr lang="ru-RU" sz="7200" u="sng" dirty="0" err="1" smtClean="0">
                <a:latin typeface="Comic Sans MS" pitchFamily="66" charset="0"/>
              </a:rPr>
              <a:t>zooall.info</a:t>
            </a:r>
            <a:r>
              <a:rPr lang="ru-RU" sz="7200" dirty="0" smtClean="0">
                <a:latin typeface="Comic Sans MS" pitchFamily="66" charset="0"/>
              </a:rPr>
              <a:t> › </a:t>
            </a:r>
            <a:r>
              <a:rPr lang="ru-RU" sz="7200" u="sng" dirty="0" err="1" smtClean="0">
                <a:latin typeface="Comic Sans MS" pitchFamily="66" charset="0"/>
              </a:rPr>
              <a:t>endangered_animals.html</a:t>
            </a:r>
            <a:r>
              <a:rPr lang="ru-RU" sz="7200" u="sng" dirty="0" smtClean="0">
                <a:latin typeface="Comic Sans MS" pitchFamily="66" charset="0"/>
              </a:rPr>
              <a:t>.</a:t>
            </a:r>
            <a:endParaRPr lang="ru-RU" sz="7200" dirty="0" smtClean="0">
              <a:latin typeface="Comic Sans MS" pitchFamily="66" charset="0"/>
            </a:endParaRPr>
          </a:p>
          <a:p>
            <a:pPr fontAlgn="base"/>
            <a:r>
              <a:rPr lang="ru-RU" sz="7200" u="sng" dirty="0" smtClean="0">
                <a:latin typeface="Comic Sans MS" pitchFamily="66" charset="0"/>
              </a:rPr>
              <a:t>Редкие виды вымерших животных на </a:t>
            </a:r>
            <a:r>
              <a:rPr lang="ru-RU" sz="7200" u="sng" dirty="0" err="1" smtClean="0">
                <a:latin typeface="Comic Sans MS" pitchFamily="66" charset="0"/>
              </a:rPr>
              <a:t>Readmas.ru</a:t>
            </a:r>
            <a:r>
              <a:rPr lang="ru-RU" sz="7200" u="sng" dirty="0" smtClean="0">
                <a:latin typeface="Comic Sans MS" pitchFamily="66" charset="0"/>
              </a:rPr>
              <a:t>.</a:t>
            </a:r>
            <a:endParaRPr lang="ru-RU" sz="7200" dirty="0" smtClean="0">
              <a:latin typeface="Comic Sans MS" pitchFamily="66" charset="0"/>
            </a:endParaRPr>
          </a:p>
          <a:p>
            <a:pPr fontAlgn="base"/>
            <a:r>
              <a:rPr lang="ru-RU" sz="7200" dirty="0" err="1" smtClean="0">
                <a:latin typeface="Comic Sans MS" pitchFamily="66" charset="0"/>
              </a:rPr>
              <a:t>www.</a:t>
            </a:r>
            <a:r>
              <a:rPr lang="ru-RU" sz="7200" u="sng" dirty="0" err="1" smtClean="0">
                <a:latin typeface="Comic Sans MS" pitchFamily="66" charset="0"/>
              </a:rPr>
              <a:t>readmas.ru</a:t>
            </a:r>
            <a:r>
              <a:rPr lang="ru-RU" sz="7200" dirty="0" smtClean="0">
                <a:latin typeface="Comic Sans MS" pitchFamily="66" charset="0"/>
              </a:rPr>
              <a:t> › </a:t>
            </a:r>
            <a:r>
              <a:rPr lang="ru-RU" sz="7200" u="sng" dirty="0" err="1" smtClean="0">
                <a:latin typeface="Comic Sans MS" pitchFamily="66" charset="0"/>
              </a:rPr>
              <a:t>animals</a:t>
            </a:r>
            <a:r>
              <a:rPr lang="ru-RU" sz="7200" u="sng" dirty="0" smtClean="0">
                <a:latin typeface="Comic Sans MS" pitchFamily="66" charset="0"/>
              </a:rPr>
              <a:t>/</a:t>
            </a:r>
            <a:r>
              <a:rPr lang="ru-RU" sz="7200" u="sng" dirty="0" err="1" smtClean="0">
                <a:latin typeface="Comic Sans MS" pitchFamily="66" charset="0"/>
              </a:rPr>
              <a:t>redkie-vidy-vymershix</a:t>
            </a:r>
            <a:r>
              <a:rPr lang="ru-RU" sz="7200" u="sng" dirty="0" smtClean="0">
                <a:latin typeface="Comic Sans MS" pitchFamily="66" charset="0"/>
              </a:rPr>
              <a:t>.</a:t>
            </a:r>
            <a:endParaRPr lang="ru-RU" sz="7200" dirty="0" smtClean="0">
              <a:latin typeface="Comic Sans MS" pitchFamily="66" charset="0"/>
            </a:endParaRPr>
          </a:p>
          <a:p>
            <a:pPr fontAlgn="base"/>
            <a:r>
              <a:rPr lang="ru-RU" sz="7200" dirty="0" smtClean="0">
                <a:latin typeface="Comic Sans MS" pitchFamily="66" charset="0"/>
              </a:rPr>
              <a:t>И. Акимушкин «Мир животных»; «Красная книга животных».</a:t>
            </a:r>
          </a:p>
          <a:p>
            <a:pPr fontAlgn="base"/>
            <a:r>
              <a:rPr lang="ru-RU" sz="7200" dirty="0" smtClean="0">
                <a:latin typeface="Comic Sans MS" pitchFamily="66" charset="0"/>
              </a:rPr>
              <a:t>Н. А. Гладков, А. В. Михеев, В. М. Галушкин «Охрана природы».</a:t>
            </a:r>
          </a:p>
          <a:p>
            <a:pPr fontAlgn="base"/>
            <a:r>
              <a:rPr lang="ru-RU" sz="7200" dirty="0" smtClean="0">
                <a:latin typeface="Comic Sans MS" pitchFamily="66" charset="0"/>
              </a:rPr>
              <a:t>В. В. </a:t>
            </a:r>
            <a:r>
              <a:rPr lang="ru-RU" sz="7200" dirty="0" err="1" smtClean="0">
                <a:latin typeface="Comic Sans MS" pitchFamily="66" charset="0"/>
              </a:rPr>
              <a:t>Дежкин</a:t>
            </a:r>
            <a:r>
              <a:rPr lang="ru-RU" sz="7200" dirty="0" smtClean="0">
                <a:latin typeface="Comic Sans MS" pitchFamily="66" charset="0"/>
              </a:rPr>
              <a:t> «Охота и охрана природы».</a:t>
            </a:r>
          </a:p>
          <a:p>
            <a:pPr fontAlgn="base"/>
            <a:r>
              <a:rPr lang="ru-RU" sz="7200" dirty="0" smtClean="0">
                <a:latin typeface="Comic Sans MS" pitchFamily="66" charset="0"/>
              </a:rPr>
              <a:t>Охрана окружающей среды. С. В. Яковлев и др.</a:t>
            </a:r>
          </a:p>
          <a:p>
            <a:pPr fontAlgn="base"/>
            <a:r>
              <a:rPr lang="ru-RU" sz="7200" dirty="0" smtClean="0">
                <a:latin typeface="Comic Sans MS" pitchFamily="66" charset="0"/>
              </a:rPr>
              <a:t>Н. Н. Родзевич, К. В. </a:t>
            </a:r>
            <a:r>
              <a:rPr lang="ru-RU" sz="7200" dirty="0" err="1" smtClean="0">
                <a:latin typeface="Comic Sans MS" pitchFamily="66" charset="0"/>
              </a:rPr>
              <a:t>Пашканг</a:t>
            </a:r>
            <a:r>
              <a:rPr lang="ru-RU" sz="7200" dirty="0" smtClean="0">
                <a:latin typeface="Comic Sans MS" pitchFamily="66" charset="0"/>
              </a:rPr>
              <a:t> «Охрана и преобразование природы».</a:t>
            </a:r>
          </a:p>
          <a:p>
            <a:pPr fontAlgn="base"/>
            <a:r>
              <a:rPr lang="ru-RU" sz="7200" dirty="0" smtClean="0">
                <a:latin typeface="Comic Sans MS" pitchFamily="66" charset="0"/>
              </a:rPr>
              <a:t>Редкие животные нашей страны. Под ред. Л. Р. Потапова. 1990.</a:t>
            </a:r>
          </a:p>
          <a:p>
            <a:pPr fontAlgn="base"/>
            <a:r>
              <a:rPr lang="ru-RU" sz="7200" dirty="0" smtClean="0">
                <a:latin typeface="Comic Sans MS" pitchFamily="66" charset="0"/>
              </a:rPr>
              <a:t>О. </a:t>
            </a:r>
            <a:r>
              <a:rPr lang="ru-RU" sz="7200" dirty="0" err="1" smtClean="0">
                <a:latin typeface="Comic Sans MS" pitchFamily="66" charset="0"/>
              </a:rPr>
              <a:t>Скалдина</a:t>
            </a:r>
            <a:r>
              <a:rPr lang="ru-RU" sz="7200" dirty="0" smtClean="0">
                <a:latin typeface="Comic Sans MS" pitchFamily="66" charset="0"/>
              </a:rPr>
              <a:t> «Красная книга России».</a:t>
            </a:r>
          </a:p>
          <a:p>
            <a:pPr fontAlgn="base"/>
            <a:r>
              <a:rPr lang="ru-RU" sz="7200" dirty="0" err="1" smtClean="0">
                <a:latin typeface="Comic Sans MS" pitchFamily="66" charset="0"/>
              </a:rPr>
              <a:t>www.biodat.ru</a:t>
            </a:r>
            <a:r>
              <a:rPr lang="ru-RU" sz="7200" dirty="0" smtClean="0">
                <a:latin typeface="Comic Sans MS" pitchFamily="66" charset="0"/>
              </a:rPr>
              <a:t>.</a:t>
            </a:r>
          </a:p>
          <a:p>
            <a:pPr fontAlgn="base"/>
            <a:r>
              <a:rPr lang="ru-RU" sz="7200" dirty="0" err="1" smtClean="0">
                <a:latin typeface="Comic Sans MS" pitchFamily="66" charset="0"/>
              </a:rPr>
              <a:t>www.interneturok.ru</a:t>
            </a:r>
            <a:r>
              <a:rPr lang="ru-RU" sz="7200" dirty="0" smtClean="0">
                <a:latin typeface="Comic Sans MS" pitchFamily="66" charset="0"/>
              </a:rPr>
              <a:t>.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142852"/>
            <a:ext cx="8229600" cy="511156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latin typeface="Comic Sans MS" pitchFamily="66" charset="0"/>
                <a:cs typeface="Arial" pitchFamily="34" charset="0"/>
              </a:rPr>
              <a:t>Значение животных в природе</a:t>
            </a:r>
            <a:endParaRPr lang="ru-RU" sz="2400" b="1" dirty="0">
              <a:latin typeface="Comic Sans MS" pitchFamily="66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7584" y="620688"/>
            <a:ext cx="7890100" cy="2357454"/>
          </a:xfrm>
        </p:spPr>
        <p:txBody>
          <a:bodyPr>
            <a:normAutofit/>
          </a:bodyPr>
          <a:lstStyle/>
          <a:p>
            <a:pPr algn="just">
              <a:buFont typeface="Wingdings" pitchFamily="2" charset="2"/>
              <a:buChar char="Ø"/>
            </a:pPr>
            <a:r>
              <a:rPr lang="ru-RU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800" dirty="0" smtClean="0">
                <a:latin typeface="Comic Sans MS" pitchFamily="66" charset="0"/>
                <a:cs typeface="Arial" pitchFamily="34" charset="0"/>
              </a:rPr>
              <a:t>Элемент круговоротов веществ и энергии;</a:t>
            </a:r>
          </a:p>
          <a:p>
            <a:pPr algn="just">
              <a:buFont typeface="Wingdings" pitchFamily="2" charset="2"/>
              <a:buChar char="Ø"/>
            </a:pPr>
            <a:r>
              <a:rPr lang="ru-RU" sz="1800" dirty="0" smtClean="0">
                <a:latin typeface="Comic Sans MS" pitchFamily="66" charset="0"/>
                <a:cs typeface="Arial" pitchFamily="34" charset="0"/>
              </a:rPr>
              <a:t> Участие в формировании ландшафтов Земли;</a:t>
            </a:r>
          </a:p>
          <a:p>
            <a:pPr algn="just">
              <a:buFont typeface="Wingdings" pitchFamily="2" charset="2"/>
              <a:buChar char="Ø"/>
            </a:pPr>
            <a:r>
              <a:rPr lang="ru-RU" sz="1800" dirty="0" smtClean="0">
                <a:latin typeface="Comic Sans MS" pitchFamily="66" charset="0"/>
                <a:cs typeface="Arial" pitchFamily="34" charset="0"/>
              </a:rPr>
              <a:t> Образование почвы и коры выветривания;</a:t>
            </a:r>
          </a:p>
          <a:p>
            <a:pPr algn="just">
              <a:buFont typeface="Wingdings" pitchFamily="2" charset="2"/>
              <a:buChar char="Ø"/>
            </a:pPr>
            <a:r>
              <a:rPr lang="ru-RU" sz="1800" dirty="0" smtClean="0">
                <a:latin typeface="Comic Sans MS" pitchFamily="66" charset="0"/>
                <a:cs typeface="Arial" pitchFamily="34" charset="0"/>
              </a:rPr>
              <a:t> Формирование химического состава подземных и грунтовых вод;</a:t>
            </a:r>
          </a:p>
          <a:p>
            <a:pPr algn="just">
              <a:buFont typeface="Wingdings" pitchFamily="2" charset="2"/>
              <a:buChar char="Ø"/>
            </a:pPr>
            <a:r>
              <a:rPr lang="ru-RU" sz="1800" dirty="0" smtClean="0">
                <a:latin typeface="Comic Sans MS" pitchFamily="66" charset="0"/>
                <a:cs typeface="Arial" pitchFamily="34" charset="0"/>
              </a:rPr>
              <a:t> Влияние на свойства нижнего слоя тропосферы;</a:t>
            </a:r>
          </a:p>
          <a:p>
            <a:pPr algn="just">
              <a:buFont typeface="Wingdings" pitchFamily="2" charset="2"/>
              <a:buChar char="Ø"/>
            </a:pPr>
            <a:r>
              <a:rPr lang="ru-RU" sz="1800" dirty="0" smtClean="0">
                <a:latin typeface="Comic Sans MS" pitchFamily="66" charset="0"/>
                <a:cs typeface="Arial" pitchFamily="34" charset="0"/>
              </a:rPr>
              <a:t>Регулирование состояния растительного покрова.</a:t>
            </a:r>
          </a:p>
          <a:p>
            <a:pPr>
              <a:buFont typeface="Wingdings" pitchFamily="2" charset="2"/>
              <a:buChar char="Ø"/>
            </a:pPr>
            <a:endParaRPr lang="ru-RU" dirty="0" smtClean="0"/>
          </a:p>
          <a:p>
            <a:pPr>
              <a:buFont typeface="Wingdings" pitchFamily="2" charset="2"/>
              <a:buChar char="Ø"/>
            </a:pPr>
            <a:endParaRPr lang="ru-RU" dirty="0" smtClean="0"/>
          </a:p>
          <a:p>
            <a:pPr>
              <a:buFont typeface="Wingdings" pitchFamily="2" charset="2"/>
              <a:buChar char="Ø"/>
            </a:pPr>
            <a:endParaRPr lang="ru-RU" dirty="0"/>
          </a:p>
        </p:txBody>
      </p:sp>
      <p:pic>
        <p:nvPicPr>
          <p:cNvPr id="4" name="Рисунок 3" descr="схема природного комплекса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90655" y="2857496"/>
            <a:ext cx="5000660" cy="375049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332656"/>
            <a:ext cx="8229600" cy="511156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latin typeface="Comic Sans MS" pitchFamily="66" charset="0"/>
                <a:cs typeface="Arial" pitchFamily="34" charset="0"/>
              </a:rPr>
              <a:t>Значение животных для человека</a:t>
            </a:r>
            <a:endParaRPr lang="ru-RU" sz="2400" b="1" dirty="0">
              <a:latin typeface="Comic Sans MS" pitchFamily="66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071546"/>
            <a:ext cx="8671189" cy="2614618"/>
          </a:xfrm>
        </p:spPr>
        <p:txBody>
          <a:bodyPr>
            <a:normAutofit/>
          </a:bodyPr>
          <a:lstStyle/>
          <a:p>
            <a:pPr algn="just">
              <a:buFont typeface="Wingdings" pitchFamily="2" charset="2"/>
              <a:buChar char="Ø"/>
            </a:pPr>
            <a:r>
              <a:rPr lang="ru-RU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smtClean="0">
                <a:latin typeface="Comic Sans MS" pitchFamily="66" charset="0"/>
                <a:cs typeface="Arial" pitchFamily="34" charset="0"/>
              </a:rPr>
              <a:t>Утилитарное: источник питания и технического сырья для кустарного и промышленного производства;</a:t>
            </a:r>
          </a:p>
          <a:p>
            <a:pPr algn="just">
              <a:buFont typeface="Wingdings" pitchFamily="2" charset="2"/>
              <a:buChar char="Ø"/>
            </a:pPr>
            <a:r>
              <a:rPr lang="ru-RU" sz="2000" dirty="0" smtClean="0">
                <a:latin typeface="Comic Sans MS" pitchFamily="66" charset="0"/>
                <a:cs typeface="Arial" pitchFamily="34" charset="0"/>
              </a:rPr>
              <a:t> Хозяйственное: использование в качестве транспорта, тягловой силы;</a:t>
            </a:r>
          </a:p>
          <a:p>
            <a:pPr algn="just">
              <a:buFont typeface="Wingdings" pitchFamily="2" charset="2"/>
              <a:buChar char="Ø"/>
            </a:pPr>
            <a:r>
              <a:rPr lang="ru-RU" sz="2000" dirty="0" smtClean="0">
                <a:latin typeface="Comic Sans MS" pitchFamily="66" charset="0"/>
                <a:cs typeface="Arial" pitchFamily="34" charset="0"/>
              </a:rPr>
              <a:t> Научное;</a:t>
            </a:r>
          </a:p>
          <a:p>
            <a:pPr algn="just">
              <a:buFont typeface="Wingdings" pitchFamily="2" charset="2"/>
              <a:buChar char="Ø"/>
            </a:pPr>
            <a:r>
              <a:rPr lang="ru-RU" sz="2000" dirty="0" smtClean="0">
                <a:latin typeface="Comic Sans MS" pitchFamily="66" charset="0"/>
                <a:cs typeface="Arial" pitchFamily="34" charset="0"/>
              </a:rPr>
              <a:t>Эстетическое;</a:t>
            </a:r>
          </a:p>
          <a:p>
            <a:pPr algn="just">
              <a:buFont typeface="Wingdings" pitchFamily="2" charset="2"/>
              <a:buChar char="Ø"/>
            </a:pPr>
            <a:r>
              <a:rPr lang="ru-RU" sz="2000" dirty="0" smtClean="0">
                <a:latin typeface="Comic Sans MS" pitchFamily="66" charset="0"/>
                <a:cs typeface="Arial" pitchFamily="34" charset="0"/>
              </a:rPr>
              <a:t> Этическое. </a:t>
            </a:r>
            <a:endParaRPr lang="ru-RU" sz="2000" dirty="0">
              <a:latin typeface="Comic Sans MS" pitchFamily="66" charset="0"/>
              <a:cs typeface="Arial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14612" y="2143116"/>
            <a:ext cx="60960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582594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latin typeface="Comic Sans MS" pitchFamily="66" charset="0"/>
                <a:cs typeface="Arial" pitchFamily="34" charset="0"/>
              </a:rPr>
              <a:t>Причины вымирания животных</a:t>
            </a:r>
            <a:endParaRPr lang="ru-RU" sz="2400" b="1" dirty="0">
              <a:latin typeface="Comic Sans MS" pitchFamily="66" charset="0"/>
              <a:cs typeface="Arial" pitchFamily="34" charset="0"/>
            </a:endParaRPr>
          </a:p>
        </p:txBody>
      </p:sp>
      <p:pic>
        <p:nvPicPr>
          <p:cNvPr id="4" name="Содержимое 3" descr="Вымирание морской фауны в фанерозое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071670" y="3000372"/>
            <a:ext cx="5207867" cy="3178630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sp>
        <p:nvSpPr>
          <p:cNvPr id="5" name="TextBox 4"/>
          <p:cNvSpPr txBox="1"/>
          <p:nvPr/>
        </p:nvSpPr>
        <p:spPr>
          <a:xfrm>
            <a:off x="2214546" y="6286520"/>
            <a:ext cx="49500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Arial" pitchFamily="34" charset="0"/>
                <a:cs typeface="Arial" pitchFamily="34" charset="0"/>
              </a:rPr>
              <a:t>Вымирание морской фауны в </a:t>
            </a:r>
            <a:r>
              <a:rPr lang="ru-RU" b="1" dirty="0" err="1" smtClean="0">
                <a:latin typeface="Arial" pitchFamily="34" charset="0"/>
                <a:cs typeface="Arial" pitchFamily="34" charset="0"/>
              </a:rPr>
              <a:t>фанерозое</a:t>
            </a:r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5720" y="857232"/>
            <a:ext cx="864399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349200" algn="just"/>
            <a:r>
              <a:rPr lang="ru-RU" dirty="0" smtClean="0">
                <a:latin typeface="Comic Sans MS" pitchFamily="66" charset="0"/>
                <a:cs typeface="Arial" pitchFamily="34" charset="0"/>
              </a:rPr>
              <a:t>Вымирание животных может происходить </a:t>
            </a:r>
            <a:r>
              <a:rPr lang="ru-RU" b="1" dirty="0" smtClean="0">
                <a:latin typeface="Comic Sans MS" pitchFamily="66" charset="0"/>
                <a:cs typeface="Arial" pitchFamily="34" charset="0"/>
              </a:rPr>
              <a:t>естественным путем</a:t>
            </a:r>
            <a:r>
              <a:rPr lang="ru-RU" dirty="0" smtClean="0">
                <a:latin typeface="Comic Sans MS" pitchFamily="66" charset="0"/>
                <a:cs typeface="Arial" pitchFamily="34" charset="0"/>
              </a:rPr>
              <a:t> под воздействием различных природных процессов и явлений. Палеонтологические доказательства говорят о том, что за последние 500 млн. лет произошло как минимум пять катастрофических вымираний многочисленных видов животных. 251,4 млн. лет назад произошло «великое пермское вымирание - самое массовое из всех, приведшее к исчезновению более 95% видов всех живых существ.</a:t>
            </a:r>
            <a:endParaRPr lang="ru-RU" dirty="0">
              <a:latin typeface="Comic Sans MS" pitchFamily="66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214291"/>
            <a:ext cx="8572560" cy="2500330"/>
          </a:xfrm>
        </p:spPr>
        <p:txBody>
          <a:bodyPr>
            <a:normAutofit/>
          </a:bodyPr>
          <a:lstStyle/>
          <a:p>
            <a:pPr marL="0" indent="349200" algn="just">
              <a:spcBef>
                <a:spcPts val="0"/>
              </a:spcBef>
              <a:buNone/>
            </a:pPr>
            <a:r>
              <a:rPr lang="ru-RU" sz="1800" dirty="0" smtClean="0">
                <a:latin typeface="Comic Sans MS" pitchFamily="66" charset="0"/>
                <a:cs typeface="Arial" pitchFamily="34" charset="0"/>
              </a:rPr>
              <a:t>Влияние </a:t>
            </a:r>
            <a:r>
              <a:rPr lang="ru-RU" sz="1800" b="1" dirty="0" smtClean="0">
                <a:latin typeface="Comic Sans MS" pitchFamily="66" charset="0"/>
                <a:cs typeface="Arial" pitchFamily="34" charset="0"/>
              </a:rPr>
              <a:t>антропогенного фактора</a:t>
            </a:r>
            <a:r>
              <a:rPr lang="ru-RU" sz="1800" dirty="0" smtClean="0">
                <a:latin typeface="Comic Sans MS" pitchFamily="66" charset="0"/>
                <a:cs typeface="Arial" pitchFamily="34" charset="0"/>
              </a:rPr>
              <a:t> начало сказываться относительно недавно в историческом плане, но особенно усилилось с началом промышленной, а затем научно-технической революции в последние 1,5-2 столетия. Хозяйственная деятельность человека зачастую смещает баланс естественных биоценозов, вызывая увеличение численности одних видов животных, сокращение - других, вымирание – третьих, причем темпы антропогенного вымирания животных намного сильнее, чем из-за естественных причин.</a:t>
            </a:r>
            <a:endParaRPr lang="ru-RU" sz="1800" dirty="0">
              <a:latin typeface="Comic Sans MS" pitchFamily="66" charset="0"/>
              <a:cs typeface="Arial" pitchFamily="34" charset="0"/>
            </a:endParaRPr>
          </a:p>
        </p:txBody>
      </p:sp>
      <p:pic>
        <p:nvPicPr>
          <p:cNvPr id="4" name="Рисунок 3" descr="зебра квагга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0034" y="2571744"/>
            <a:ext cx="2949168" cy="207170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  <p:pic>
        <p:nvPicPr>
          <p:cNvPr id="5" name="Рисунок 4" descr="стел. корова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71538" y="4429132"/>
            <a:ext cx="3000396" cy="2009059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  <p:pic>
        <p:nvPicPr>
          <p:cNvPr id="6" name="Рисунок 5" descr="стр. голубь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flipH="1">
            <a:off x="5572132" y="2643182"/>
            <a:ext cx="3023706" cy="209946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  <p:pic>
        <p:nvPicPr>
          <p:cNvPr id="7" name="Рисунок 6" descr="сумчатый волк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857752" y="4500570"/>
            <a:ext cx="3095553" cy="200437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  <p:sp>
        <p:nvSpPr>
          <p:cNvPr id="8" name="TextBox 7"/>
          <p:cNvSpPr txBox="1"/>
          <p:nvPr/>
        </p:nvSpPr>
        <p:spPr>
          <a:xfrm>
            <a:off x="500034" y="2571744"/>
            <a:ext cx="143661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err="1" smtClean="0">
                <a:latin typeface="Comic Sans MS" pitchFamily="66" charset="0"/>
                <a:cs typeface="Arial" pitchFamily="34" charset="0"/>
              </a:rPr>
              <a:t>Зебра-квагга</a:t>
            </a:r>
            <a:endParaRPr lang="ru-RU" sz="1600" dirty="0">
              <a:latin typeface="Comic Sans MS" pitchFamily="66" charset="0"/>
              <a:cs typeface="Arial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858016" y="2643182"/>
            <a:ext cx="176041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>
                <a:latin typeface="Comic Sans MS" pitchFamily="66" charset="0"/>
                <a:cs typeface="Arial" pitchFamily="34" charset="0"/>
              </a:rPr>
              <a:t>Странствующий</a:t>
            </a:r>
          </a:p>
          <a:p>
            <a:r>
              <a:rPr lang="ru-RU" sz="1600" dirty="0" smtClean="0">
                <a:latin typeface="Comic Sans MS" pitchFamily="66" charset="0"/>
                <a:cs typeface="Arial" pitchFamily="34" charset="0"/>
              </a:rPr>
              <a:t> голубь</a:t>
            </a:r>
            <a:endParaRPr lang="ru-RU" sz="1600" dirty="0">
              <a:latin typeface="Comic Sans MS" pitchFamily="66" charset="0"/>
              <a:cs typeface="Arial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785918" y="6143644"/>
            <a:ext cx="204556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>
                <a:latin typeface="Comic Sans MS" pitchFamily="66" charset="0"/>
                <a:cs typeface="Arial" pitchFamily="34" charset="0"/>
              </a:rPr>
              <a:t>Стеллерова корова</a:t>
            </a:r>
            <a:endParaRPr lang="ru-RU" sz="1600" dirty="0">
              <a:latin typeface="Comic Sans MS" pitchFamily="66" charset="0"/>
              <a:cs typeface="Arial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572132" y="6215082"/>
            <a:ext cx="169148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>
                <a:latin typeface="Comic Sans MS" pitchFamily="66" charset="0"/>
                <a:cs typeface="Arial" pitchFamily="34" charset="0"/>
              </a:rPr>
              <a:t>Сумчатый волк</a:t>
            </a:r>
            <a:endParaRPr lang="ru-RU" sz="1600" dirty="0">
              <a:latin typeface="Comic Sans MS" pitchFamily="66" charset="0"/>
              <a:cs typeface="Arial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429898" y="2857496"/>
            <a:ext cx="229902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600" b="1" dirty="0" smtClean="0">
                <a:latin typeface="Comic Sans MS" pitchFamily="66" charset="0"/>
                <a:cs typeface="Arial" pitchFamily="34" charset="0"/>
              </a:rPr>
              <a:t>Вымершие  к </a:t>
            </a:r>
            <a:r>
              <a:rPr lang="en-US" sz="1600" b="1" dirty="0" smtClean="0">
                <a:latin typeface="Comic Sans MS" pitchFamily="66" charset="0"/>
                <a:cs typeface="Arial" pitchFamily="34" charset="0"/>
              </a:rPr>
              <a:t>XX</a:t>
            </a:r>
            <a:r>
              <a:rPr lang="ru-RU" sz="1600" b="1" dirty="0" smtClean="0">
                <a:latin typeface="Comic Sans MS" pitchFamily="66" charset="0"/>
                <a:cs typeface="Arial" pitchFamily="34" charset="0"/>
              </a:rPr>
              <a:t> в. </a:t>
            </a:r>
          </a:p>
          <a:p>
            <a:pPr algn="ctr"/>
            <a:r>
              <a:rPr lang="ru-RU" sz="1600" b="1" dirty="0" smtClean="0">
                <a:latin typeface="Comic Sans MS" pitchFamily="66" charset="0"/>
                <a:cs typeface="Arial" pitchFamily="34" charset="0"/>
              </a:rPr>
              <a:t>животные:</a:t>
            </a:r>
            <a:endParaRPr lang="ru-RU" sz="1600" b="1" dirty="0">
              <a:latin typeface="Comic Sans MS" pitchFamily="66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42844" y="642918"/>
          <a:ext cx="9001156" cy="60007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500034" y="142852"/>
            <a:ext cx="843339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Comic Sans MS" pitchFamily="66" charset="0"/>
                <a:cs typeface="Arial" pitchFamily="34" charset="0"/>
              </a:rPr>
              <a:t>Типы антропогенного воздействия на животный мир</a:t>
            </a:r>
            <a:endParaRPr lang="ru-RU" sz="2400" b="1" dirty="0">
              <a:latin typeface="Comic Sans MS" pitchFamily="66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582594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latin typeface="Comic Sans MS" pitchFamily="66" charset="0"/>
                <a:cs typeface="Arial" pitchFamily="34" charset="0"/>
              </a:rPr>
              <a:t>Охранные меры в отношении животных</a:t>
            </a:r>
            <a:endParaRPr lang="ru-RU" sz="2400" b="1" dirty="0">
              <a:latin typeface="Comic Sans MS" pitchFamily="66" charset="0"/>
              <a:cs typeface="Arial" pitchFamily="34" charset="0"/>
            </a:endParaRPr>
          </a:p>
        </p:txBody>
      </p:sp>
      <p:pic>
        <p:nvPicPr>
          <p:cNvPr id="4" name="Содержимое 3" descr="МСОП эмблема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500562" y="1357298"/>
            <a:ext cx="4183448" cy="4000528"/>
          </a:xfr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  <p:sp>
        <p:nvSpPr>
          <p:cNvPr id="5" name="TextBox 4"/>
          <p:cNvSpPr txBox="1"/>
          <p:nvPr/>
        </p:nvSpPr>
        <p:spPr>
          <a:xfrm>
            <a:off x="214282" y="714356"/>
            <a:ext cx="3929090" cy="64633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349200" algn="just"/>
            <a:r>
              <a:rPr lang="ru-RU" dirty="0" smtClean="0">
                <a:latin typeface="Comic Sans MS" pitchFamily="66" charset="0"/>
                <a:cs typeface="Arial" pitchFamily="34" charset="0"/>
              </a:rPr>
              <a:t>Меры по охране животного мира начали разрабатываться и предприниматься с начала </a:t>
            </a:r>
            <a:r>
              <a:rPr lang="en-US" dirty="0" smtClean="0">
                <a:latin typeface="Comic Sans MS" pitchFamily="66" charset="0"/>
                <a:cs typeface="Arial" pitchFamily="34" charset="0"/>
              </a:rPr>
              <a:t>XX</a:t>
            </a:r>
            <a:r>
              <a:rPr lang="ru-RU" dirty="0" smtClean="0">
                <a:latin typeface="Comic Sans MS" pitchFamily="66" charset="0"/>
                <a:cs typeface="Arial" pitchFamily="34" charset="0"/>
              </a:rPr>
              <a:t> в. В 1948 г. при ЮНЕСКО был основан </a:t>
            </a:r>
            <a:r>
              <a:rPr lang="ru-RU" b="1" dirty="0" smtClean="0">
                <a:latin typeface="Comic Sans MS" pitchFamily="66" charset="0"/>
                <a:cs typeface="Arial" pitchFamily="34" charset="0"/>
              </a:rPr>
              <a:t>Международный союз охраны природы</a:t>
            </a:r>
            <a:r>
              <a:rPr lang="ru-RU" dirty="0" smtClean="0">
                <a:latin typeface="Comic Sans MS" pitchFamily="66" charset="0"/>
                <a:cs typeface="Arial" pitchFamily="34" charset="0"/>
              </a:rPr>
              <a:t> (МСОП, или </a:t>
            </a:r>
            <a:r>
              <a:rPr lang="en-US" dirty="0" smtClean="0">
                <a:latin typeface="Comic Sans MS" pitchFamily="66" charset="0"/>
                <a:cs typeface="Arial" pitchFamily="34" charset="0"/>
              </a:rPr>
              <a:t>UICN</a:t>
            </a:r>
            <a:r>
              <a:rPr lang="ru-RU" dirty="0" smtClean="0">
                <a:latin typeface="Comic Sans MS" pitchFamily="66" charset="0"/>
                <a:cs typeface="Arial" pitchFamily="34" charset="0"/>
              </a:rPr>
              <a:t>). При поддержке Программы ООН по окружающей среде и содействии Всемирного фонда охраны дикой природы МСОП разработал к 1980 г. Всемирную стратегию охраны природы, цель которой - способствовать охране живых природных ресурсов, от которых зависит выживание и благосостояние человечества на Земле. Одна из важнейших задач стратегии - это координация усилий правительственных, общественных, национальных и международных организаций.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619</TotalTime>
  <Words>1912</Words>
  <Application>Microsoft Office PowerPoint</Application>
  <PresentationFormat>Экран (4:3)</PresentationFormat>
  <Paragraphs>142</Paragraphs>
  <Slides>37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37</vt:i4>
      </vt:variant>
    </vt:vector>
  </HeadingPairs>
  <TitlesOfParts>
    <vt:vector size="38" baseType="lpstr">
      <vt:lpstr>Тема Office</vt:lpstr>
      <vt:lpstr>МУНИЦИПАЛЬНОЕ АВТОНОМНОЕ ОБРАЗОВАТЕЛЬНОЕ УЧЕРЕЖДЕНИЕ  ГИМНАЗИЯ №10</vt:lpstr>
      <vt:lpstr>Слайд 2</vt:lpstr>
      <vt:lpstr>Введение</vt:lpstr>
      <vt:lpstr>Значение животных в природе</vt:lpstr>
      <vt:lpstr>Значение животных для человека</vt:lpstr>
      <vt:lpstr>Причины вымирания животных</vt:lpstr>
      <vt:lpstr>Слайд 7</vt:lpstr>
      <vt:lpstr>Слайд 8</vt:lpstr>
      <vt:lpstr>Охранные меры в отношении животных</vt:lpstr>
      <vt:lpstr>Слайд 10</vt:lpstr>
      <vt:lpstr>Слайд 11</vt:lpstr>
      <vt:lpstr>Страницы книги цветные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Ушастый еж</vt:lpstr>
      <vt:lpstr>Беркут</vt:lpstr>
      <vt:lpstr>Филин</vt:lpstr>
      <vt:lpstr>Обыкновенный щитомордник</vt:lpstr>
      <vt:lpstr>Нельма</vt:lpstr>
      <vt:lpstr>Дыбка степная </vt:lpstr>
      <vt:lpstr>Слайд 36</vt:lpstr>
      <vt:lpstr>Источники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Национальный парк «Алханай»</dc:title>
  <dc:creator>Ольга</dc:creator>
  <cp:lastModifiedBy>User</cp:lastModifiedBy>
  <cp:revision>69</cp:revision>
  <dcterms:created xsi:type="dcterms:W3CDTF">2015-02-09T08:09:18Z</dcterms:created>
  <dcterms:modified xsi:type="dcterms:W3CDTF">2022-01-11T14:22:11Z</dcterms:modified>
</cp:coreProperties>
</file>