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5" r:id="rId3"/>
    <p:sldId id="266" r:id="rId4"/>
    <p:sldId id="267" r:id="rId5"/>
    <p:sldId id="268" r:id="rId6"/>
    <p:sldId id="273" r:id="rId7"/>
    <p:sldId id="274" r:id="rId8"/>
    <p:sldId id="278" r:id="rId9"/>
    <p:sldId id="269" r:id="rId10"/>
    <p:sldId id="275" r:id="rId11"/>
    <p:sldId id="270" r:id="rId12"/>
    <p:sldId id="271" r:id="rId13"/>
    <p:sldId id="276" r:id="rId14"/>
    <p:sldId id="277" r:id="rId15"/>
    <p:sldId id="272" r:id="rId1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Georgia" panose="02040502050405020303" pitchFamily="18" charset="0"/>
      <p:regular r:id="rId21"/>
      <p:bold r:id="rId22"/>
      <p:italic r:id="rId23"/>
      <p:boldItalic r:id="rId24"/>
    </p:embeddedFont>
    <p:embeddedFont>
      <p:font typeface="Constantia" panose="02030602050306030303" pitchFamily="18" charset="0"/>
      <p:regular r:id="rId25"/>
      <p:bold r:id="rId26"/>
      <p:italic r:id="rId27"/>
      <p:boldItalic r:id="rId28"/>
    </p:embeddedFont>
    <p:embeddedFont>
      <p:font typeface="Bookman Old Style" panose="02050604050505020204" pitchFamily="18" charset="0"/>
      <p:regular r:id="rId29"/>
      <p:bold r:id="rId30"/>
      <p:italic r:id="rId31"/>
      <p:boldItalic r:id="rId32"/>
    </p:embeddedFont>
    <p:embeddedFont>
      <p:font typeface="Matilda" panose="020B0604020202020204" charset="0"/>
      <p:regular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895E"/>
    <a:srgbClr val="8A0000"/>
    <a:srgbClr val="FF33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770" autoAdjust="0"/>
  </p:normalViewPr>
  <p:slideViewPr>
    <p:cSldViewPr>
      <p:cViewPr varScale="1">
        <p:scale>
          <a:sx n="80" d="100"/>
          <a:sy n="80" d="100"/>
        </p:scale>
        <p:origin x="102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4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8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4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91680" y="1628800"/>
            <a:ext cx="6480720" cy="3129735"/>
            <a:chOff x="1115616" y="2955212"/>
            <a:chExt cx="7165477" cy="390576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318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0" b="1" dirty="0" smtClean="0">
                  <a:ln w="19050">
                    <a:solidFill>
                      <a:srgbClr val="FFC000"/>
                    </a:solidFill>
                    <a:prstDash val="solid"/>
                  </a:ln>
                  <a:solidFill>
                    <a:srgbClr val="3A895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  <a:cs typeface="Arial" charset="0"/>
                </a:rPr>
                <a:t>СЧИТАЕМ УСТНО</a:t>
              </a:r>
              <a:endParaRPr lang="ru-RU" sz="8000" b="1" dirty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3A89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6400070"/>
              <a:ext cx="7165477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3">
                    <a:lumMod val="50000"/>
                  </a:schemeClr>
                </a:solidFill>
                <a:latin typeface="Matilda" pitchFamily="2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/>
          <a:lstStyle/>
          <a:p>
            <a:r>
              <a:rPr lang="ru-RU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число, обратное данному:</a:t>
            </a:r>
            <a:endParaRPr lang="ru-RU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			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562795"/>
              </p:ext>
            </p:extLst>
          </p:nvPr>
        </p:nvGraphicFramePr>
        <p:xfrm>
          <a:off x="1827312" y="1925105"/>
          <a:ext cx="864096" cy="1649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3" imgW="203112" imgH="393529" progId="Equation.DSMT4">
                  <p:embed/>
                </p:oleObj>
              </mc:Choice>
              <mc:Fallback>
                <p:oleObj name="Equation" r:id="rId3" imgW="203112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7312" y="1925105"/>
                        <a:ext cx="864096" cy="16496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449831"/>
              </p:ext>
            </p:extLst>
          </p:nvPr>
        </p:nvGraphicFramePr>
        <p:xfrm>
          <a:off x="4207768" y="1971394"/>
          <a:ext cx="796280" cy="167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Equation" r:id="rId5" imgW="190417" imgH="393529" progId="Equation.DSMT4">
                  <p:embed/>
                </p:oleObj>
              </mc:Choice>
              <mc:Fallback>
                <p:oleObj name="Equation" r:id="rId5" imgW="190417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7768" y="1971394"/>
                        <a:ext cx="796280" cy="167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458197"/>
              </p:ext>
            </p:extLst>
          </p:nvPr>
        </p:nvGraphicFramePr>
        <p:xfrm>
          <a:off x="6884640" y="1971394"/>
          <a:ext cx="567680" cy="1589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Equation" r:id="rId7" imgW="139639" imgH="393529" progId="Equation.DSMT4">
                  <p:embed/>
                </p:oleObj>
              </mc:Choice>
              <mc:Fallback>
                <p:oleObj name="Equation" r:id="rId7" imgW="139639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4640" y="1971394"/>
                        <a:ext cx="567680" cy="15895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708531"/>
              </p:ext>
            </p:extLst>
          </p:nvPr>
        </p:nvGraphicFramePr>
        <p:xfrm>
          <a:off x="5939589" y="4209077"/>
          <a:ext cx="654805" cy="171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Equation" r:id="rId9" imgW="152334" imgH="393529" progId="Equation.DSMT4">
                  <p:embed/>
                </p:oleObj>
              </mc:Choice>
              <mc:Fallback>
                <p:oleObj name="Equation" r:id="rId9" imgW="152334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9589" y="4209077"/>
                        <a:ext cx="654805" cy="1718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502062"/>
              </p:ext>
            </p:extLst>
          </p:nvPr>
        </p:nvGraphicFramePr>
        <p:xfrm>
          <a:off x="3203848" y="4275422"/>
          <a:ext cx="648072" cy="170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Equation" r:id="rId11" imgW="152334" imgH="393529" progId="Equation.DSMT4">
                  <p:embed/>
                </p:oleObj>
              </mc:Choice>
              <mc:Fallback>
                <p:oleObj name="Equation" r:id="rId11" imgW="152334" imgH="39352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4275422"/>
                        <a:ext cx="648072" cy="17011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5318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число, обратное данному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00200"/>
            <a:ext cx="735516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47025"/>
              </p:ext>
            </p:extLst>
          </p:nvPr>
        </p:nvGraphicFramePr>
        <p:xfrm>
          <a:off x="1619672" y="1844824"/>
          <a:ext cx="792088" cy="1330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1" name="Equation" r:id="rId3" imgW="241195" imgH="393529" progId="Equation.DSMT4">
                  <p:embed/>
                </p:oleObj>
              </mc:Choice>
              <mc:Fallback>
                <p:oleObj name="Equation" r:id="rId3" imgW="241195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44824"/>
                        <a:ext cx="792088" cy="13307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59837"/>
              </p:ext>
            </p:extLst>
          </p:nvPr>
        </p:nvGraphicFramePr>
        <p:xfrm>
          <a:off x="1619672" y="1826915"/>
          <a:ext cx="1872208" cy="135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2" name="Equation" r:id="rId5" imgW="558558" imgH="393529" progId="Equation.DSMT4">
                  <p:embed/>
                </p:oleObj>
              </mc:Choice>
              <mc:Fallback>
                <p:oleObj name="Equation" r:id="rId5" imgW="558558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26915"/>
                        <a:ext cx="1872208" cy="13557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908598"/>
              </p:ext>
            </p:extLst>
          </p:nvPr>
        </p:nvGraphicFramePr>
        <p:xfrm>
          <a:off x="5940152" y="2902151"/>
          <a:ext cx="872239" cy="1526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3" name="Equation" r:id="rId7" imgW="228501" imgH="393529" progId="Equation.DSMT4">
                  <p:embed/>
                </p:oleObj>
              </mc:Choice>
              <mc:Fallback>
                <p:oleObj name="Equation" r:id="rId7" imgW="228501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2902151"/>
                        <a:ext cx="872239" cy="15264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912528"/>
              </p:ext>
            </p:extLst>
          </p:nvPr>
        </p:nvGraphicFramePr>
        <p:xfrm>
          <a:off x="5940152" y="2902151"/>
          <a:ext cx="2055375" cy="148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" name="Equation" r:id="rId9" imgW="558558" imgH="393529" progId="Equation.DSMT4">
                  <p:embed/>
                </p:oleObj>
              </mc:Choice>
              <mc:Fallback>
                <p:oleObj name="Equation" r:id="rId9" imgW="558558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2902151"/>
                        <a:ext cx="2055375" cy="14883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882007"/>
              </p:ext>
            </p:extLst>
          </p:nvPr>
        </p:nvGraphicFramePr>
        <p:xfrm>
          <a:off x="1852173" y="4677977"/>
          <a:ext cx="831143" cy="1517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5" name="Equation" r:id="rId11" imgW="215713" imgH="393359" progId="Equation.DSMT4">
                  <p:embed/>
                </p:oleObj>
              </mc:Choice>
              <mc:Fallback>
                <p:oleObj name="Equation" r:id="rId11" imgW="215713" imgH="39335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2173" y="4677977"/>
                        <a:ext cx="831143" cy="15177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847247"/>
              </p:ext>
            </p:extLst>
          </p:nvPr>
        </p:nvGraphicFramePr>
        <p:xfrm>
          <a:off x="1873968" y="4704368"/>
          <a:ext cx="1883514" cy="1464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Equation" r:id="rId13" imgW="520474" imgH="393529" progId="Equation.DSMT4">
                  <p:embed/>
                </p:oleObj>
              </mc:Choice>
              <mc:Fallback>
                <p:oleObj name="Equation" r:id="rId13" imgW="520474" imgH="393529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968" y="4704368"/>
                        <a:ext cx="1883514" cy="146495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7803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число, обратное данному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910589"/>
              </p:ext>
            </p:extLst>
          </p:nvPr>
        </p:nvGraphicFramePr>
        <p:xfrm>
          <a:off x="2267744" y="1988369"/>
          <a:ext cx="1237228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3" imgW="253780" imgH="203024" progId="Equation.DSMT4">
                  <p:embed/>
                </p:oleObj>
              </mc:Choice>
              <mc:Fallback>
                <p:oleObj name="Equation" r:id="rId3" imgW="253780" imgH="203024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988369"/>
                        <a:ext cx="1237228" cy="100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084220"/>
              </p:ext>
            </p:extLst>
          </p:nvPr>
        </p:nvGraphicFramePr>
        <p:xfrm>
          <a:off x="5364088" y="1573265"/>
          <a:ext cx="2880320" cy="1423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Equation" r:id="rId5" imgW="812447" imgH="393529" progId="Equation.DSMT4">
                  <p:embed/>
                </p:oleObj>
              </mc:Choice>
              <mc:Fallback>
                <p:oleObj name="Equation" r:id="rId5" imgW="812447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1573265"/>
                        <a:ext cx="2880320" cy="14232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525359"/>
              </p:ext>
            </p:extLst>
          </p:nvPr>
        </p:nvGraphicFramePr>
        <p:xfrm>
          <a:off x="4197255" y="3645024"/>
          <a:ext cx="1166833" cy="102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Equation" r:id="rId7" imgW="241195" imgH="203112" progId="Equation.DSMT4">
                  <p:embed/>
                </p:oleObj>
              </mc:Choice>
              <mc:Fallback>
                <p:oleObj name="Equation" r:id="rId7" imgW="241195" imgH="203112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7255" y="3645024"/>
                        <a:ext cx="1166833" cy="1026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070722"/>
              </p:ext>
            </p:extLst>
          </p:nvPr>
        </p:nvGraphicFramePr>
        <p:xfrm>
          <a:off x="6300192" y="4843898"/>
          <a:ext cx="1296144" cy="1056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Equation" r:id="rId9" imgW="253780" imgH="203024" progId="Equation.DSMT4">
                  <p:embed/>
                </p:oleObj>
              </mc:Choice>
              <mc:Fallback>
                <p:oleObj name="Equation" r:id="rId9" imgW="253780" imgH="203024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4843898"/>
                        <a:ext cx="1296144" cy="10561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0169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число, обратное данному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721114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916645"/>
              </p:ext>
            </p:extLst>
          </p:nvPr>
        </p:nvGraphicFramePr>
        <p:xfrm>
          <a:off x="2836494" y="2250273"/>
          <a:ext cx="792088" cy="1188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Equation" r:id="rId3" imgW="114102" imgH="177492" progId="Equation.DSMT4">
                  <p:embed/>
                </p:oleObj>
              </mc:Choice>
              <mc:Fallback>
                <p:oleObj name="Equation" r:id="rId3" imgW="114102" imgH="177492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6494" y="2250273"/>
                        <a:ext cx="792088" cy="11881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687416"/>
              </p:ext>
            </p:extLst>
          </p:nvPr>
        </p:nvGraphicFramePr>
        <p:xfrm>
          <a:off x="6012160" y="1966619"/>
          <a:ext cx="1584176" cy="175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Equation" r:id="rId5" imgW="355292" imgH="393359" progId="Equation.DSMT4">
                  <p:embed/>
                </p:oleObj>
              </mc:Choice>
              <mc:Fallback>
                <p:oleObj name="Equation" r:id="rId5" imgW="355292" imgH="39335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1966619"/>
                        <a:ext cx="1584176" cy="1755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73082"/>
              </p:ext>
            </p:extLst>
          </p:nvPr>
        </p:nvGraphicFramePr>
        <p:xfrm>
          <a:off x="2051720" y="4495845"/>
          <a:ext cx="1356781" cy="1074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name="Equation" r:id="rId7" imgW="177492" imgH="164814" progId="Equation.DSMT4">
                  <p:embed/>
                </p:oleObj>
              </mc:Choice>
              <mc:Fallback>
                <p:oleObj name="Equation" r:id="rId7" imgW="177492" imgH="16481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495845"/>
                        <a:ext cx="1356781" cy="10741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274267"/>
              </p:ext>
            </p:extLst>
          </p:nvPr>
        </p:nvGraphicFramePr>
        <p:xfrm>
          <a:off x="6444208" y="4581128"/>
          <a:ext cx="1687116" cy="1124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Equation" r:id="rId9" imgW="253670" imgH="177569" progId="Equation.DSMT4">
                  <p:embed/>
                </p:oleObj>
              </mc:Choice>
              <mc:Fallback>
                <p:oleObj name="Equation" r:id="rId9" imgW="253670" imgH="17756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4581128"/>
                        <a:ext cx="1687116" cy="11247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8318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5709113"/>
              </p:ext>
            </p:extLst>
          </p:nvPr>
        </p:nvGraphicFramePr>
        <p:xfrm>
          <a:off x="1403648" y="548681"/>
          <a:ext cx="7416824" cy="57426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08412">
                  <a:extLst>
                    <a:ext uri="{9D8B030D-6E8A-4147-A177-3AD203B41FA5}">
                      <a16:colId xmlns:a16="http://schemas.microsoft.com/office/drawing/2014/main" val="1899790232"/>
                    </a:ext>
                  </a:extLst>
                </a:gridCol>
                <a:gridCol w="3708412">
                  <a:extLst>
                    <a:ext uri="{9D8B030D-6E8A-4147-A177-3AD203B41FA5}">
                      <a16:colId xmlns:a16="http://schemas.microsoft.com/office/drawing/2014/main" val="2997784000"/>
                    </a:ext>
                  </a:extLst>
                </a:gridCol>
              </a:tblGrid>
              <a:tr h="671066"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rgbClr val="3A89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</a:t>
                      </a:r>
                      <a:endParaRPr lang="ru-RU" sz="3600" dirty="0">
                        <a:solidFill>
                          <a:srgbClr val="3A895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rgbClr val="3A895E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Обратное число</a:t>
                      </a:r>
                      <a:endParaRPr lang="ru-RU" sz="3600" dirty="0">
                        <a:solidFill>
                          <a:srgbClr val="3A895E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2920"/>
                  </a:ext>
                </a:extLst>
              </a:tr>
              <a:tr h="1442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69312"/>
                  </a:ext>
                </a:extLst>
              </a:tr>
              <a:tr h="13425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2400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18175"/>
                  </a:ext>
                </a:extLst>
              </a:tr>
              <a:tr h="891660"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149532"/>
                  </a:ext>
                </a:extLst>
              </a:tr>
              <a:tr h="8803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1935624"/>
                  </a:ext>
                </a:extLst>
              </a:tr>
              <a:tr h="388793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49391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872634"/>
              </p:ext>
            </p:extLst>
          </p:nvPr>
        </p:nvGraphicFramePr>
        <p:xfrm>
          <a:off x="2771800" y="1200716"/>
          <a:ext cx="720080" cy="1407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Equation" r:id="rId3" imgW="203024" imgH="406048" progId="Equation.DSMT4">
                  <p:embed/>
                </p:oleObj>
              </mc:Choice>
              <mc:Fallback>
                <p:oleObj name="Equation" r:id="rId3" imgW="203024" imgH="406048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200716"/>
                        <a:ext cx="720080" cy="14074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777387"/>
              </p:ext>
            </p:extLst>
          </p:nvPr>
        </p:nvGraphicFramePr>
        <p:xfrm>
          <a:off x="6300192" y="1200716"/>
          <a:ext cx="733981" cy="1340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Equation" r:id="rId5" imgW="215713" imgH="393359" progId="Equation.DSMT4">
                  <p:embed/>
                </p:oleObj>
              </mc:Choice>
              <mc:Fallback>
                <p:oleObj name="Equation" r:id="rId5" imgW="215713" imgH="39335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1200716"/>
                        <a:ext cx="733981" cy="13403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600154"/>
              </p:ext>
            </p:extLst>
          </p:nvPr>
        </p:nvGraphicFramePr>
        <p:xfrm>
          <a:off x="6348375" y="2608145"/>
          <a:ext cx="675218" cy="128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name="Equation" r:id="rId7" imgW="203112" imgH="393529" progId="Equation.DSMT4">
                  <p:embed/>
                </p:oleObj>
              </mc:Choice>
              <mc:Fallback>
                <p:oleObj name="Equation" r:id="rId7" imgW="203112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8375" y="2608145"/>
                        <a:ext cx="675218" cy="1289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516209" y="2798635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i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200">
                <a:solidFill>
                  <a:schemeClr val="dk1"/>
                </a:solidFill>
                <a:latin typeface="Georgia" panose="02040502050405020303" pitchFamily="18" charset="0"/>
              </a:rPr>
              <a:t> </a:t>
            </a:r>
            <a:r>
              <a:rPr lang="ru-RU" sz="3200">
                <a:solidFill>
                  <a:schemeClr val="dk1"/>
                </a:solidFill>
                <a:latin typeface="Georgia" panose="02040502050405020303" pitchFamily="18" charset="0"/>
              </a:rPr>
              <a:t>– </a:t>
            </a:r>
            <a:r>
              <a:rPr lang="ru-RU" sz="2400">
                <a:solidFill>
                  <a:schemeClr val="dk1"/>
                </a:solidFill>
                <a:latin typeface="Georgia" panose="02040502050405020303" pitchFamily="18" charset="0"/>
              </a:rPr>
              <a:t>натуральное число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11266" y="3874793"/>
            <a:ext cx="441147" cy="904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dirty="0">
              <a:latin typeface="Georgia" panose="02040502050405020303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72048" y="3871502"/>
            <a:ext cx="441147" cy="904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dirty="0">
              <a:latin typeface="Georgia" panose="02040502050405020303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11266" y="4776301"/>
            <a:ext cx="441147" cy="904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Georgia" panose="02040502050405020303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12060" y="5011018"/>
            <a:ext cx="3672408" cy="66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существует</a:t>
            </a:r>
          </a:p>
        </p:txBody>
      </p:sp>
    </p:spTree>
    <p:extLst>
      <p:ext uri="{BB962C8B-B14F-4D97-AF65-F5344CB8AC3E}">
        <p14:creationId xmlns:p14="http://schemas.microsoft.com/office/powerpoint/2010/main" val="2067642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6745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Вычислите: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331640" y="1408147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			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123728" y="1425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005774"/>
              </p:ext>
            </p:extLst>
          </p:nvPr>
        </p:nvGraphicFramePr>
        <p:xfrm>
          <a:off x="1619672" y="1196023"/>
          <a:ext cx="2448272" cy="2187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3" imgW="444307" imgH="393529" progId="Equation.DSMT4">
                  <p:embed/>
                </p:oleObj>
              </mc:Choice>
              <mc:Fallback>
                <p:oleObj name="Equation" r:id="rId3" imgW="444307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196023"/>
                        <a:ext cx="2448272" cy="21878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726903"/>
              </p:ext>
            </p:extLst>
          </p:nvPr>
        </p:nvGraphicFramePr>
        <p:xfrm>
          <a:off x="4087188" y="1196023"/>
          <a:ext cx="861278" cy="226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5" imgW="152334" imgH="393529" progId="Equation.DSMT4">
                  <p:embed/>
                </p:oleObj>
              </mc:Choice>
              <mc:Fallback>
                <p:oleObj name="Equation" r:id="rId5" imgW="152334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7188" y="1196023"/>
                        <a:ext cx="861278" cy="22608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-381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746671"/>
              </p:ext>
            </p:extLst>
          </p:nvPr>
        </p:nvGraphicFramePr>
        <p:xfrm>
          <a:off x="1645731" y="4149080"/>
          <a:ext cx="2664296" cy="215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7" imgW="495085" imgH="393529" progId="Equation.DSMT4">
                  <p:embed/>
                </p:oleObj>
              </mc:Choice>
              <mc:Fallback>
                <p:oleObj name="Equation" r:id="rId7" imgW="495085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5731" y="4149080"/>
                        <a:ext cx="2664296" cy="21519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443998"/>
              </p:ext>
            </p:extLst>
          </p:nvPr>
        </p:nvGraphicFramePr>
        <p:xfrm>
          <a:off x="4246733" y="4564184"/>
          <a:ext cx="665820" cy="133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9" imgW="88707" imgH="164742" progId="Equation.DSMT4">
                  <p:embed/>
                </p:oleObj>
              </mc:Choice>
              <mc:Fallback>
                <p:oleObj name="Equation" r:id="rId9" imgW="88707" imgH="164742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6733" y="4564184"/>
                        <a:ext cx="665820" cy="13316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Вычислите: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3648" y="1052736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			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328770"/>
              </p:ext>
            </p:extLst>
          </p:nvPr>
        </p:nvGraphicFramePr>
        <p:xfrm>
          <a:off x="1434606" y="1270991"/>
          <a:ext cx="2561330" cy="2068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Equation" r:id="rId3" imgW="495085" imgH="393529" progId="Equation.DSMT4">
                  <p:embed/>
                </p:oleObj>
              </mc:Choice>
              <mc:Fallback>
                <p:oleObj name="Equation" r:id="rId3" imgW="495085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4606" y="1270991"/>
                        <a:ext cx="2561330" cy="20687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017213"/>
              </p:ext>
            </p:extLst>
          </p:nvPr>
        </p:nvGraphicFramePr>
        <p:xfrm>
          <a:off x="4026894" y="1280934"/>
          <a:ext cx="2129282" cy="2129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Equation" r:id="rId5" imgW="393529" imgH="393529" progId="Equation.DSMT4">
                  <p:embed/>
                </p:oleObj>
              </mc:Choice>
              <mc:Fallback>
                <p:oleObj name="Equation" r:id="rId5" imgW="393529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6894" y="1280934"/>
                        <a:ext cx="2129282" cy="21292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63688" y="372375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605330"/>
              </p:ext>
            </p:extLst>
          </p:nvPr>
        </p:nvGraphicFramePr>
        <p:xfrm>
          <a:off x="1454766" y="3738512"/>
          <a:ext cx="2685186" cy="216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Equation" r:id="rId7" imgW="495085" imgH="393529" progId="Equation.DSMT4">
                  <p:embed/>
                </p:oleObj>
              </mc:Choice>
              <mc:Fallback>
                <p:oleObj name="Equation" r:id="rId7" imgW="495085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766" y="3738512"/>
                        <a:ext cx="2685186" cy="21688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471255"/>
              </p:ext>
            </p:extLst>
          </p:nvPr>
        </p:nvGraphicFramePr>
        <p:xfrm>
          <a:off x="4191071" y="3793692"/>
          <a:ext cx="4203058" cy="2101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Equation" r:id="rId9" imgW="799753" imgH="393529" progId="Equation.DSMT4">
                  <p:embed/>
                </p:oleObj>
              </mc:Choice>
              <mc:Fallback>
                <p:oleObj name="Equation" r:id="rId9" imgW="799753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71" y="3793692"/>
                        <a:ext cx="4203058" cy="21015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3319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Вычислите: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3648" y="1052736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			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63688" y="372375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285971"/>
              </p:ext>
            </p:extLst>
          </p:nvPr>
        </p:nvGraphicFramePr>
        <p:xfrm>
          <a:off x="1381762" y="1294420"/>
          <a:ext cx="2523697" cy="1827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Equation" r:id="rId3" imgW="558558" imgH="393529" progId="Equation.DSMT4">
                  <p:embed/>
                </p:oleObj>
              </mc:Choice>
              <mc:Fallback>
                <p:oleObj name="Equation" r:id="rId3" imgW="558558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762" y="1294420"/>
                        <a:ext cx="2523697" cy="18275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100100"/>
              </p:ext>
            </p:extLst>
          </p:nvPr>
        </p:nvGraphicFramePr>
        <p:xfrm>
          <a:off x="3854204" y="1241455"/>
          <a:ext cx="3089342" cy="1880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Equation" r:id="rId5" imgW="660113" imgH="393529" progId="Equation.DSMT4">
                  <p:embed/>
                </p:oleObj>
              </mc:Choice>
              <mc:Fallback>
                <p:oleObj name="Equation" r:id="rId5" imgW="660113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4204" y="1241455"/>
                        <a:ext cx="3089342" cy="18804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888102"/>
              </p:ext>
            </p:extLst>
          </p:nvPr>
        </p:nvGraphicFramePr>
        <p:xfrm>
          <a:off x="1187921" y="4125306"/>
          <a:ext cx="2666283" cy="1671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Equation" r:id="rId7" imgW="634725" imgH="393529" progId="Equation.DSMT4">
                  <p:embed/>
                </p:oleObj>
              </mc:Choice>
              <mc:Fallback>
                <p:oleObj name="Equation" r:id="rId7" imgW="634725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921" y="4125306"/>
                        <a:ext cx="2666283" cy="16714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131407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080188"/>
              </p:ext>
            </p:extLst>
          </p:nvPr>
        </p:nvGraphicFramePr>
        <p:xfrm>
          <a:off x="3635896" y="4135812"/>
          <a:ext cx="4246188" cy="1714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Equation" r:id="rId9" imgW="990170" imgH="393529" progId="Equation.DSMT4">
                  <p:embed/>
                </p:oleObj>
              </mc:Choice>
              <mc:Fallback>
                <p:oleObj name="Equation" r:id="rId9" imgW="990170" imgH="39352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4135812"/>
                        <a:ext cx="4246188" cy="1714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22674"/>
              </p:ext>
            </p:extLst>
          </p:nvPr>
        </p:nvGraphicFramePr>
        <p:xfrm>
          <a:off x="7709359" y="4135811"/>
          <a:ext cx="1304989" cy="1660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7" name="Equation" r:id="rId11" imgW="317225" imgH="393359" progId="Equation.DSMT4">
                  <p:embed/>
                </p:oleObj>
              </mc:Choice>
              <mc:Fallback>
                <p:oleObj name="Equation" r:id="rId11" imgW="317225" imgH="393359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9359" y="4135811"/>
                        <a:ext cx="1304989" cy="16608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1235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Вычислите: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3648" y="1052736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			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63688" y="372375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325009"/>
              </p:ext>
            </p:extLst>
          </p:nvPr>
        </p:nvGraphicFramePr>
        <p:xfrm>
          <a:off x="1547663" y="1322038"/>
          <a:ext cx="2232249" cy="2083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Equation" r:id="rId3" imgW="431613" imgH="393529" progId="Equation.DSMT4">
                  <p:embed/>
                </p:oleObj>
              </mc:Choice>
              <mc:Fallback>
                <p:oleObj name="Equation" r:id="rId3" imgW="431613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3" y="1322038"/>
                        <a:ext cx="2232249" cy="20834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116009"/>
              </p:ext>
            </p:extLst>
          </p:nvPr>
        </p:nvGraphicFramePr>
        <p:xfrm>
          <a:off x="3640531" y="1295075"/>
          <a:ext cx="2778781" cy="2084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5" imgW="533169" imgH="393529" progId="Equation.DSMT4">
                  <p:embed/>
                </p:oleObj>
              </mc:Choice>
              <mc:Fallback>
                <p:oleObj name="Equation" r:id="rId5" imgW="533169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0531" y="1295075"/>
                        <a:ext cx="2778781" cy="20840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163240"/>
              </p:ext>
            </p:extLst>
          </p:nvPr>
        </p:nvGraphicFramePr>
        <p:xfrm>
          <a:off x="1482468" y="4051152"/>
          <a:ext cx="2873508" cy="208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Equation" r:id="rId7" imgW="558558" imgH="393529" progId="Equation.DSMT4">
                  <p:embed/>
                </p:oleObj>
              </mc:Choice>
              <mc:Fallback>
                <p:oleObj name="Equation" r:id="rId7" imgW="558558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2468" y="4051152"/>
                        <a:ext cx="2873508" cy="20808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033847"/>
              </p:ext>
            </p:extLst>
          </p:nvPr>
        </p:nvGraphicFramePr>
        <p:xfrm>
          <a:off x="4364740" y="4131589"/>
          <a:ext cx="2943563" cy="2026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Equation" r:id="rId9" imgW="583947" imgH="393529" progId="Equation.DSMT4">
                  <p:embed/>
                </p:oleObj>
              </mc:Choice>
              <mc:Fallback>
                <p:oleObj name="Equation" r:id="rId9" imgW="583947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4740" y="4131589"/>
                        <a:ext cx="2943563" cy="20267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3433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3300"/>
                </a:solidFill>
                <a:latin typeface="Constantia" panose="02030602050306030303" pitchFamily="18" charset="0"/>
              </a:rPr>
              <a:t>? ? ? ? ? ?</a:t>
            </a:r>
            <a:endParaRPr lang="ru-RU" b="1" dirty="0">
              <a:solidFill>
                <a:srgbClr val="FF330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latin typeface="Georgia" panose="02040502050405020303" pitchFamily="18" charset="0"/>
              </a:rPr>
              <a:t>Какие числа называют взаимно простыми?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Если их НОД = </a:t>
            </a:r>
            <a:r>
              <a:rPr lang="ru-RU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</a:t>
            </a:r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</a:t>
            </a:r>
            <a:endParaRPr lang="ru-RU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469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Вычислите: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3648" y="1052736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			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90093"/>
              </p:ext>
            </p:extLst>
          </p:nvPr>
        </p:nvGraphicFramePr>
        <p:xfrm>
          <a:off x="1403648" y="1203399"/>
          <a:ext cx="1735782" cy="1551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Equation" r:id="rId3" imgW="444307" imgH="393529" progId="Equation.DSMT4">
                  <p:embed/>
                </p:oleObj>
              </mc:Choice>
              <mc:Fallback>
                <p:oleObj name="Equation" r:id="rId3" imgW="444307" imgH="393529" progId="Equation.DSMT4">
                  <p:embed/>
                  <p:pic>
                    <p:nvPicPr>
                      <p:cNvPr id="7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203399"/>
                        <a:ext cx="1735782" cy="15511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275333"/>
              </p:ext>
            </p:extLst>
          </p:nvPr>
        </p:nvGraphicFramePr>
        <p:xfrm>
          <a:off x="4572000" y="1204825"/>
          <a:ext cx="1580807" cy="1475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3" name="Equation" r:id="rId5" imgW="431613" imgH="393529" progId="Equation.DSMT4">
                  <p:embed/>
                </p:oleObj>
              </mc:Choice>
              <mc:Fallback>
                <p:oleObj name="Equation" r:id="rId5" imgW="431613" imgH="393529" progId="Equation.DSMT4">
                  <p:embed/>
                  <p:pic>
                    <p:nvPicPr>
                      <p:cNvPr id="21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204825"/>
                        <a:ext cx="1580807" cy="14754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714621"/>
              </p:ext>
            </p:extLst>
          </p:nvPr>
        </p:nvGraphicFramePr>
        <p:xfrm>
          <a:off x="3034002" y="2832334"/>
          <a:ext cx="2200340" cy="159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" name="Equation" r:id="rId7" imgW="545863" imgH="393529" progId="Equation.DSMT4">
                  <p:embed/>
                </p:oleObj>
              </mc:Choice>
              <mc:Fallback>
                <p:oleObj name="Equation" r:id="rId7" imgW="545863" imgH="393529" progId="Equation.DSMT4">
                  <p:embed/>
                  <p:pic>
                    <p:nvPicPr>
                      <p:cNvPr id="23" name="Объект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4002" y="2832334"/>
                        <a:ext cx="2200340" cy="1593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608075"/>
              </p:ext>
            </p:extLst>
          </p:nvPr>
        </p:nvGraphicFramePr>
        <p:xfrm>
          <a:off x="6516216" y="2680244"/>
          <a:ext cx="1656184" cy="1617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Equation" r:id="rId9" imgW="406048" imgH="393359" progId="Equation.DSMT4">
                  <p:embed/>
                </p:oleObj>
              </mc:Choice>
              <mc:Fallback>
                <p:oleObj name="Equation" r:id="rId9" imgW="406048" imgH="393359" progId="Equation.DSMT4">
                  <p:embed/>
                  <p:pic>
                    <p:nvPicPr>
                      <p:cNvPr id="25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2680244"/>
                        <a:ext cx="1656184" cy="16176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729347"/>
              </p:ext>
            </p:extLst>
          </p:nvPr>
        </p:nvGraphicFramePr>
        <p:xfrm>
          <a:off x="1403648" y="4461087"/>
          <a:ext cx="2202343" cy="159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Equation" r:id="rId11" imgW="545863" imgH="393529" progId="Equation.DSMT4">
                  <p:embed/>
                </p:oleObj>
              </mc:Choice>
              <mc:Fallback>
                <p:oleObj name="Equation" r:id="rId11" imgW="545863" imgH="393529" progId="Equation.DSMT4">
                  <p:embed/>
                  <p:pic>
                    <p:nvPicPr>
                      <p:cNvPr id="27" name="Объект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4461087"/>
                        <a:ext cx="2202343" cy="159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475172"/>
              </p:ext>
            </p:extLst>
          </p:nvPr>
        </p:nvGraphicFramePr>
        <p:xfrm>
          <a:off x="4572000" y="4498496"/>
          <a:ext cx="2261925" cy="1557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Equation" r:id="rId13" imgW="583947" imgH="393529" progId="Equation.DSMT4">
                  <p:embed/>
                </p:oleObj>
              </mc:Choice>
              <mc:Fallback>
                <p:oleObj name="Equation" r:id="rId13" imgW="583947" imgH="393529" progId="Equation.DSMT4">
                  <p:embed/>
                  <p:pic>
                    <p:nvPicPr>
                      <p:cNvPr id="29" name="Объект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498496"/>
                        <a:ext cx="2261925" cy="1557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034002" y="1588592"/>
            <a:ext cx="510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152807" y="1517296"/>
            <a:ext cx="510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234342" y="3167344"/>
            <a:ext cx="510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8101047" y="3063605"/>
            <a:ext cx="510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596545" y="4815526"/>
            <a:ext cx="510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827461" y="4863991"/>
            <a:ext cx="510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200540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00200"/>
            <a:ext cx="640871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Взаимно обратные числа</a:t>
            </a:r>
            <a:endParaRPr lang="ru-RU" sz="7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2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3300"/>
                </a:solidFill>
                <a:latin typeface="Constantia" panose="02030602050306030303" pitchFamily="18" charset="0"/>
              </a:rPr>
              <a:t>! ! ! ! ! ! !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47664" y="1600200"/>
            <a:ext cx="7139136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			</a:t>
            </a:r>
          </a:p>
          <a:p>
            <a:pPr marL="0" indent="0">
              <a:buNone/>
            </a:pPr>
            <a:r>
              <a:rPr lang="ru-RU" dirty="0" smtClean="0"/>
              <a:t>               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взаимно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обратные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числа, если</a:t>
            </a:r>
          </a:p>
          <a:p>
            <a:pPr marL="0" indent="0">
              <a:buNone/>
            </a:pPr>
            <a:endParaRPr lang="ru-RU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Georgia" panose="02040502050405020303" pitchFamily="18" charset="0"/>
              </a:rPr>
              <a:t>			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</a:rPr>
              <a:t>  ,		    ,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" name="Объект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228445"/>
              </p:ext>
            </p:extLst>
          </p:nvPr>
        </p:nvGraphicFramePr>
        <p:xfrm>
          <a:off x="3390532" y="1098238"/>
          <a:ext cx="1973555" cy="1631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Equation" r:id="rId3" imgW="494870" imgH="406048" progId="Equation.DSMT4">
                  <p:embed/>
                </p:oleObj>
              </mc:Choice>
              <mc:Fallback>
                <p:oleObj name="Equation" r:id="rId3" imgW="494870" imgH="406048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532" y="1098238"/>
                        <a:ext cx="1973555" cy="16319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402075"/>
              </p:ext>
            </p:extLst>
          </p:nvPr>
        </p:nvGraphicFramePr>
        <p:xfrm>
          <a:off x="2123728" y="3244481"/>
          <a:ext cx="2595637" cy="1641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Equation" r:id="rId5" imgW="647419" imgH="406224" progId="Equation.DSMT4">
                  <p:embed/>
                </p:oleObj>
              </mc:Choice>
              <mc:Fallback>
                <p:oleObj name="Equation" r:id="rId5" imgW="647419" imgH="406224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244481"/>
                        <a:ext cx="2595637" cy="16413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325326"/>
              </p:ext>
            </p:extLst>
          </p:nvPr>
        </p:nvGraphicFramePr>
        <p:xfrm>
          <a:off x="5000860" y="3672236"/>
          <a:ext cx="1659012" cy="785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Equation" r:id="rId7" imgW="355138" imgH="177569" progId="Equation.DSMT4">
                  <p:embed/>
                </p:oleObj>
              </mc:Choice>
              <mc:Fallback>
                <p:oleObj name="Equation" r:id="rId7" imgW="355138" imgH="177569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860" y="3672236"/>
                        <a:ext cx="1659012" cy="7858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6" name="Объект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585706"/>
              </p:ext>
            </p:extLst>
          </p:nvPr>
        </p:nvGraphicFramePr>
        <p:xfrm>
          <a:off x="7092280" y="3740454"/>
          <a:ext cx="1634622" cy="774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Equation" r:id="rId9" imgW="355138" imgH="177569" progId="Equation.DSMT4">
                  <p:embed/>
                </p:oleObj>
              </mc:Choice>
              <mc:Fallback>
                <p:oleObj name="Equation" r:id="rId9" imgW="355138" imgH="177569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3740454"/>
                        <a:ext cx="1634622" cy="7742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3435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heme/theme1.xml><?xml version="1.0" encoding="utf-8"?>
<a:theme xmlns:a="http://schemas.openxmlformats.org/drawingml/2006/main" name="1_Тема Office">
  <a:themeElements>
    <a:clrScheme name="Другая 8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86</Words>
  <Application>Microsoft Office PowerPoint</Application>
  <PresentationFormat>Экран (4:3)</PresentationFormat>
  <Paragraphs>45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Calibri</vt:lpstr>
      <vt:lpstr>Times New Roman</vt:lpstr>
      <vt:lpstr>Georgia</vt:lpstr>
      <vt:lpstr>Constantia</vt:lpstr>
      <vt:lpstr>Arial</vt:lpstr>
      <vt:lpstr>Bookman Old Style</vt:lpstr>
      <vt:lpstr>Matilda</vt:lpstr>
      <vt:lpstr>1_Тема Office</vt:lpstr>
      <vt:lpstr>Equation</vt:lpstr>
      <vt:lpstr>Презентация PowerPoint</vt:lpstr>
      <vt:lpstr>Вычислите:</vt:lpstr>
      <vt:lpstr>Вычислите:</vt:lpstr>
      <vt:lpstr>Вычислите:</vt:lpstr>
      <vt:lpstr>Вычислите:</vt:lpstr>
      <vt:lpstr>? ? ? ? ? ?</vt:lpstr>
      <vt:lpstr>Вычислите:</vt:lpstr>
      <vt:lpstr>Тема урока:</vt:lpstr>
      <vt:lpstr>! ! ! ! ! ! !</vt:lpstr>
      <vt:lpstr>Найдите число, обратное данному:</vt:lpstr>
      <vt:lpstr>Найдите число, обратное данному</vt:lpstr>
      <vt:lpstr>Найдите число, обратное данному</vt:lpstr>
      <vt:lpstr>Найдите число, обратное данному</vt:lpstr>
      <vt:lpstr>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Елена</cp:lastModifiedBy>
  <cp:revision>105</cp:revision>
  <dcterms:created xsi:type="dcterms:W3CDTF">2014-07-06T18:18:01Z</dcterms:created>
  <dcterms:modified xsi:type="dcterms:W3CDTF">2022-11-07T14:51:28Z</dcterms:modified>
</cp:coreProperties>
</file>