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92" r:id="rId3"/>
    <p:sldId id="278" r:id="rId4"/>
    <p:sldId id="294" r:id="rId5"/>
    <p:sldId id="295" r:id="rId6"/>
    <p:sldId id="260" r:id="rId7"/>
    <p:sldId id="258" r:id="rId8"/>
    <p:sldId id="293" r:id="rId9"/>
    <p:sldId id="261" r:id="rId10"/>
    <p:sldId id="290" r:id="rId11"/>
    <p:sldId id="257" r:id="rId12"/>
    <p:sldId id="267" r:id="rId13"/>
    <p:sldId id="262" r:id="rId14"/>
    <p:sldId id="296" r:id="rId15"/>
    <p:sldId id="265" r:id="rId16"/>
    <p:sldId id="266" r:id="rId17"/>
    <p:sldId id="297" r:id="rId18"/>
    <p:sldId id="289" r:id="rId19"/>
    <p:sldId id="298" r:id="rId20"/>
    <p:sldId id="299" r:id="rId21"/>
    <p:sldId id="300" r:id="rId22"/>
    <p:sldId id="302" r:id="rId23"/>
    <p:sldId id="301" r:id="rId24"/>
    <p:sldId id="287" r:id="rId25"/>
    <p:sldId id="28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EBFB"/>
    <a:srgbClr val="69D8FF"/>
    <a:srgbClr val="CCECFF"/>
    <a:srgbClr val="99CCFF"/>
    <a:srgbClr val="996600"/>
    <a:srgbClr val="CC9900"/>
    <a:srgbClr val="CC6600"/>
    <a:srgbClr val="33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71" autoAdjust="0"/>
    <p:restoredTop sz="92769" autoAdjust="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7ED14-0B76-4FAF-9CA7-7E6EC77F6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2096B-4DD4-47B1-B26E-C26CC01CE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12630-2F6C-4A6F-A3E5-07D37899C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7938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869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293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0837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15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1605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712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185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700A4-727A-48A2-806F-C9988D24E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55024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1317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4544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DAA25-1BB8-41EC-9C9E-96E0DBB65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88C6A-55D9-4BFE-8399-681FBF302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6F449-6D6A-4E9B-85FD-2663527F0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46852-B273-4EE9-A499-8D2CDA16A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79B03-19AC-461A-AF34-7A78EF0CB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18056-10A1-495C-9639-132540848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84A1B-3499-4FC4-8F75-53F3366A8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528D469-D055-4025-BC20-4A0D9E0FF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t="-3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B0FEFDC-EC67-45A2-A789-3A17F2B10668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12.06.2023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EFBA826-E68D-412F-84CA-43E55F289EB6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292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33436\&#1055;&#1088;&#1080;&#1083;&#1086;&#1078;&#1077;&#1085;&#1080;&#1077;%202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2422" y="2014974"/>
            <a:ext cx="2385402" cy="42117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252536" y="260648"/>
            <a:ext cx="993951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Урок литературного чтения.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443711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294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b2ee72b348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2195513" y="188913"/>
            <a:ext cx="5400675" cy="1189037"/>
          </a:xfrm>
          <a:prstGeom prst="rect">
            <a:avLst/>
          </a:prstGeom>
          <a:solidFill>
            <a:schemeClr val="bg1">
              <a:alpha val="83136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>
                <a:latin typeface="Algerian" pitchFamily="82" charset="0"/>
              </a:rPr>
              <a:t>Виды сказок:</a:t>
            </a:r>
          </a:p>
        </p:txBody>
      </p:sp>
      <p:sp>
        <p:nvSpPr>
          <p:cNvPr id="18436" name="AutoShape 8"/>
          <p:cNvSpPr>
            <a:spLocks noChangeArrowheads="1"/>
          </p:cNvSpPr>
          <p:nvPr/>
        </p:nvSpPr>
        <p:spPr bwMode="auto">
          <a:xfrm>
            <a:off x="6948488" y="1341438"/>
            <a:ext cx="865187" cy="2376487"/>
          </a:xfrm>
          <a:prstGeom prst="downArrow">
            <a:avLst>
              <a:gd name="adj1" fmla="val 50000"/>
              <a:gd name="adj2" fmla="val 68670"/>
            </a:avLst>
          </a:prstGeom>
          <a:solidFill>
            <a:schemeClr val="bg1">
              <a:alpha val="6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9"/>
          <p:cNvSpPr>
            <a:spLocks noChangeArrowheads="1"/>
          </p:cNvSpPr>
          <p:nvPr/>
        </p:nvSpPr>
        <p:spPr bwMode="auto">
          <a:xfrm>
            <a:off x="1979613" y="1341438"/>
            <a:ext cx="792162" cy="2376487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bg1">
              <a:alpha val="6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5867400" y="3789363"/>
            <a:ext cx="3095625" cy="64135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АВТОРСКИЕ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900113" y="3789363"/>
            <a:ext cx="3095625" cy="64135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НАРОДНЫЕ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 animBg="1"/>
      <p:bldP spid="30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img_7120701_6155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10125" y="3343275"/>
            <a:ext cx="43338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 descr="img_7120701_6155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333875" cy="35147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1908175" y="3141663"/>
            <a:ext cx="4752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/>
              <a:t>ОТДОХНЁМ</a:t>
            </a:r>
          </a:p>
        </p:txBody>
      </p:sp>
      <p:pic>
        <p:nvPicPr>
          <p:cNvPr id="13317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393561">
            <a:off x="284956" y="5085557"/>
            <a:ext cx="148907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819387">
            <a:off x="5220494" y="1485106"/>
            <a:ext cx="1489075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817702">
            <a:off x="7348537" y="307976"/>
            <a:ext cx="14890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818779">
            <a:off x="3059906" y="4148932"/>
            <a:ext cx="148907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Приложение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913" y="6092825"/>
            <a:ext cx="592137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4" name="Picture 22" descr="C:\Documents and Settings\Пользователь.PC7725\Рабочий стол\презент\p_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268413"/>
            <a:ext cx="417671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Светлана Чигорина\Рабочий стол\Новая папка\frog02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717032"/>
            <a:ext cx="1486589" cy="244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02labhicu122876029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265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ля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lyagush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9labhicu12287603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01" b="32500"/>
          <a:stretch>
            <a:fillRect/>
          </a:stretch>
        </p:blipFill>
        <p:spPr bwMode="auto">
          <a:xfrm>
            <a:off x="914400" y="304800"/>
            <a:ext cx="75438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707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2" descr="C:\Documents and Settings\Пользователь.PC7725\Рабочий стол\презент\109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0" y="228600"/>
            <a:ext cx="8686800" cy="64770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Шлёпнулась с сучка; 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полетела вверх тормашками;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быстро падала, дрыгая всеми четырьмя лапками;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бултыхнулась в грязный пруд;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боялась уронить лягушечье достоинство;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болталась таким образом целый день; 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выражение морды было самое сияющее.  </a:t>
            </a:r>
          </a:p>
        </p:txBody>
      </p:sp>
    </p:spTree>
    <p:extLst>
      <p:ext uri="{BB962C8B-B14F-4D97-AF65-F5344CB8AC3E}">
        <p14:creationId xmlns:p14="http://schemas.microsoft.com/office/powerpoint/2010/main" xmlns="" val="26884684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229600" cy="1371600"/>
          </a:xfrm>
          <a:noFill/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9900"/>
                </a:solidFill>
              </a:rPr>
              <a:t>КАКИЕ ПОСЛОВИЦЫ ПОДХОДЯТ К СКАЗКЕ ?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981200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ХВАСТОВСТВО САМО СЕБЯ НАКАЖЕТ.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КТО ХВАЛИТСЯ, ТОТ С ГОРЫ СВАЛИТСЯ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КОЛИ ХОРОШ , ТАК НЕ ХВАСТАЙ: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ТЕБЯ И ТАК ЗАМЕТЯТ</a:t>
            </a:r>
            <a:r>
              <a:rPr lang="ru-RU" dirty="0" smtClean="0">
                <a:solidFill>
                  <a:srgbClr val="FF993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056260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08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408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408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78" grpId="0"/>
      <p:bldP spid="408578" grpId="1"/>
      <p:bldP spid="40857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85b90c3e99e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3492500" y="333375"/>
            <a:ext cx="4465638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А </a:t>
            </a:r>
            <a:r>
              <a:rPr lang="ru-RU" sz="2000" b="1" dirty="0" err="1" smtClean="0"/>
              <a:t>теперьпроверь</a:t>
            </a:r>
            <a:r>
              <a:rPr lang="ru-RU" sz="2000" b="1" dirty="0" smtClean="0"/>
              <a:t>, </a:t>
            </a:r>
            <a:r>
              <a:rPr lang="ru-RU" sz="2000" b="1" dirty="0"/>
              <a:t>дружок,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Ты готов начать урок?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Всё ль на месте, 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Всё ль в порядке?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 Все ли правильно сидят   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 Все ль внимательно глядят?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 Каждый хочет получать 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 Только лишь оценку пять.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7700" y="332656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</a:rPr>
              <a:t>ЛЕТАЮЩИЕ ЛЯГУШКИ</a:t>
            </a:r>
          </a:p>
        </p:txBody>
      </p:sp>
      <p:pic>
        <p:nvPicPr>
          <p:cNvPr id="423941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381500" y="3524250"/>
            <a:ext cx="4762500" cy="33337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sz="3600" smtClean="0">
              <a:solidFill>
                <a:srgbClr val="FFFFFF"/>
              </a:solidFill>
              <a:latin typeface="Tahoma" pitchFamily="34" charset="0"/>
            </a:endParaRPr>
          </a:p>
        </p:txBody>
      </p:sp>
      <p:pic>
        <p:nvPicPr>
          <p:cNvPr id="4239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476250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C:\Documents and Settings\Светлана Чигорина\Рабочий стол\Новая папка\frog027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90688"/>
            <a:ext cx="1695053" cy="178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6116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3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423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423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423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1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411413" y="5661025"/>
            <a:ext cx="4832350" cy="1066800"/>
          </a:xfrm>
          <a:prstGeom prst="rect">
            <a:avLst/>
          </a:prstGeom>
          <a:solidFill>
            <a:schemeClr val="bg1">
              <a:alpha val="8392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0000"/>
                </a:solidFill>
              </a:rPr>
              <a:t>Гаршин </a:t>
            </a:r>
          </a:p>
          <a:p>
            <a:pPr algn="ctr"/>
            <a:r>
              <a:rPr lang="ru-RU" sz="3200" b="1">
                <a:solidFill>
                  <a:srgbClr val="000000"/>
                </a:solidFill>
              </a:rPr>
              <a:t>Всеволод Михайлович</a:t>
            </a:r>
          </a:p>
        </p:txBody>
      </p:sp>
    </p:spTree>
    <p:extLst>
      <p:ext uri="{BB962C8B-B14F-4D97-AF65-F5344CB8AC3E}">
        <p14:creationId xmlns:p14="http://schemas.microsoft.com/office/powerpoint/2010/main" xmlns="" val="319769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Светлана Чигорина\Рабочий стол\Новая папка\reptilii-13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5732" y="3068960"/>
            <a:ext cx="4048125" cy="363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solidFill>
                  <a:schemeClr val="accent6"/>
                </a:solidFill>
              </a:rPr>
              <a:t>Закончите фразы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52400" y="2057400"/>
            <a:ext cx="8991600" cy="4114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Я сегодня на уроке узнал…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4000" dirty="0" smtClean="0">
              <a:solidFill>
                <a:srgbClr val="FF9933"/>
              </a:solidFill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Самым интересным на уроке было…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3600" dirty="0" smtClean="0">
              <a:solidFill>
                <a:srgbClr val="006600"/>
              </a:solidFill>
            </a:endParaRPr>
          </a:p>
        </p:txBody>
      </p:sp>
      <p:pic>
        <p:nvPicPr>
          <p:cNvPr id="6146" name="Picture 2" descr="C:\Documents and Settings\Светлана Чигорина\Рабочий стол\Новая папка\frog03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1128"/>
            <a:ext cx="1886599" cy="162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407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Пользователь.PC7725\Рабочий стол\презент\1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ДОМАШНЕЕ ЗАДАНИЕ</a:t>
            </a:r>
          </a:p>
        </p:txBody>
      </p:sp>
      <p:sp useBgFill="1">
        <p:nvSpPr>
          <p:cNvPr id="26628" name="Содержимое 2"/>
          <p:cNvSpPr>
            <a:spLocks noGrp="1"/>
          </p:cNvSpPr>
          <p:nvPr>
            <p:ph idx="1"/>
          </p:nvPr>
        </p:nvSpPr>
        <p:spPr>
          <a:xfrm>
            <a:off x="1042988" y="5589588"/>
            <a:ext cx="7129462" cy="1268412"/>
          </a:xfrm>
        </p:spPr>
        <p:txBody>
          <a:bodyPr/>
          <a:lstStyle/>
          <a:p>
            <a:pPr eaLnBrk="1" hangingPunct="1"/>
            <a:r>
              <a:rPr lang="ru-RU" smtClean="0"/>
              <a:t>Стр. 52-59 читать выразительно. </a:t>
            </a:r>
          </a:p>
          <a:p>
            <a:pPr eaLnBrk="1" hangingPunct="1"/>
            <a:r>
              <a:rPr lang="ru-RU" smtClean="0"/>
              <a:t>Отвечать на вопросы стр. 59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2" name="Picture 2" descr="C:\Documents and Settings\Пользователь.PC7725\Рабочий стол\презент\e5092e6ab9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" descr="C:\Documents and Settings\Пользователь.PC7725\Рабочий стол\презент\12591342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23728" y="404664"/>
            <a:ext cx="56479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20688"/>
            <a:ext cx="73448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Едят комаров, а болото их кров</a:t>
            </a:r>
          </a:p>
          <a:p>
            <a:r>
              <a:rPr lang="ru-RU" sz="3200" b="1" dirty="0"/>
              <a:t> Для цапли они, очень вкусный улов.</a:t>
            </a:r>
          </a:p>
          <a:p>
            <a:r>
              <a:rPr lang="ru-RU" sz="3200" b="1" dirty="0"/>
              <a:t> Квакая, прячут зеленые брюшки</a:t>
            </a:r>
          </a:p>
          <a:p>
            <a:r>
              <a:rPr lang="ru-RU" sz="3200" b="1" dirty="0"/>
              <a:t> За камышами </a:t>
            </a:r>
            <a:r>
              <a:rPr lang="ru-RU" sz="3200" b="1" dirty="0" smtClean="0"/>
              <a:t>смешные…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3872204"/>
            <a:ext cx="3289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Лягушки.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Светлана Чигорина\Рабочий стол\Новая папка\frog017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24406"/>
            <a:ext cx="3136951" cy="234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745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92696"/>
            <a:ext cx="42484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Лягушек спросили: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 чём вы поёте?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Ведь вы же,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Простите,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Сидите в болоте!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Лягушки сказали: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 том и поём,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чист и прозрачен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Родной водоём!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Светлана Чигорина\Рабочий стол\Новая папка\frog059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57022"/>
            <a:ext cx="2586583" cy="210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62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1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411413" y="5661025"/>
            <a:ext cx="4832350" cy="1066800"/>
          </a:xfrm>
          <a:prstGeom prst="rect">
            <a:avLst/>
          </a:prstGeom>
          <a:solidFill>
            <a:schemeClr val="bg1">
              <a:alpha val="8392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/>
              <a:t>Гаршин </a:t>
            </a:r>
          </a:p>
          <a:p>
            <a:pPr algn="ctr"/>
            <a:r>
              <a:rPr lang="ru-RU" sz="3200" b="1"/>
              <a:t>Всеволод Михайлович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249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60125034664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52400"/>
            <a:ext cx="3657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013378b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3429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big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324100"/>
            <a:ext cx="33147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71480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Пользователь.PC7725\Рабочий стол\презент\file757_xd8mhcp83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900113" y="1484313"/>
            <a:ext cx="7345362" cy="3293209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/>
              <a:t>Путешествие –</a:t>
            </a:r>
          </a:p>
          <a:p>
            <a:pPr>
              <a:spcBef>
                <a:spcPct val="50000"/>
              </a:spcBef>
            </a:pPr>
            <a:r>
              <a:rPr lang="ru-RU" sz="3200" b="1" dirty="0" smtClean="0"/>
              <a:t>Событие, нарушившее и изменившее обычную жизнь.</a:t>
            </a:r>
            <a:endParaRPr lang="ru-RU" sz="3200" dirty="0"/>
          </a:p>
          <a:p>
            <a:pPr algn="r">
              <a:spcBef>
                <a:spcPct val="50000"/>
              </a:spcBef>
            </a:pPr>
            <a:r>
              <a:rPr lang="ru-RU" sz="3200" b="1" dirty="0" smtClean="0"/>
              <a:t>С. И. </a:t>
            </a:r>
            <a:r>
              <a:rPr lang="ru-RU" sz="3200" b="1" dirty="0" err="1" smtClean="0"/>
              <a:t>Ожёгов</a:t>
            </a:r>
            <a:r>
              <a:rPr lang="ru-RU" sz="3200" b="1" dirty="0" smtClean="0"/>
              <a:t>.</a:t>
            </a:r>
            <a:endParaRPr lang="ru-RU" sz="3200" b="1" dirty="0"/>
          </a:p>
          <a:p>
            <a:pPr algn="r">
              <a:spcBef>
                <a:spcPct val="50000"/>
              </a:spcBef>
            </a:pPr>
            <a:endParaRPr lang="ru-RU" sz="3200" b="1" dirty="0"/>
          </a:p>
        </p:txBody>
      </p:sp>
      <p:pic>
        <p:nvPicPr>
          <p:cNvPr id="2050" name="Picture 2" descr="C:\Documents and Settings\Светлана Чигорина\Рабочий стол\Новая папка\frog019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365104"/>
            <a:ext cx="1474267" cy="1565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2" name="Picture 2" descr="C:\Documents and Settings\Пользователь.PC7725\Рабочий стол\презент\file757_xd8mhcp83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971550" y="1628775"/>
            <a:ext cx="7345363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b="1">
                <a:latin typeface="Arial Unicode MS" pitchFamily="34" charset="-128"/>
              </a:rPr>
              <a:t>Жанр</a:t>
            </a:r>
            <a:r>
              <a:rPr lang="ru-RU" sz="3200">
                <a:latin typeface="Arial Unicode MS" pitchFamily="34" charset="-128"/>
              </a:rPr>
              <a:t>  - это вид художественных произведений, характеризующийся теми или иными сюжетными и стилистическими признаками.</a:t>
            </a:r>
            <a:r>
              <a:rPr lang="ru-RU" sz="3200"/>
              <a:t> </a:t>
            </a:r>
          </a:p>
          <a:p>
            <a:pPr eaLnBrk="0" hangingPunct="0"/>
            <a:endParaRPr lang="ru-RU" sz="3200"/>
          </a:p>
          <a:p>
            <a:pPr algn="r" eaLnBrk="0" hangingPunct="0"/>
            <a:r>
              <a:rPr lang="ru-RU" sz="4400"/>
              <a:t> </a:t>
            </a:r>
            <a:r>
              <a:rPr lang="ru-RU" sz="2000" b="1"/>
              <a:t>С.И.Ожегов, Н.Ю.Шведова. </a:t>
            </a:r>
          </a:p>
          <a:p>
            <a:pPr algn="r" eaLnBrk="0" hangingPunct="0"/>
            <a:r>
              <a:rPr lang="ru-RU" sz="2000" b="1"/>
              <a:t>Толковый словарь русского языка</a:t>
            </a:r>
          </a:p>
          <a:p>
            <a:pPr eaLnBrk="0" hangingPunct="0"/>
            <a:endParaRPr lang="ru-RU" sz="6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257</Words>
  <Application>Microsoft Office PowerPoint</Application>
  <PresentationFormat>Экран (4:3)</PresentationFormat>
  <Paragraphs>60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Оформление по умолчанию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КАКИЕ ПОСЛОВИЦЫ ПОДХОДЯТ К СКАЗКЕ ?</vt:lpstr>
      <vt:lpstr>ЛЕТАЮЩИЕ ЛЯГУШКИ</vt:lpstr>
      <vt:lpstr>Слайд 21</vt:lpstr>
      <vt:lpstr>Закончите фразы</vt:lpstr>
      <vt:lpstr>ДОМАШНЕЕ ЗАДАНИЕ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bionica</cp:lastModifiedBy>
  <cp:revision>37</cp:revision>
  <dcterms:created xsi:type="dcterms:W3CDTF">2010-12-04T19:13:51Z</dcterms:created>
  <dcterms:modified xsi:type="dcterms:W3CDTF">2023-06-12T12:31:41Z</dcterms:modified>
</cp:coreProperties>
</file>