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412" r:id="rId2"/>
    <p:sldId id="407" r:id="rId3"/>
    <p:sldId id="393" r:id="rId4"/>
    <p:sldId id="408" r:id="rId5"/>
    <p:sldId id="395" r:id="rId6"/>
    <p:sldId id="396" r:id="rId7"/>
    <p:sldId id="398" r:id="rId8"/>
    <p:sldId id="410" r:id="rId9"/>
    <p:sldId id="400" r:id="rId10"/>
    <p:sldId id="402" r:id="rId11"/>
    <p:sldId id="403" r:id="rId12"/>
    <p:sldId id="404" r:id="rId13"/>
    <p:sldId id="405" r:id="rId14"/>
    <p:sldId id="406" r:id="rId15"/>
    <p:sldId id="41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01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6C5F6E-A304-49CD-B3C6-D9F9D05DFB29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F54AF6-B126-40C9-B077-20B38DBD24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063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E21E0B07-2D76-42E5-BD14-70BB9B99A0E7}" type="datetime1">
              <a:rPr lang="ru-RU"/>
              <a:pPr/>
              <a:t>09.06.2023</a:t>
            </a:fld>
            <a:endParaRPr lang="ru-RU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D87652A1-5DFB-4D3D-B89F-5E845CF92DC0}" type="datetime1">
              <a:rPr lang="ru-RU"/>
              <a:pPr/>
              <a:t>09.06.2023</a:t>
            </a:fld>
            <a:endParaRPr lang="ru-RU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B9C4BA-F2C9-30D0-CB2A-0364240F47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C1C372A-62D5-8AB7-BB9C-232C8548F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EF1F0D-A83B-38E2-C09A-626FC34B7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C500B-68BE-4D65-9A29-3EDAA1F1EA42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B353EE-7651-E9C9-869B-5524483B8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798909-229C-734E-6F84-36B41EFB3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9B8E6-53A2-4D87-9635-AED80D770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607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13500B-C34E-E509-76E1-C16CFA0CD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F1FB051-2BA6-7A61-08AA-DC89AE08C9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29B237-8E7D-A970-2C54-34A415F2D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C500B-68BE-4D65-9A29-3EDAA1F1EA42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60121A-1412-17B5-9FEC-581424714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F71F8C6-EF06-8B2F-02C3-17F6ABD3E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9B8E6-53A2-4D87-9635-AED80D770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144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B04525D-8ABF-1CE9-5EEC-DAC7391898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5C2FB1B-CEE9-3032-DA75-A11BFCA75F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C9006B6-D8E6-95FA-AECF-1394108EB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C500B-68BE-4D65-9A29-3EDAA1F1EA42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B8342A6-4619-DAD6-CE71-0AA7A3F29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EA77116-832C-E292-72EF-152968333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9B8E6-53A2-4D87-9635-AED80D770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475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552C9A-6666-D9FF-6998-2302784A2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36C073-0D68-8818-9B94-369C8D3AC9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44F47DE-FF90-573A-81BC-02F9A8BFE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C500B-68BE-4D65-9A29-3EDAA1F1EA42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23B933-D412-61F1-C308-20C16E210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CFC8CA-2638-3156-5AE3-A59BAA6B7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9B8E6-53A2-4D87-9635-AED80D770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55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65D595-7588-74C4-A248-3D6ADBDFD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0ADDD2C-2A58-42EB-FC4F-9EC55853F8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9FC13C1-2F45-E23A-81F1-6EE29C315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C500B-68BE-4D65-9A29-3EDAA1F1EA42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0C9EA2A-BE6B-1B8F-4501-136CB83F0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E8AFBB-31B1-08A1-6003-7CB053DE4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9B8E6-53A2-4D87-9635-AED80D770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92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185D67-CABB-4076-94AE-6A09D03E4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E98194-CC9B-2509-9A93-5325B7ABA1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74EC3FC-2A33-8E2A-3F04-F054B819B9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6ECDF4E-F743-AA83-AD4C-EC893E99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C500B-68BE-4D65-9A29-3EDAA1F1EA42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E6114AC-BD49-D67E-1CD2-370C1616E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873E8AB-D3B6-9F13-860A-17FE3F9E0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9B8E6-53A2-4D87-9635-AED80D770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500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F3A3A8-4279-718A-2B67-589EA9435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7ECD223-96BD-2825-9A76-85B8C11A10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FD6A433-B6BA-2542-CE2D-D009F4C6E8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07CDC7D-8155-DDC7-D82F-190E2C89A4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C6D1146-EADC-DABB-AAD0-2777371220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DFDD47-E53A-E382-355B-90AD323B8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C500B-68BE-4D65-9A29-3EDAA1F1EA42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0C4C4BA-F4A1-FF15-F121-15BD6EFAA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871E5F8-50C1-2E54-1A99-CB35FB1E4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9B8E6-53A2-4D87-9635-AED80D770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829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B236B6-F2C1-06FD-A676-C9B2A1129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F11597E-8049-420D-2DB3-45CF9D141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C500B-68BE-4D65-9A29-3EDAA1F1EA42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137CE6E-A148-4466-31B9-D0910235B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01DFBE1-61E8-663C-90B8-F367882B1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9B8E6-53A2-4D87-9635-AED80D770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3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734BDC4-DC87-2A39-4AF6-B576EE6A3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C500B-68BE-4D65-9A29-3EDAA1F1EA42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70DB7D9-5AFA-8CA4-30D7-F1014D89A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0FADBD1-715B-8E69-2092-B2371FA2E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9B8E6-53A2-4D87-9635-AED80D770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057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E39FD5-E9D0-01A3-C287-FB4F9840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90927C-D911-6720-EB00-A422F0C57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E5F13B3-295E-B895-2BF9-28E1E8FB6E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12B8D01-05DC-F2E4-4779-2F820C3F2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C500B-68BE-4D65-9A29-3EDAA1F1EA42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9182611-614B-F031-00F8-29AD8D34F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BFAB4D8-7C38-7B3D-F4E8-AADD566AC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9B8E6-53A2-4D87-9635-AED80D770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099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E122ED-50B2-D7D5-456B-143AD34CA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86BC658-3F56-7396-EDE2-B49A1156B5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9BA3380-6A27-1BF1-1900-3256345628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1A97B5F-B999-0375-C1D2-AFCE91E18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C500B-68BE-4D65-9A29-3EDAA1F1EA42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3CAD7B1-0198-FE03-7FD7-B63EFE27E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B1D6A06-1CF7-31EF-5675-E6CD8BD33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9B8E6-53A2-4D87-9635-AED80D770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601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CAEBFD-D596-A81E-5DFC-BF585C7B0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4F36006-9EF7-CA88-C12B-112DEF2AEE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BB1AF5-5281-08AA-C116-D3301BDBC2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C500B-68BE-4D65-9A29-3EDAA1F1EA42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79F7F7-21C7-5067-1FB2-3F0569D065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9D724EB-E8D8-1B83-7C40-11136272A1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9B8E6-53A2-4D87-9635-AED80D770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656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oleObject" Target="../embeddings/oleObject20.bin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oleObject" Target="../embeddings/oleObject21.bin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oleObject" Target="../embeddings/oleObject22.bin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oleObject" Target="../embeddings/oleObject23.bin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oleObject" Target="../embeddings/oleObject24.bin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oleObject" Target="../embeddings/oleObject25.bin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6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7.wmf"/><Relationship Id="rId7" Type="http://schemas.openxmlformats.org/officeDocument/2006/relationships/image" Target="../media/image9.w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7.bin"/><Relationship Id="rId9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17.bin"/><Relationship Id="rId3" Type="http://schemas.openxmlformats.org/officeDocument/2006/relationships/image" Target="../media/image11.wmf"/><Relationship Id="rId7" Type="http://schemas.openxmlformats.org/officeDocument/2006/relationships/oleObject" Target="../embeddings/oleObject13.bin"/><Relationship Id="rId12" Type="http://schemas.openxmlformats.org/officeDocument/2006/relationships/oleObject" Target="../embeddings/oleObject16.bin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2.bin"/><Relationship Id="rId11" Type="http://schemas.openxmlformats.org/officeDocument/2006/relationships/oleObject" Target="../embeddings/oleObject15.bin"/><Relationship Id="rId5" Type="http://schemas.openxmlformats.org/officeDocument/2006/relationships/image" Target="../media/image12.wmf"/><Relationship Id="rId15" Type="http://schemas.openxmlformats.org/officeDocument/2006/relationships/oleObject" Target="../embeddings/oleObject19.bin"/><Relationship Id="rId10" Type="http://schemas.openxmlformats.org/officeDocument/2006/relationships/image" Target="../media/image14.wmf"/><Relationship Id="rId4" Type="http://schemas.openxmlformats.org/officeDocument/2006/relationships/oleObject" Target="../embeddings/oleObject11.bin"/><Relationship Id="rId9" Type="http://schemas.openxmlformats.org/officeDocument/2006/relationships/oleObject" Target="../embeddings/oleObject14.bin"/><Relationship Id="rId14" Type="http://schemas.openxmlformats.org/officeDocument/2006/relationships/oleObject" Target="../embeddings/oleObject18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314450"/>
            <a:ext cx="8839200" cy="2266950"/>
          </a:xfrm>
        </p:spPr>
        <p:txBody>
          <a:bodyPr/>
          <a:lstStyle/>
          <a:p>
            <a:pPr algn="r" eaLnBrk="1" hangingPunct="1"/>
            <a:r>
              <a:rPr lang="ru-RU" sz="5400" b="1">
                <a:latin typeface="Georgia" pitchFamily="18" charset="0"/>
              </a:rPr>
              <a:t>Сумма углов треугольника</a:t>
            </a:r>
            <a:r>
              <a:rPr lang="ru-RU" b="1">
                <a:latin typeface="Georgia" pitchFamily="18" charset="0"/>
              </a:rPr>
              <a:t>.</a:t>
            </a:r>
            <a:endParaRPr lang="ru-RU" sz="3600" b="1">
              <a:latin typeface="Georgia" pitchFamily="18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 eaLnBrk="1" hangingPunct="1"/>
            <a:r>
              <a:rPr lang="ru-RU" b="1" i="1">
                <a:solidFill>
                  <a:srgbClr val="C00000"/>
                </a:solidFill>
                <a:latin typeface="Georgia" pitchFamily="18" charset="0"/>
              </a:rPr>
              <a:t>Урок геометрии</a:t>
            </a:r>
          </a:p>
          <a:p>
            <a:pPr algn="r" eaLnBrk="1" hangingPunct="1"/>
            <a:r>
              <a:rPr lang="ru-RU" b="1" i="1">
                <a:solidFill>
                  <a:srgbClr val="C00000"/>
                </a:solidFill>
                <a:latin typeface="Georgia" pitchFamily="18" charset="0"/>
              </a:rPr>
              <a:t> в 7 классе.</a:t>
            </a:r>
          </a:p>
        </p:txBody>
      </p:sp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7"/>
          <a:stretch>
            <a:fillRect/>
          </a:stretch>
        </p:blipFill>
        <p:spPr bwMode="auto">
          <a:xfrm>
            <a:off x="1524001" y="3082926"/>
            <a:ext cx="2462213" cy="37750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3078" name="Text Box 10"/>
          <p:cNvSpPr txBox="1">
            <a:spLocks noChangeArrowheads="1"/>
          </p:cNvSpPr>
          <p:nvPr/>
        </p:nvSpPr>
        <p:spPr bwMode="auto">
          <a:xfrm>
            <a:off x="1828800" y="914401"/>
            <a:ext cx="3657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u="sng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урока: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A72037AF-9804-3313-7B44-B0F214294E65}"/>
              </a:ext>
            </a:extLst>
          </p:cNvPr>
          <p:cNvSpPr>
            <a:spLocks noGrp="1"/>
          </p:cNvSpPr>
          <p:nvPr/>
        </p:nvSpPr>
        <p:spPr bwMode="auto">
          <a:xfrm>
            <a:off x="5233085" y="5067300"/>
            <a:ext cx="528251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sz="1800" b="1" i="1" dirty="0"/>
              <a:t>Учитель: Бондарева В.В. </a:t>
            </a:r>
          </a:p>
          <a:p>
            <a:pPr>
              <a:defRPr/>
            </a:pPr>
            <a:r>
              <a:rPr lang="ru-RU" sz="1800" b="1" i="1" dirty="0"/>
              <a:t>Экономический лицей ФГБОУ ВО  РЭУ им. </a:t>
            </a:r>
            <a:r>
              <a:rPr lang="ru-RU" sz="1800" b="1" i="1" dirty="0" err="1"/>
              <a:t>Г.В.Плеханова</a:t>
            </a:r>
            <a:endParaRPr lang="ru-RU" sz="1800" b="1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2133600" y="4529139"/>
            <a:ext cx="477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А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932239" y="1720850"/>
            <a:ext cx="4778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В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6381750" y="4602164"/>
            <a:ext cx="477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С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133600" y="5791200"/>
            <a:ext cx="1204176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800">
                <a:solidFill>
                  <a:srgbClr val="000000"/>
                </a:solidFill>
              </a:rPr>
              <a:t>Найти:</a:t>
            </a:r>
          </a:p>
        </p:txBody>
      </p:sp>
      <p:sp>
        <p:nvSpPr>
          <p:cNvPr id="338951" name="Line 7"/>
          <p:cNvSpPr>
            <a:spLocks noChangeShapeType="1"/>
          </p:cNvSpPr>
          <p:nvPr/>
        </p:nvSpPr>
        <p:spPr bwMode="auto">
          <a:xfrm>
            <a:off x="1981201" y="5638800"/>
            <a:ext cx="43926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8952" name="Freeform 8"/>
          <p:cNvSpPr>
            <a:spLocks/>
          </p:cNvSpPr>
          <p:nvPr/>
        </p:nvSpPr>
        <p:spPr bwMode="auto">
          <a:xfrm>
            <a:off x="2781300" y="2081213"/>
            <a:ext cx="3600450" cy="2952750"/>
          </a:xfrm>
          <a:custGeom>
            <a:avLst/>
            <a:gdLst/>
            <a:ahLst/>
            <a:cxnLst>
              <a:cxn ang="0">
                <a:pos x="0" y="1860"/>
              </a:cxn>
              <a:cxn ang="0">
                <a:pos x="2268" y="1860"/>
              </a:cxn>
              <a:cxn ang="0">
                <a:pos x="589" y="0"/>
              </a:cxn>
              <a:cxn ang="0">
                <a:pos x="0" y="1860"/>
              </a:cxn>
            </a:cxnLst>
            <a:rect l="0" t="0" r="r" b="b"/>
            <a:pathLst>
              <a:path w="2268" h="1860">
                <a:moveTo>
                  <a:pt x="0" y="1860"/>
                </a:moveTo>
                <a:lnTo>
                  <a:pt x="2268" y="1860"/>
                </a:lnTo>
                <a:lnTo>
                  <a:pt x="589" y="0"/>
                </a:lnTo>
                <a:lnTo>
                  <a:pt x="0" y="1860"/>
                </a:lnTo>
                <a:close/>
              </a:path>
            </a:pathLst>
          </a:custGeom>
          <a:gradFill rotWithShape="1">
            <a:gsLst>
              <a:gs pos="0">
                <a:srgbClr val="FFCCFF"/>
              </a:gs>
              <a:gs pos="100000">
                <a:srgbClr val="C5FFC5"/>
              </a:gs>
            </a:gsLst>
            <a:path path="rect">
              <a:fillToRect l="50000" t="50000" r="50000" b="50000"/>
            </a:path>
          </a:gradFill>
          <a:ln w="57150" cap="flat" cmpd="sng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146" name="Object 9"/>
          <p:cNvGraphicFramePr>
            <a:graphicFrameLocks noChangeAspect="1"/>
          </p:cNvGraphicFramePr>
          <p:nvPr/>
        </p:nvGraphicFramePr>
        <p:xfrm>
          <a:off x="3786188" y="5638801"/>
          <a:ext cx="1096962" cy="69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279360" imgH="177480" progId="Equation.3">
                  <p:embed/>
                </p:oleObj>
              </mc:Choice>
              <mc:Fallback>
                <p:oleObj name="Формула" r:id="rId2" imgW="279360" imgH="177480" progId="Equation.3">
                  <p:embed/>
                  <p:pic>
                    <p:nvPicPr>
                      <p:cNvPr id="6146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6188" y="5638801"/>
                        <a:ext cx="1096962" cy="696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3" name="Rectangle 10"/>
          <p:cNvSpPr>
            <a:spLocks noChangeArrowheads="1"/>
          </p:cNvSpPr>
          <p:nvPr/>
        </p:nvSpPr>
        <p:spPr bwMode="auto">
          <a:xfrm>
            <a:off x="3500438" y="2657475"/>
            <a:ext cx="1008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35</a:t>
            </a:r>
            <a:r>
              <a:rPr lang="ru-RU" sz="3200" baseline="30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6154" name="Rectangle 11"/>
          <p:cNvSpPr>
            <a:spLocks noChangeArrowheads="1"/>
          </p:cNvSpPr>
          <p:nvPr/>
        </p:nvSpPr>
        <p:spPr bwMode="auto">
          <a:xfrm>
            <a:off x="2924176" y="4386264"/>
            <a:ext cx="1008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45</a:t>
            </a:r>
            <a:r>
              <a:rPr lang="ru-RU" sz="3200" baseline="30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6155" name="Rectangle 12"/>
          <p:cNvSpPr>
            <a:spLocks noChangeArrowheads="1"/>
          </p:cNvSpPr>
          <p:nvPr/>
        </p:nvSpPr>
        <p:spPr bwMode="auto">
          <a:xfrm>
            <a:off x="5516563" y="4457700"/>
            <a:ext cx="1008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?</a:t>
            </a:r>
            <a:endParaRPr lang="ru-RU" sz="3200" baseline="30000">
              <a:solidFill>
                <a:srgbClr val="000000"/>
              </a:solidFill>
            </a:endParaRPr>
          </a:p>
        </p:txBody>
      </p:sp>
      <p:sp>
        <p:nvSpPr>
          <p:cNvPr id="338957" name="Text Box 13"/>
          <p:cNvSpPr txBox="1">
            <a:spLocks noChangeArrowheads="1"/>
          </p:cNvSpPr>
          <p:nvPr/>
        </p:nvSpPr>
        <p:spPr bwMode="auto">
          <a:xfrm>
            <a:off x="2514600" y="457201"/>
            <a:ext cx="3200400" cy="584775"/>
          </a:xfrm>
          <a:prstGeom prst="rect">
            <a:avLst/>
          </a:prstGeom>
          <a:solidFill>
            <a:srgbClr val="EBEBFF"/>
          </a:solidFill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  <a:defRPr/>
            </a:pPr>
            <a:r>
              <a:rPr lang="ru-RU" sz="3200">
                <a:solidFill>
                  <a:srgbClr val="000099"/>
                </a:solidFill>
              </a:rPr>
              <a:t>Вычислить:</a:t>
            </a:r>
          </a:p>
        </p:txBody>
      </p:sp>
      <p:sp>
        <p:nvSpPr>
          <p:cNvPr id="338958" name="Oval 14"/>
          <p:cNvSpPr>
            <a:spLocks noChangeArrowheads="1"/>
          </p:cNvSpPr>
          <p:nvPr/>
        </p:nvSpPr>
        <p:spPr bwMode="auto">
          <a:xfrm>
            <a:off x="1752600" y="762000"/>
            <a:ext cx="1219200" cy="10668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chemeClr val="tx2">
                <a:lumMod val="75000"/>
              </a:schemeClr>
            </a:solidFill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/>
              <a:t>№ 1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70" name="AutoShape 2"/>
          <p:cNvSpPr>
            <a:spLocks noChangeArrowheads="1"/>
          </p:cNvSpPr>
          <p:nvPr/>
        </p:nvSpPr>
        <p:spPr bwMode="auto">
          <a:xfrm>
            <a:off x="2705100" y="2378076"/>
            <a:ext cx="3384550" cy="2879725"/>
          </a:xfrm>
          <a:prstGeom prst="rtTriangle">
            <a:avLst/>
          </a:prstGeom>
          <a:gradFill rotWithShape="1">
            <a:gsLst>
              <a:gs pos="0">
                <a:srgbClr val="0000CC">
                  <a:alpha val="44000"/>
                </a:srgbClr>
              </a:gs>
              <a:gs pos="100000">
                <a:srgbClr val="E1AFEF">
                  <a:alpha val="45000"/>
                </a:srgbClr>
              </a:gs>
            </a:gsLst>
            <a:path path="shape">
              <a:fillToRect l="50000" t="50000" r="50000" b="50000"/>
            </a:path>
          </a:gradFill>
          <a:ln w="57150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9971" name="Rectangle 3"/>
          <p:cNvSpPr>
            <a:spLocks noChangeArrowheads="1"/>
          </p:cNvSpPr>
          <p:nvPr/>
        </p:nvSpPr>
        <p:spPr bwMode="auto">
          <a:xfrm>
            <a:off x="2705100" y="4970464"/>
            <a:ext cx="287338" cy="287337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3" name="Rectangle 4"/>
          <p:cNvSpPr>
            <a:spLocks noChangeArrowheads="1"/>
          </p:cNvSpPr>
          <p:nvPr/>
        </p:nvSpPr>
        <p:spPr bwMode="auto">
          <a:xfrm>
            <a:off x="2057400" y="4756151"/>
            <a:ext cx="40427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С</a:t>
            </a:r>
          </a:p>
        </p:txBody>
      </p:sp>
      <p:sp>
        <p:nvSpPr>
          <p:cNvPr id="7174" name="Rectangle 5"/>
          <p:cNvSpPr>
            <a:spLocks noChangeArrowheads="1"/>
          </p:cNvSpPr>
          <p:nvPr/>
        </p:nvSpPr>
        <p:spPr bwMode="auto">
          <a:xfrm>
            <a:off x="2057400" y="1947864"/>
            <a:ext cx="42191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А</a:t>
            </a:r>
          </a:p>
        </p:txBody>
      </p:sp>
      <p:sp>
        <p:nvSpPr>
          <p:cNvPr id="7175" name="Rectangle 6"/>
          <p:cNvSpPr>
            <a:spLocks noChangeArrowheads="1"/>
          </p:cNvSpPr>
          <p:nvPr/>
        </p:nvSpPr>
        <p:spPr bwMode="auto">
          <a:xfrm>
            <a:off x="6234113" y="4683126"/>
            <a:ext cx="4074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В</a:t>
            </a:r>
          </a:p>
        </p:txBody>
      </p:sp>
      <p:sp>
        <p:nvSpPr>
          <p:cNvPr id="7176" name="Rectangle 7"/>
          <p:cNvSpPr>
            <a:spLocks noChangeArrowheads="1"/>
          </p:cNvSpPr>
          <p:nvPr/>
        </p:nvSpPr>
        <p:spPr bwMode="auto">
          <a:xfrm>
            <a:off x="2776538" y="2955926"/>
            <a:ext cx="7409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34</a:t>
            </a:r>
            <a:r>
              <a:rPr lang="ru-RU" sz="3200" baseline="30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339976" name="Line 8"/>
          <p:cNvSpPr>
            <a:spLocks noChangeShapeType="1"/>
          </p:cNvSpPr>
          <p:nvPr/>
        </p:nvSpPr>
        <p:spPr bwMode="auto">
          <a:xfrm>
            <a:off x="2057401" y="5715000"/>
            <a:ext cx="43926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8" name="Text Box 9"/>
          <p:cNvSpPr txBox="1">
            <a:spLocks noChangeArrowheads="1"/>
          </p:cNvSpPr>
          <p:nvPr/>
        </p:nvSpPr>
        <p:spPr bwMode="auto">
          <a:xfrm>
            <a:off x="2868613" y="5791200"/>
            <a:ext cx="1204176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800">
                <a:solidFill>
                  <a:srgbClr val="000000"/>
                </a:solidFill>
              </a:rPr>
              <a:t>Найти:</a:t>
            </a:r>
          </a:p>
        </p:txBody>
      </p:sp>
      <p:graphicFrame>
        <p:nvGraphicFramePr>
          <p:cNvPr id="7170" name="Object 10"/>
          <p:cNvGraphicFramePr>
            <a:graphicFrameLocks noChangeAspect="1"/>
          </p:cNvGraphicFramePr>
          <p:nvPr/>
        </p:nvGraphicFramePr>
        <p:xfrm>
          <a:off x="4714875" y="5715001"/>
          <a:ext cx="738188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253800" imgH="164880" progId="Equation.3">
                  <p:embed/>
                </p:oleObj>
              </mc:Choice>
              <mc:Fallback>
                <p:oleObj name="Формула" r:id="rId2" imgW="253800" imgH="164880" progId="Equation.3">
                  <p:embed/>
                  <p:pic>
                    <p:nvPicPr>
                      <p:cNvPr id="717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75" y="5715001"/>
                        <a:ext cx="738188" cy="479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5081588" y="4610100"/>
            <a:ext cx="43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?</a:t>
            </a:r>
            <a:endParaRPr lang="ru-RU" sz="3200" baseline="30000">
              <a:solidFill>
                <a:srgbClr val="000000"/>
              </a:solidFill>
            </a:endParaRPr>
          </a:p>
        </p:txBody>
      </p:sp>
      <p:sp>
        <p:nvSpPr>
          <p:cNvPr id="339981" name="Text Box 13"/>
          <p:cNvSpPr txBox="1">
            <a:spLocks noChangeArrowheads="1"/>
          </p:cNvSpPr>
          <p:nvPr/>
        </p:nvSpPr>
        <p:spPr bwMode="auto">
          <a:xfrm>
            <a:off x="2514600" y="457201"/>
            <a:ext cx="3200400" cy="584775"/>
          </a:xfrm>
          <a:prstGeom prst="rect">
            <a:avLst/>
          </a:prstGeom>
          <a:solidFill>
            <a:srgbClr val="EBEBFF"/>
          </a:solidFill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  <a:defRPr/>
            </a:pPr>
            <a:r>
              <a:rPr lang="ru-RU" sz="3200">
                <a:solidFill>
                  <a:srgbClr val="000099"/>
                </a:solidFill>
              </a:rPr>
              <a:t>Вычислить:</a:t>
            </a:r>
          </a:p>
        </p:txBody>
      </p:sp>
      <p:sp>
        <p:nvSpPr>
          <p:cNvPr id="339982" name="Oval 14"/>
          <p:cNvSpPr>
            <a:spLocks noChangeArrowheads="1"/>
          </p:cNvSpPr>
          <p:nvPr/>
        </p:nvSpPr>
        <p:spPr bwMode="auto">
          <a:xfrm>
            <a:off x="1752600" y="762000"/>
            <a:ext cx="1219200" cy="10668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chemeClr val="tx2">
                <a:lumMod val="75000"/>
              </a:schemeClr>
            </a:solidFill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/>
              <a:t>№ 2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1981200" y="5060951"/>
            <a:ext cx="42191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А</a:t>
            </a:r>
          </a:p>
        </p:txBody>
      </p:sp>
      <p:sp>
        <p:nvSpPr>
          <p:cNvPr id="340995" name="AutoShape 3"/>
          <p:cNvSpPr>
            <a:spLocks noChangeArrowheads="1"/>
          </p:cNvSpPr>
          <p:nvPr/>
        </p:nvSpPr>
        <p:spPr bwMode="auto">
          <a:xfrm>
            <a:off x="2557464" y="1890713"/>
            <a:ext cx="4103687" cy="3744912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FF99CC">
                  <a:alpha val="49001"/>
                </a:srgbClr>
              </a:gs>
              <a:gs pos="100000">
                <a:srgbClr val="9FFF9F">
                  <a:alpha val="53999"/>
                </a:srgbClr>
              </a:gs>
            </a:gsLst>
            <a:path path="shape">
              <a:fillToRect l="50000" t="50000" r="50000" b="50000"/>
            </a:path>
          </a:gradFill>
          <a:ln w="38100" algn="ctr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197" name="Rectangle 4"/>
          <p:cNvSpPr>
            <a:spLocks noChangeArrowheads="1"/>
          </p:cNvSpPr>
          <p:nvPr/>
        </p:nvSpPr>
        <p:spPr bwMode="auto">
          <a:xfrm>
            <a:off x="4860925" y="1604964"/>
            <a:ext cx="4074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В</a:t>
            </a:r>
          </a:p>
        </p:txBody>
      </p:sp>
      <p:sp>
        <p:nvSpPr>
          <p:cNvPr id="8198" name="Rectangle 5"/>
          <p:cNvSpPr>
            <a:spLocks noChangeArrowheads="1"/>
          </p:cNvSpPr>
          <p:nvPr/>
        </p:nvSpPr>
        <p:spPr bwMode="auto">
          <a:xfrm>
            <a:off x="6734175" y="4989514"/>
            <a:ext cx="40427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С</a:t>
            </a:r>
          </a:p>
        </p:txBody>
      </p:sp>
      <p:grpSp>
        <p:nvGrpSpPr>
          <p:cNvPr id="8199" name="Group 6"/>
          <p:cNvGrpSpPr>
            <a:grpSpLocks/>
          </p:cNvGrpSpPr>
          <p:nvPr/>
        </p:nvGrpSpPr>
        <p:grpSpPr bwMode="auto">
          <a:xfrm>
            <a:off x="3349625" y="3835400"/>
            <a:ext cx="431800" cy="71438"/>
            <a:chOff x="1150" y="2416"/>
            <a:chExt cx="272" cy="45"/>
          </a:xfrm>
        </p:grpSpPr>
        <p:sp>
          <p:nvSpPr>
            <p:cNvPr id="340999" name="Line 7"/>
            <p:cNvSpPr>
              <a:spLocks noChangeShapeType="1"/>
            </p:cNvSpPr>
            <p:nvPr/>
          </p:nvSpPr>
          <p:spPr bwMode="auto">
            <a:xfrm>
              <a:off x="1150" y="2461"/>
              <a:ext cx="272" cy="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1000" name="Line 8"/>
            <p:cNvSpPr>
              <a:spLocks noChangeShapeType="1"/>
            </p:cNvSpPr>
            <p:nvPr/>
          </p:nvSpPr>
          <p:spPr bwMode="auto">
            <a:xfrm>
              <a:off x="1150" y="2416"/>
              <a:ext cx="272" cy="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8200" name="Group 9"/>
          <p:cNvGrpSpPr>
            <a:grpSpLocks/>
          </p:cNvGrpSpPr>
          <p:nvPr/>
        </p:nvGrpSpPr>
        <p:grpSpPr bwMode="auto">
          <a:xfrm>
            <a:off x="5510213" y="3835400"/>
            <a:ext cx="431800" cy="71438"/>
            <a:chOff x="2511" y="2416"/>
            <a:chExt cx="272" cy="45"/>
          </a:xfrm>
        </p:grpSpPr>
        <p:sp>
          <p:nvSpPr>
            <p:cNvPr id="341002" name="Line 10"/>
            <p:cNvSpPr>
              <a:spLocks noChangeShapeType="1"/>
            </p:cNvSpPr>
            <p:nvPr/>
          </p:nvSpPr>
          <p:spPr bwMode="auto">
            <a:xfrm>
              <a:off x="2511" y="2461"/>
              <a:ext cx="272" cy="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1003" name="Line 11"/>
            <p:cNvSpPr>
              <a:spLocks noChangeShapeType="1"/>
            </p:cNvSpPr>
            <p:nvPr/>
          </p:nvSpPr>
          <p:spPr bwMode="auto">
            <a:xfrm>
              <a:off x="2511" y="2416"/>
              <a:ext cx="272" cy="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8201" name="Rectangle 12"/>
          <p:cNvSpPr>
            <a:spLocks noChangeArrowheads="1"/>
          </p:cNvSpPr>
          <p:nvPr/>
        </p:nvSpPr>
        <p:spPr bwMode="auto">
          <a:xfrm>
            <a:off x="2917826" y="4987925"/>
            <a:ext cx="11207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47</a:t>
            </a:r>
            <a:r>
              <a:rPr lang="ru-RU" sz="3200" baseline="30000">
                <a:solidFill>
                  <a:srgbClr val="000000"/>
                </a:solidFill>
              </a:rPr>
              <a:t>0</a:t>
            </a:r>
          </a:p>
        </p:txBody>
      </p:sp>
      <p:graphicFrame>
        <p:nvGraphicFramePr>
          <p:cNvPr id="8194" name="Object 13"/>
          <p:cNvGraphicFramePr>
            <a:graphicFrameLocks noChangeAspect="1"/>
          </p:cNvGraphicFramePr>
          <p:nvPr/>
        </p:nvGraphicFramePr>
        <p:xfrm>
          <a:off x="3962400" y="5867401"/>
          <a:ext cx="1587500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545760" imgH="203040" progId="Equation.3">
                  <p:embed/>
                </p:oleObj>
              </mc:Choice>
              <mc:Fallback>
                <p:oleObj name="Формула" r:id="rId2" imgW="545760" imgH="203040" progId="Equation.3">
                  <p:embed/>
                  <p:pic>
                    <p:nvPicPr>
                      <p:cNvPr id="8194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5867401"/>
                        <a:ext cx="1587500" cy="588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2" name="Text Box 14"/>
          <p:cNvSpPr txBox="1">
            <a:spLocks noChangeArrowheads="1"/>
          </p:cNvSpPr>
          <p:nvPr/>
        </p:nvSpPr>
        <p:spPr bwMode="auto">
          <a:xfrm>
            <a:off x="2209800" y="5867400"/>
            <a:ext cx="1204176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800">
                <a:solidFill>
                  <a:srgbClr val="000000"/>
                </a:solidFill>
              </a:rPr>
              <a:t>Найти:</a:t>
            </a:r>
          </a:p>
        </p:txBody>
      </p:sp>
      <p:sp>
        <p:nvSpPr>
          <p:cNvPr id="341007" name="Line 15"/>
          <p:cNvSpPr>
            <a:spLocks noChangeShapeType="1"/>
          </p:cNvSpPr>
          <p:nvPr/>
        </p:nvSpPr>
        <p:spPr bwMode="auto">
          <a:xfrm>
            <a:off x="2209801" y="5867400"/>
            <a:ext cx="410527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204" name="Rectangle 16"/>
          <p:cNvSpPr>
            <a:spLocks noChangeArrowheads="1"/>
          </p:cNvSpPr>
          <p:nvPr/>
        </p:nvSpPr>
        <p:spPr bwMode="auto">
          <a:xfrm>
            <a:off x="5942013" y="5059364"/>
            <a:ext cx="431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?</a:t>
            </a:r>
            <a:endParaRPr lang="ru-RU" sz="3200" baseline="30000">
              <a:solidFill>
                <a:srgbClr val="000000"/>
              </a:solidFill>
            </a:endParaRPr>
          </a:p>
        </p:txBody>
      </p:sp>
      <p:sp>
        <p:nvSpPr>
          <p:cNvPr id="8205" name="Rectangle 17"/>
          <p:cNvSpPr>
            <a:spLocks noChangeArrowheads="1"/>
          </p:cNvSpPr>
          <p:nvPr/>
        </p:nvSpPr>
        <p:spPr bwMode="auto">
          <a:xfrm>
            <a:off x="4357688" y="2395539"/>
            <a:ext cx="431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?</a:t>
            </a:r>
            <a:endParaRPr lang="ru-RU" sz="3200" baseline="30000">
              <a:solidFill>
                <a:srgbClr val="000000"/>
              </a:solidFill>
            </a:endParaRPr>
          </a:p>
        </p:txBody>
      </p:sp>
      <p:sp>
        <p:nvSpPr>
          <p:cNvPr id="341011" name="Text Box 19"/>
          <p:cNvSpPr txBox="1">
            <a:spLocks noChangeArrowheads="1"/>
          </p:cNvSpPr>
          <p:nvPr/>
        </p:nvSpPr>
        <p:spPr bwMode="auto">
          <a:xfrm>
            <a:off x="2514600" y="457201"/>
            <a:ext cx="3200400" cy="584775"/>
          </a:xfrm>
          <a:prstGeom prst="rect">
            <a:avLst/>
          </a:prstGeom>
          <a:solidFill>
            <a:srgbClr val="EBEBFF"/>
          </a:solidFill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  <a:defRPr/>
            </a:pPr>
            <a:r>
              <a:rPr lang="ru-RU" sz="3200">
                <a:solidFill>
                  <a:srgbClr val="000099"/>
                </a:solidFill>
              </a:rPr>
              <a:t>Вычислить:</a:t>
            </a:r>
          </a:p>
        </p:txBody>
      </p:sp>
      <p:sp>
        <p:nvSpPr>
          <p:cNvPr id="341012" name="Oval 20"/>
          <p:cNvSpPr>
            <a:spLocks noChangeArrowheads="1"/>
          </p:cNvSpPr>
          <p:nvPr/>
        </p:nvSpPr>
        <p:spPr bwMode="auto">
          <a:xfrm>
            <a:off x="1752600" y="762000"/>
            <a:ext cx="1219200" cy="10668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chemeClr val="tx2">
                <a:lumMod val="75000"/>
              </a:schemeClr>
            </a:solidFill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/>
              <a:t>№ 3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Freeform 2"/>
          <p:cNvSpPr>
            <a:spLocks/>
          </p:cNvSpPr>
          <p:nvPr/>
        </p:nvSpPr>
        <p:spPr bwMode="auto">
          <a:xfrm>
            <a:off x="2832100" y="5097464"/>
            <a:ext cx="361950" cy="1152525"/>
          </a:xfrm>
          <a:custGeom>
            <a:avLst/>
            <a:gdLst/>
            <a:ahLst/>
            <a:cxnLst>
              <a:cxn ang="0">
                <a:pos x="228" y="0"/>
              </a:cxn>
              <a:cxn ang="0">
                <a:pos x="0" y="726"/>
              </a:cxn>
            </a:cxnLst>
            <a:rect l="0" t="0" r="r" b="b"/>
            <a:pathLst>
              <a:path w="228" h="726">
                <a:moveTo>
                  <a:pt x="228" y="0"/>
                </a:moveTo>
                <a:lnTo>
                  <a:pt x="0" y="726"/>
                </a:lnTo>
              </a:path>
            </a:pathLst>
          </a:custGeom>
          <a:noFill/>
          <a:ln w="57150" cmpd="sng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2616200" y="4521200"/>
            <a:ext cx="477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А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3984625" y="1641475"/>
            <a:ext cx="477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В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6792914" y="4881564"/>
            <a:ext cx="477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С</a:t>
            </a:r>
          </a:p>
        </p:txBody>
      </p:sp>
      <p:sp>
        <p:nvSpPr>
          <p:cNvPr id="342023" name="Line 7"/>
          <p:cNvSpPr>
            <a:spLocks noChangeShapeType="1"/>
          </p:cNvSpPr>
          <p:nvPr/>
        </p:nvSpPr>
        <p:spPr bwMode="auto">
          <a:xfrm>
            <a:off x="3886200" y="5791200"/>
            <a:ext cx="31242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2024" name="Freeform 8"/>
          <p:cNvSpPr>
            <a:spLocks/>
          </p:cNvSpPr>
          <p:nvPr/>
        </p:nvSpPr>
        <p:spPr bwMode="auto">
          <a:xfrm>
            <a:off x="3192464" y="2144713"/>
            <a:ext cx="3538537" cy="2952750"/>
          </a:xfrm>
          <a:custGeom>
            <a:avLst/>
            <a:gdLst/>
            <a:ahLst/>
            <a:cxnLst>
              <a:cxn ang="0">
                <a:pos x="0" y="1860"/>
              </a:cxn>
              <a:cxn ang="0">
                <a:pos x="2229" y="1847"/>
              </a:cxn>
              <a:cxn ang="0">
                <a:pos x="589" y="0"/>
              </a:cxn>
              <a:cxn ang="0">
                <a:pos x="0" y="1860"/>
              </a:cxn>
            </a:cxnLst>
            <a:rect l="0" t="0" r="r" b="b"/>
            <a:pathLst>
              <a:path w="2229" h="1860">
                <a:moveTo>
                  <a:pt x="0" y="1860"/>
                </a:moveTo>
                <a:lnTo>
                  <a:pt x="2229" y="1847"/>
                </a:lnTo>
                <a:lnTo>
                  <a:pt x="589" y="0"/>
                </a:lnTo>
                <a:lnTo>
                  <a:pt x="0" y="1860"/>
                </a:lnTo>
                <a:close/>
              </a:path>
            </a:pathLst>
          </a:custGeom>
          <a:gradFill rotWithShape="1">
            <a:gsLst>
              <a:gs pos="0">
                <a:srgbClr val="66FFFF">
                  <a:alpha val="36000"/>
                </a:srgbClr>
              </a:gs>
              <a:gs pos="100000">
                <a:srgbClr val="FF9933"/>
              </a:gs>
            </a:gsLst>
            <a:path path="rect">
              <a:fillToRect l="50000" t="50000" r="50000" b="50000"/>
            </a:path>
          </a:gradFill>
          <a:ln w="57150" cap="flat" cmpd="sng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225" name="Group 9"/>
          <p:cNvGrpSpPr>
            <a:grpSpLocks/>
          </p:cNvGrpSpPr>
          <p:nvPr/>
        </p:nvGrpSpPr>
        <p:grpSpPr bwMode="auto">
          <a:xfrm>
            <a:off x="3962401" y="5715000"/>
            <a:ext cx="3159125" cy="719138"/>
            <a:chOff x="2336" y="3308"/>
            <a:chExt cx="1457" cy="453"/>
          </a:xfrm>
        </p:grpSpPr>
        <p:sp>
          <p:nvSpPr>
            <p:cNvPr id="9241" name="Text Box 10"/>
            <p:cNvSpPr txBox="1">
              <a:spLocks noChangeArrowheads="1"/>
            </p:cNvSpPr>
            <p:nvPr/>
          </p:nvSpPr>
          <p:spPr bwMode="auto">
            <a:xfrm>
              <a:off x="2336" y="3434"/>
              <a:ext cx="1081" cy="32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ru-RU" sz="2800">
                  <a:solidFill>
                    <a:srgbClr val="000000"/>
                  </a:solidFill>
                </a:rPr>
                <a:t>Найти:</a:t>
              </a:r>
            </a:p>
          </p:txBody>
        </p:sp>
        <p:graphicFrame>
          <p:nvGraphicFramePr>
            <p:cNvPr id="9218" name="Object 11"/>
            <p:cNvGraphicFramePr>
              <a:graphicFrameLocks noChangeAspect="1"/>
            </p:cNvGraphicFramePr>
            <p:nvPr/>
          </p:nvGraphicFramePr>
          <p:xfrm>
            <a:off x="3102" y="3308"/>
            <a:ext cx="691" cy="4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2" imgW="279360" imgH="177480" progId="Equation.3">
                    <p:embed/>
                  </p:oleObj>
                </mc:Choice>
                <mc:Fallback>
                  <p:oleObj name="Формула" r:id="rId2" imgW="279360" imgH="177480" progId="Equation.3">
                    <p:embed/>
                    <p:pic>
                      <p:nvPicPr>
                        <p:cNvPr id="9218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02" y="3308"/>
                          <a:ext cx="691" cy="43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42028" name="Freeform 12"/>
          <p:cNvSpPr>
            <a:spLocks/>
          </p:cNvSpPr>
          <p:nvPr/>
        </p:nvSpPr>
        <p:spPr bwMode="auto">
          <a:xfrm>
            <a:off x="1970088" y="5087938"/>
            <a:ext cx="1223962" cy="11112"/>
          </a:xfrm>
          <a:custGeom>
            <a:avLst/>
            <a:gdLst/>
            <a:ahLst/>
            <a:cxnLst>
              <a:cxn ang="0">
                <a:pos x="771" y="0"/>
              </a:cxn>
              <a:cxn ang="0">
                <a:pos x="0" y="7"/>
              </a:cxn>
            </a:cxnLst>
            <a:rect l="0" t="0" r="r" b="b"/>
            <a:pathLst>
              <a:path w="771" h="7">
                <a:moveTo>
                  <a:pt x="771" y="0"/>
                </a:moveTo>
                <a:lnTo>
                  <a:pt x="0" y="7"/>
                </a:lnTo>
              </a:path>
            </a:pathLst>
          </a:custGeom>
          <a:noFill/>
          <a:ln w="57150" cmpd="sng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27" name="Rectangle 13"/>
          <p:cNvSpPr>
            <a:spLocks noChangeArrowheads="1"/>
          </p:cNvSpPr>
          <p:nvPr/>
        </p:nvSpPr>
        <p:spPr bwMode="auto">
          <a:xfrm>
            <a:off x="2255838" y="5241925"/>
            <a:ext cx="1008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3200">
                <a:solidFill>
                  <a:srgbClr val="000000"/>
                </a:solidFill>
              </a:rPr>
              <a:t>56</a:t>
            </a:r>
            <a:r>
              <a:rPr lang="ru-RU" sz="3200" baseline="30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228" name="Rectangle 14"/>
          <p:cNvSpPr>
            <a:spLocks noChangeArrowheads="1"/>
          </p:cNvSpPr>
          <p:nvPr/>
        </p:nvSpPr>
        <p:spPr bwMode="auto">
          <a:xfrm>
            <a:off x="1752600" y="4449764"/>
            <a:ext cx="477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3200">
                <a:solidFill>
                  <a:srgbClr val="000000"/>
                </a:solidFill>
              </a:rPr>
              <a:t>D</a:t>
            </a:r>
            <a:endParaRPr lang="ru-RU" sz="3200">
              <a:solidFill>
                <a:srgbClr val="000000"/>
              </a:solidFill>
            </a:endParaRPr>
          </a:p>
        </p:txBody>
      </p:sp>
      <p:sp>
        <p:nvSpPr>
          <p:cNvPr id="9229" name="Rectangle 15"/>
          <p:cNvSpPr>
            <a:spLocks noChangeArrowheads="1"/>
          </p:cNvSpPr>
          <p:nvPr/>
        </p:nvSpPr>
        <p:spPr bwMode="auto">
          <a:xfrm>
            <a:off x="3048000" y="5745164"/>
            <a:ext cx="477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3200">
                <a:solidFill>
                  <a:srgbClr val="000000"/>
                </a:solidFill>
              </a:rPr>
              <a:t>K</a:t>
            </a:r>
            <a:endParaRPr lang="ru-RU" sz="3200">
              <a:solidFill>
                <a:srgbClr val="000000"/>
              </a:solidFill>
            </a:endParaRPr>
          </a:p>
        </p:txBody>
      </p:sp>
      <p:sp>
        <p:nvSpPr>
          <p:cNvPr id="9230" name="Rectangle 16"/>
          <p:cNvSpPr>
            <a:spLocks noChangeArrowheads="1"/>
          </p:cNvSpPr>
          <p:nvPr/>
        </p:nvSpPr>
        <p:spPr bwMode="auto">
          <a:xfrm>
            <a:off x="3840163" y="2720975"/>
            <a:ext cx="1008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3200">
                <a:solidFill>
                  <a:srgbClr val="000000"/>
                </a:solidFill>
              </a:rPr>
              <a:t>64</a:t>
            </a:r>
            <a:r>
              <a:rPr lang="en-US" sz="3200" baseline="30000">
                <a:solidFill>
                  <a:srgbClr val="000000"/>
                </a:solidFill>
              </a:rPr>
              <a:t>0</a:t>
            </a:r>
            <a:endParaRPr lang="ru-RU" sz="3200" baseline="30000">
              <a:solidFill>
                <a:srgbClr val="000000"/>
              </a:solidFill>
            </a:endParaRPr>
          </a:p>
        </p:txBody>
      </p:sp>
      <p:sp>
        <p:nvSpPr>
          <p:cNvPr id="9231" name="Rectangle 17"/>
          <p:cNvSpPr>
            <a:spLocks noChangeArrowheads="1"/>
          </p:cNvSpPr>
          <p:nvPr/>
        </p:nvSpPr>
        <p:spPr bwMode="auto">
          <a:xfrm>
            <a:off x="5927726" y="4521200"/>
            <a:ext cx="10080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?</a:t>
            </a:r>
            <a:endParaRPr lang="ru-RU" sz="3200" baseline="30000">
              <a:solidFill>
                <a:srgbClr val="000000"/>
              </a:solidFill>
            </a:endParaRPr>
          </a:p>
        </p:txBody>
      </p:sp>
      <p:sp>
        <p:nvSpPr>
          <p:cNvPr id="342034" name="Oval 18"/>
          <p:cNvSpPr>
            <a:spLocks noChangeArrowheads="1"/>
          </p:cNvSpPr>
          <p:nvPr/>
        </p:nvSpPr>
        <p:spPr bwMode="auto">
          <a:xfrm>
            <a:off x="2255838" y="5026026"/>
            <a:ext cx="144462" cy="142875"/>
          </a:xfrm>
          <a:prstGeom prst="ellipse">
            <a:avLst/>
          </a:prstGeom>
          <a:solidFill>
            <a:srgbClr val="000000"/>
          </a:solidFill>
          <a:ln w="381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2035" name="Oval 19"/>
          <p:cNvSpPr>
            <a:spLocks noChangeArrowheads="1"/>
          </p:cNvSpPr>
          <p:nvPr/>
        </p:nvSpPr>
        <p:spPr bwMode="auto">
          <a:xfrm>
            <a:off x="2832101" y="5889626"/>
            <a:ext cx="144463" cy="142875"/>
          </a:xfrm>
          <a:prstGeom prst="ellipse">
            <a:avLst/>
          </a:prstGeom>
          <a:solidFill>
            <a:srgbClr val="000000"/>
          </a:solidFill>
          <a:ln w="381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2036" name="Text Box 20"/>
          <p:cNvSpPr txBox="1">
            <a:spLocks noChangeArrowheads="1"/>
          </p:cNvSpPr>
          <p:nvPr/>
        </p:nvSpPr>
        <p:spPr bwMode="auto">
          <a:xfrm>
            <a:off x="2514600" y="457201"/>
            <a:ext cx="3200400" cy="584775"/>
          </a:xfrm>
          <a:prstGeom prst="rect">
            <a:avLst/>
          </a:prstGeom>
          <a:solidFill>
            <a:srgbClr val="EBEBFF"/>
          </a:solidFill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  <a:defRPr/>
            </a:pPr>
            <a:r>
              <a:rPr lang="ru-RU" sz="3200">
                <a:solidFill>
                  <a:srgbClr val="000099"/>
                </a:solidFill>
              </a:rPr>
              <a:t>Вычислить:</a:t>
            </a:r>
          </a:p>
        </p:txBody>
      </p:sp>
      <p:sp>
        <p:nvSpPr>
          <p:cNvPr id="342037" name="Oval 21"/>
          <p:cNvSpPr>
            <a:spLocks noChangeArrowheads="1"/>
          </p:cNvSpPr>
          <p:nvPr/>
        </p:nvSpPr>
        <p:spPr bwMode="auto">
          <a:xfrm>
            <a:off x="1752600" y="762000"/>
            <a:ext cx="1219200" cy="10668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chemeClr val="tx2">
                <a:lumMod val="75000"/>
              </a:schemeClr>
            </a:solidFill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/>
              <a:t>№ 4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2409825" y="5060951"/>
            <a:ext cx="42191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А</a:t>
            </a:r>
          </a:p>
        </p:txBody>
      </p:sp>
      <p:sp>
        <p:nvSpPr>
          <p:cNvPr id="343044" name="Freeform 4"/>
          <p:cNvSpPr>
            <a:spLocks/>
          </p:cNvSpPr>
          <p:nvPr/>
        </p:nvSpPr>
        <p:spPr bwMode="auto">
          <a:xfrm>
            <a:off x="3057525" y="2324100"/>
            <a:ext cx="3600450" cy="2952750"/>
          </a:xfrm>
          <a:custGeom>
            <a:avLst/>
            <a:gdLst/>
            <a:ahLst/>
            <a:cxnLst>
              <a:cxn ang="0">
                <a:pos x="0" y="1860"/>
              </a:cxn>
              <a:cxn ang="0">
                <a:pos x="2268" y="1860"/>
              </a:cxn>
              <a:cxn ang="0">
                <a:pos x="589" y="0"/>
              </a:cxn>
              <a:cxn ang="0">
                <a:pos x="0" y="1860"/>
              </a:cxn>
            </a:cxnLst>
            <a:rect l="0" t="0" r="r" b="b"/>
            <a:pathLst>
              <a:path w="2268" h="1860">
                <a:moveTo>
                  <a:pt x="0" y="1860"/>
                </a:moveTo>
                <a:lnTo>
                  <a:pt x="2268" y="1860"/>
                </a:lnTo>
                <a:lnTo>
                  <a:pt x="589" y="0"/>
                </a:lnTo>
                <a:lnTo>
                  <a:pt x="0" y="186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rgbClr val="FF99CC">
                  <a:alpha val="45000"/>
                </a:srgbClr>
              </a:gs>
            </a:gsLst>
            <a:path path="rect">
              <a:fillToRect l="50000" t="50000" r="50000" b="50000"/>
            </a:path>
          </a:gradFill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3045" name="Line 5"/>
          <p:cNvSpPr>
            <a:spLocks noChangeShapeType="1"/>
          </p:cNvSpPr>
          <p:nvPr/>
        </p:nvSpPr>
        <p:spPr bwMode="auto">
          <a:xfrm>
            <a:off x="2338389" y="2324100"/>
            <a:ext cx="4537075" cy="158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3706813" y="1676401"/>
            <a:ext cx="4074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3200">
                <a:solidFill>
                  <a:srgbClr val="000000"/>
                </a:solidFill>
              </a:rPr>
              <a:t>B</a:t>
            </a:r>
            <a:endParaRPr lang="ru-RU" sz="3200">
              <a:solidFill>
                <a:srgbClr val="000000"/>
              </a:solidFill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6802438" y="4845051"/>
            <a:ext cx="40427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3200">
                <a:solidFill>
                  <a:srgbClr val="000000"/>
                </a:solidFill>
              </a:rPr>
              <a:t>C</a:t>
            </a:r>
            <a:endParaRPr lang="ru-RU" sz="3200">
              <a:solidFill>
                <a:srgbClr val="000000"/>
              </a:solidFill>
            </a:endParaRPr>
          </a:p>
        </p:txBody>
      </p:sp>
      <p:sp>
        <p:nvSpPr>
          <p:cNvPr id="343048" name="Line 8"/>
          <p:cNvSpPr>
            <a:spLocks noChangeShapeType="1"/>
          </p:cNvSpPr>
          <p:nvPr/>
        </p:nvSpPr>
        <p:spPr bwMode="auto">
          <a:xfrm>
            <a:off x="2209801" y="5638800"/>
            <a:ext cx="43926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2667000" y="5791200"/>
            <a:ext cx="1204176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800">
                <a:solidFill>
                  <a:srgbClr val="000000"/>
                </a:solidFill>
              </a:rPr>
              <a:t>Найти:</a:t>
            </a:r>
          </a:p>
        </p:txBody>
      </p:sp>
      <p:graphicFrame>
        <p:nvGraphicFramePr>
          <p:cNvPr id="10242" name="Object 10"/>
          <p:cNvGraphicFramePr>
            <a:graphicFrameLocks noChangeAspect="1"/>
          </p:cNvGraphicFramePr>
          <p:nvPr/>
        </p:nvGraphicFramePr>
        <p:xfrm>
          <a:off x="4379914" y="5715001"/>
          <a:ext cx="1514475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520560" imgH="203040" progId="Equation.3">
                  <p:embed/>
                </p:oleObj>
              </mc:Choice>
              <mc:Fallback>
                <p:oleObj name="Формула" r:id="rId2" imgW="520560" imgH="203040" progId="Equation.3">
                  <p:embed/>
                  <p:pic>
                    <p:nvPicPr>
                      <p:cNvPr id="10242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9914" y="5715001"/>
                        <a:ext cx="1514475" cy="588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0" name="Rectangle 11"/>
          <p:cNvSpPr>
            <a:spLocks noChangeArrowheads="1"/>
          </p:cNvSpPr>
          <p:nvPr/>
        </p:nvSpPr>
        <p:spPr bwMode="auto">
          <a:xfrm>
            <a:off x="4343401" y="1066801"/>
            <a:ext cx="157305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3200">
                <a:solidFill>
                  <a:srgbClr val="000000"/>
                </a:solidFill>
              </a:rPr>
              <a:t>DK ll AC</a:t>
            </a:r>
            <a:r>
              <a:rPr lang="en-US" sz="3200">
                <a:solidFill>
                  <a:srgbClr val="000000"/>
                </a:solidFill>
                <a:latin typeface="Univers" pitchFamily="34" charset="0"/>
              </a:rPr>
              <a:t> </a:t>
            </a:r>
            <a:endParaRPr lang="ru-RU" sz="3200">
              <a:solidFill>
                <a:srgbClr val="000000"/>
              </a:solidFill>
              <a:latin typeface="Univers" pitchFamily="34" charset="0"/>
            </a:endParaRPr>
          </a:p>
        </p:txBody>
      </p:sp>
      <p:sp>
        <p:nvSpPr>
          <p:cNvPr id="10251" name="Rectangle 12"/>
          <p:cNvSpPr>
            <a:spLocks noChangeArrowheads="1"/>
          </p:cNvSpPr>
          <p:nvPr/>
        </p:nvSpPr>
        <p:spPr bwMode="auto">
          <a:xfrm>
            <a:off x="3057525" y="2325689"/>
            <a:ext cx="7409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3200">
                <a:solidFill>
                  <a:srgbClr val="000000"/>
                </a:solidFill>
              </a:rPr>
              <a:t>76</a:t>
            </a:r>
            <a:r>
              <a:rPr lang="en-US" sz="3200" baseline="30000">
                <a:solidFill>
                  <a:srgbClr val="000000"/>
                </a:solidFill>
              </a:rPr>
              <a:t>0</a:t>
            </a:r>
            <a:endParaRPr lang="ru-RU" sz="3200" baseline="30000">
              <a:solidFill>
                <a:srgbClr val="000000"/>
              </a:solidFill>
            </a:endParaRPr>
          </a:p>
        </p:txBody>
      </p:sp>
      <p:sp>
        <p:nvSpPr>
          <p:cNvPr id="10252" name="Rectangle 13"/>
          <p:cNvSpPr>
            <a:spLocks noChangeArrowheads="1"/>
          </p:cNvSpPr>
          <p:nvPr/>
        </p:nvSpPr>
        <p:spPr bwMode="auto">
          <a:xfrm>
            <a:off x="5360988" y="4702176"/>
            <a:ext cx="7409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3200">
                <a:solidFill>
                  <a:srgbClr val="000000"/>
                </a:solidFill>
              </a:rPr>
              <a:t>45</a:t>
            </a:r>
            <a:r>
              <a:rPr lang="en-US" sz="3200" baseline="30000">
                <a:solidFill>
                  <a:srgbClr val="000000"/>
                </a:solidFill>
              </a:rPr>
              <a:t>0</a:t>
            </a:r>
            <a:endParaRPr lang="ru-RU" sz="3200" baseline="30000">
              <a:solidFill>
                <a:srgbClr val="000000"/>
              </a:solidFill>
            </a:endParaRPr>
          </a:p>
        </p:txBody>
      </p:sp>
      <p:sp>
        <p:nvSpPr>
          <p:cNvPr id="10253" name="Rectangle 14"/>
          <p:cNvSpPr>
            <a:spLocks noChangeArrowheads="1"/>
          </p:cNvSpPr>
          <p:nvPr/>
        </p:nvSpPr>
        <p:spPr bwMode="auto">
          <a:xfrm>
            <a:off x="6081713" y="1677989"/>
            <a:ext cx="4074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К</a:t>
            </a:r>
          </a:p>
        </p:txBody>
      </p:sp>
      <p:sp>
        <p:nvSpPr>
          <p:cNvPr id="10254" name="Rectangle 15"/>
          <p:cNvSpPr>
            <a:spLocks noChangeArrowheads="1"/>
          </p:cNvSpPr>
          <p:nvPr/>
        </p:nvSpPr>
        <p:spPr bwMode="auto">
          <a:xfrm>
            <a:off x="1905000" y="1754189"/>
            <a:ext cx="4379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3200">
                <a:solidFill>
                  <a:srgbClr val="000000"/>
                </a:solidFill>
              </a:rPr>
              <a:t>D</a:t>
            </a:r>
            <a:endParaRPr lang="ru-RU" sz="3200">
              <a:solidFill>
                <a:srgbClr val="000000"/>
              </a:solidFill>
            </a:endParaRPr>
          </a:p>
        </p:txBody>
      </p:sp>
      <p:sp>
        <p:nvSpPr>
          <p:cNvPr id="343056" name="Oval 16"/>
          <p:cNvSpPr>
            <a:spLocks noChangeArrowheads="1"/>
          </p:cNvSpPr>
          <p:nvPr/>
        </p:nvSpPr>
        <p:spPr bwMode="auto">
          <a:xfrm>
            <a:off x="2481263" y="2252664"/>
            <a:ext cx="144462" cy="142875"/>
          </a:xfrm>
          <a:prstGeom prst="ellipse">
            <a:avLst/>
          </a:prstGeom>
          <a:solidFill>
            <a:srgbClr val="000000"/>
          </a:solidFill>
          <a:ln w="381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3057" name="Oval 17"/>
          <p:cNvSpPr>
            <a:spLocks noChangeArrowheads="1"/>
          </p:cNvSpPr>
          <p:nvPr/>
        </p:nvSpPr>
        <p:spPr bwMode="auto">
          <a:xfrm>
            <a:off x="5721351" y="2252664"/>
            <a:ext cx="144463" cy="142875"/>
          </a:xfrm>
          <a:prstGeom prst="ellipse">
            <a:avLst/>
          </a:prstGeom>
          <a:solidFill>
            <a:srgbClr val="000000"/>
          </a:solidFill>
          <a:ln w="381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57" name="Rectangle 18"/>
          <p:cNvSpPr>
            <a:spLocks noChangeArrowheads="1"/>
          </p:cNvSpPr>
          <p:nvPr/>
        </p:nvSpPr>
        <p:spPr bwMode="auto">
          <a:xfrm>
            <a:off x="3273425" y="4629150"/>
            <a:ext cx="43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?</a:t>
            </a:r>
            <a:endParaRPr lang="ru-RU" sz="3200" baseline="30000">
              <a:solidFill>
                <a:srgbClr val="000000"/>
              </a:solidFill>
            </a:endParaRPr>
          </a:p>
        </p:txBody>
      </p:sp>
      <p:sp>
        <p:nvSpPr>
          <p:cNvPr id="10258" name="Rectangle 19"/>
          <p:cNvSpPr>
            <a:spLocks noChangeArrowheads="1"/>
          </p:cNvSpPr>
          <p:nvPr/>
        </p:nvSpPr>
        <p:spPr bwMode="auto">
          <a:xfrm>
            <a:off x="3921125" y="2684464"/>
            <a:ext cx="431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?</a:t>
            </a:r>
            <a:endParaRPr lang="ru-RU" sz="3200" baseline="30000">
              <a:solidFill>
                <a:srgbClr val="000000"/>
              </a:solidFill>
            </a:endParaRPr>
          </a:p>
        </p:txBody>
      </p:sp>
      <p:sp>
        <p:nvSpPr>
          <p:cNvPr id="343060" name="Text Box 20"/>
          <p:cNvSpPr txBox="1">
            <a:spLocks noChangeArrowheads="1"/>
          </p:cNvSpPr>
          <p:nvPr/>
        </p:nvSpPr>
        <p:spPr bwMode="auto">
          <a:xfrm>
            <a:off x="2514600" y="457201"/>
            <a:ext cx="3200400" cy="584775"/>
          </a:xfrm>
          <a:prstGeom prst="rect">
            <a:avLst/>
          </a:prstGeom>
          <a:solidFill>
            <a:srgbClr val="EBEBFF"/>
          </a:solidFill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  <a:defRPr/>
            </a:pPr>
            <a:r>
              <a:rPr lang="ru-RU" sz="3200">
                <a:solidFill>
                  <a:srgbClr val="000099"/>
                </a:solidFill>
              </a:rPr>
              <a:t>Вычислить:</a:t>
            </a:r>
          </a:p>
        </p:txBody>
      </p:sp>
      <p:sp>
        <p:nvSpPr>
          <p:cNvPr id="343061" name="Oval 21"/>
          <p:cNvSpPr>
            <a:spLocks noChangeArrowheads="1"/>
          </p:cNvSpPr>
          <p:nvPr/>
        </p:nvSpPr>
        <p:spPr bwMode="auto">
          <a:xfrm>
            <a:off x="1752600" y="762000"/>
            <a:ext cx="1219200" cy="10668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chemeClr val="tx2">
                <a:lumMod val="75000"/>
              </a:schemeClr>
            </a:solidFill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dirty="0"/>
              <a:t>№ 5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92" name="Freeform 12"/>
          <p:cNvSpPr>
            <a:spLocks/>
          </p:cNvSpPr>
          <p:nvPr/>
        </p:nvSpPr>
        <p:spPr bwMode="auto">
          <a:xfrm>
            <a:off x="5368926" y="3271839"/>
            <a:ext cx="549275" cy="706437"/>
          </a:xfrm>
          <a:custGeom>
            <a:avLst/>
            <a:gdLst/>
            <a:ahLst/>
            <a:cxnLst>
              <a:cxn ang="0">
                <a:pos x="211" y="0"/>
              </a:cxn>
              <a:cxn ang="0">
                <a:pos x="346" y="320"/>
              </a:cxn>
              <a:cxn ang="0">
                <a:pos x="0" y="445"/>
              </a:cxn>
              <a:cxn ang="0">
                <a:pos x="7" y="418"/>
              </a:cxn>
              <a:cxn ang="0">
                <a:pos x="7" y="373"/>
              </a:cxn>
              <a:cxn ang="0">
                <a:pos x="7" y="328"/>
              </a:cxn>
              <a:cxn ang="0">
                <a:pos x="7" y="237"/>
              </a:cxn>
              <a:cxn ang="0">
                <a:pos x="52" y="191"/>
              </a:cxn>
              <a:cxn ang="0">
                <a:pos x="97" y="191"/>
              </a:cxn>
              <a:cxn ang="0">
                <a:pos x="97" y="101"/>
              </a:cxn>
              <a:cxn ang="0">
                <a:pos x="143" y="55"/>
              </a:cxn>
              <a:cxn ang="0">
                <a:pos x="188" y="55"/>
              </a:cxn>
              <a:cxn ang="0">
                <a:pos x="211" y="0"/>
              </a:cxn>
            </a:cxnLst>
            <a:rect l="0" t="0" r="r" b="b"/>
            <a:pathLst>
              <a:path w="346" h="445">
                <a:moveTo>
                  <a:pt x="211" y="0"/>
                </a:moveTo>
                <a:lnTo>
                  <a:pt x="346" y="320"/>
                </a:lnTo>
                <a:lnTo>
                  <a:pt x="0" y="445"/>
                </a:lnTo>
                <a:lnTo>
                  <a:pt x="7" y="418"/>
                </a:lnTo>
                <a:lnTo>
                  <a:pt x="7" y="373"/>
                </a:lnTo>
                <a:lnTo>
                  <a:pt x="7" y="328"/>
                </a:lnTo>
                <a:lnTo>
                  <a:pt x="7" y="237"/>
                </a:lnTo>
                <a:lnTo>
                  <a:pt x="52" y="191"/>
                </a:lnTo>
                <a:lnTo>
                  <a:pt x="97" y="191"/>
                </a:lnTo>
                <a:lnTo>
                  <a:pt x="97" y="101"/>
                </a:lnTo>
                <a:lnTo>
                  <a:pt x="143" y="55"/>
                </a:lnTo>
                <a:lnTo>
                  <a:pt x="188" y="55"/>
                </a:lnTo>
                <a:lnTo>
                  <a:pt x="211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D1FFC5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3282" name="Freeform 2"/>
          <p:cNvSpPr>
            <a:spLocks/>
          </p:cNvSpPr>
          <p:nvPr/>
        </p:nvSpPr>
        <p:spPr bwMode="auto">
          <a:xfrm>
            <a:off x="3497263" y="3814764"/>
            <a:ext cx="1479550" cy="935037"/>
          </a:xfrm>
          <a:custGeom>
            <a:avLst/>
            <a:gdLst/>
            <a:ahLst/>
            <a:cxnLst>
              <a:cxn ang="0">
                <a:pos x="680" y="0"/>
              </a:cxn>
              <a:cxn ang="0">
                <a:pos x="0" y="589"/>
              </a:cxn>
              <a:cxn ang="0">
                <a:pos x="932" y="589"/>
              </a:cxn>
              <a:cxn ang="0">
                <a:pos x="907" y="181"/>
              </a:cxn>
              <a:cxn ang="0">
                <a:pos x="862" y="90"/>
              </a:cxn>
              <a:cxn ang="0">
                <a:pos x="862" y="45"/>
              </a:cxn>
              <a:cxn ang="0">
                <a:pos x="816" y="0"/>
              </a:cxn>
              <a:cxn ang="0">
                <a:pos x="680" y="0"/>
              </a:cxn>
            </a:cxnLst>
            <a:rect l="0" t="0" r="r" b="b"/>
            <a:pathLst>
              <a:path w="932" h="589">
                <a:moveTo>
                  <a:pt x="680" y="0"/>
                </a:moveTo>
                <a:lnTo>
                  <a:pt x="0" y="589"/>
                </a:lnTo>
                <a:lnTo>
                  <a:pt x="932" y="589"/>
                </a:lnTo>
                <a:lnTo>
                  <a:pt x="907" y="181"/>
                </a:lnTo>
                <a:lnTo>
                  <a:pt x="862" y="90"/>
                </a:lnTo>
                <a:lnTo>
                  <a:pt x="862" y="45"/>
                </a:lnTo>
                <a:lnTo>
                  <a:pt x="816" y="0"/>
                </a:lnTo>
                <a:lnTo>
                  <a:pt x="680" y="0"/>
                </a:lnTo>
                <a:close/>
              </a:path>
            </a:pathLst>
          </a:custGeom>
          <a:gradFill rotWithShape="1">
            <a:gsLst>
              <a:gs pos="0">
                <a:srgbClr val="FCBAEF"/>
              </a:gs>
              <a:gs pos="100000">
                <a:schemeClr val="bg1"/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3283" name="Freeform 3"/>
          <p:cNvSpPr>
            <a:spLocks/>
          </p:cNvSpPr>
          <p:nvPr/>
        </p:nvSpPr>
        <p:spPr bwMode="auto">
          <a:xfrm>
            <a:off x="5008564" y="2949576"/>
            <a:ext cx="1368425" cy="504825"/>
          </a:xfrm>
          <a:custGeom>
            <a:avLst/>
            <a:gdLst/>
            <a:ahLst/>
            <a:cxnLst>
              <a:cxn ang="0">
                <a:pos x="0" y="318"/>
              </a:cxn>
              <a:cxn ang="0">
                <a:pos x="363" y="0"/>
              </a:cxn>
              <a:cxn ang="0">
                <a:pos x="862" y="0"/>
              </a:cxn>
              <a:cxn ang="0">
                <a:pos x="817" y="91"/>
              </a:cxn>
              <a:cxn ang="0">
                <a:pos x="726" y="136"/>
              </a:cxn>
              <a:cxn ang="0">
                <a:pos x="681" y="136"/>
              </a:cxn>
              <a:cxn ang="0">
                <a:pos x="635" y="182"/>
              </a:cxn>
              <a:cxn ang="0">
                <a:pos x="545" y="227"/>
              </a:cxn>
              <a:cxn ang="0">
                <a:pos x="408" y="272"/>
              </a:cxn>
              <a:cxn ang="0">
                <a:pos x="363" y="272"/>
              </a:cxn>
              <a:cxn ang="0">
                <a:pos x="227" y="272"/>
              </a:cxn>
              <a:cxn ang="0">
                <a:pos x="91" y="318"/>
              </a:cxn>
              <a:cxn ang="0">
                <a:pos x="46" y="318"/>
              </a:cxn>
              <a:cxn ang="0">
                <a:pos x="31" y="286"/>
              </a:cxn>
              <a:cxn ang="0">
                <a:pos x="0" y="318"/>
              </a:cxn>
            </a:cxnLst>
            <a:rect l="0" t="0" r="r" b="b"/>
            <a:pathLst>
              <a:path w="862" h="318">
                <a:moveTo>
                  <a:pt x="0" y="318"/>
                </a:moveTo>
                <a:lnTo>
                  <a:pt x="363" y="0"/>
                </a:lnTo>
                <a:lnTo>
                  <a:pt x="862" y="0"/>
                </a:lnTo>
                <a:lnTo>
                  <a:pt x="817" y="91"/>
                </a:lnTo>
                <a:lnTo>
                  <a:pt x="726" y="136"/>
                </a:lnTo>
                <a:lnTo>
                  <a:pt x="681" y="136"/>
                </a:lnTo>
                <a:lnTo>
                  <a:pt x="635" y="182"/>
                </a:lnTo>
                <a:lnTo>
                  <a:pt x="545" y="227"/>
                </a:lnTo>
                <a:lnTo>
                  <a:pt x="408" y="272"/>
                </a:lnTo>
                <a:lnTo>
                  <a:pt x="363" y="272"/>
                </a:lnTo>
                <a:lnTo>
                  <a:pt x="227" y="272"/>
                </a:lnTo>
                <a:lnTo>
                  <a:pt x="91" y="318"/>
                </a:lnTo>
                <a:lnTo>
                  <a:pt x="46" y="318"/>
                </a:lnTo>
                <a:lnTo>
                  <a:pt x="31" y="286"/>
                </a:lnTo>
                <a:lnTo>
                  <a:pt x="0" y="318"/>
                </a:lnTo>
                <a:close/>
              </a:path>
            </a:pathLst>
          </a:custGeom>
          <a:gradFill rotWithShape="1">
            <a:gsLst>
              <a:gs pos="0">
                <a:srgbClr val="E6FCC8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3284" name="Line 4"/>
          <p:cNvSpPr>
            <a:spLocks noChangeShapeType="1"/>
          </p:cNvSpPr>
          <p:nvPr/>
        </p:nvSpPr>
        <p:spPr bwMode="auto">
          <a:xfrm>
            <a:off x="2343150" y="2949575"/>
            <a:ext cx="5041900" cy="1588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3285" name="Line 5"/>
          <p:cNvSpPr>
            <a:spLocks noChangeShapeType="1"/>
          </p:cNvSpPr>
          <p:nvPr/>
        </p:nvSpPr>
        <p:spPr bwMode="auto">
          <a:xfrm>
            <a:off x="2128838" y="4749800"/>
            <a:ext cx="5041900" cy="1588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3286" name="Line 6"/>
          <p:cNvSpPr>
            <a:spLocks noChangeShapeType="1"/>
          </p:cNvSpPr>
          <p:nvPr/>
        </p:nvSpPr>
        <p:spPr bwMode="auto">
          <a:xfrm flipV="1">
            <a:off x="2992439" y="2301876"/>
            <a:ext cx="3311525" cy="2879725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73" name="Text Box 7"/>
          <p:cNvSpPr txBox="1">
            <a:spLocks noChangeArrowheads="1"/>
          </p:cNvSpPr>
          <p:nvPr/>
        </p:nvSpPr>
        <p:spPr bwMode="auto">
          <a:xfrm>
            <a:off x="2200275" y="2382838"/>
            <a:ext cx="3561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800"/>
              <a:t>а</a:t>
            </a:r>
          </a:p>
        </p:txBody>
      </p:sp>
      <p:sp>
        <p:nvSpPr>
          <p:cNvPr id="11274" name="Text Box 8"/>
          <p:cNvSpPr txBox="1">
            <a:spLocks noChangeArrowheads="1"/>
          </p:cNvSpPr>
          <p:nvPr/>
        </p:nvSpPr>
        <p:spPr bwMode="auto">
          <a:xfrm>
            <a:off x="2057400" y="4183063"/>
            <a:ext cx="3738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2800"/>
              <a:t>b</a:t>
            </a:r>
            <a:endParaRPr lang="ru-RU" sz="2800"/>
          </a:p>
        </p:txBody>
      </p:sp>
      <p:sp>
        <p:nvSpPr>
          <p:cNvPr id="11275" name="Text Box 9"/>
          <p:cNvSpPr txBox="1">
            <a:spLocks noChangeArrowheads="1"/>
          </p:cNvSpPr>
          <p:nvPr/>
        </p:nvSpPr>
        <p:spPr bwMode="auto">
          <a:xfrm>
            <a:off x="2705100" y="5119688"/>
            <a:ext cx="336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2800"/>
              <a:t>c</a:t>
            </a:r>
            <a:endParaRPr lang="ru-RU" sz="2800"/>
          </a:p>
        </p:txBody>
      </p:sp>
      <p:sp>
        <p:nvSpPr>
          <p:cNvPr id="353290" name="Line 10"/>
          <p:cNvSpPr>
            <a:spLocks noChangeShapeType="1"/>
          </p:cNvSpPr>
          <p:nvPr/>
        </p:nvSpPr>
        <p:spPr bwMode="auto">
          <a:xfrm flipV="1">
            <a:off x="3497263" y="3598864"/>
            <a:ext cx="2881312" cy="1152525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3291" name="Freeform 11"/>
          <p:cNvSpPr>
            <a:spLocks/>
          </p:cNvSpPr>
          <p:nvPr/>
        </p:nvSpPr>
        <p:spPr bwMode="auto">
          <a:xfrm>
            <a:off x="5584825" y="2949576"/>
            <a:ext cx="546100" cy="12477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" y="42"/>
              </a:cxn>
              <a:cxn ang="0">
                <a:pos x="344" y="786"/>
              </a:cxn>
            </a:cxnLst>
            <a:rect l="0" t="0" r="r" b="b"/>
            <a:pathLst>
              <a:path w="344" h="786">
                <a:moveTo>
                  <a:pt x="0" y="0"/>
                </a:moveTo>
                <a:cubicBezTo>
                  <a:pt x="2" y="14"/>
                  <a:pt x="7" y="42"/>
                  <a:pt x="7" y="42"/>
                </a:cubicBezTo>
                <a:lnTo>
                  <a:pt x="344" y="786"/>
                </a:lnTo>
              </a:path>
            </a:pathLst>
          </a:custGeom>
          <a:noFill/>
          <a:ln w="57150" cmpd="sng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3293" name="Arc 13"/>
          <p:cNvSpPr>
            <a:spLocks/>
          </p:cNvSpPr>
          <p:nvPr/>
        </p:nvSpPr>
        <p:spPr bwMode="auto">
          <a:xfrm>
            <a:off x="4505325" y="3824289"/>
            <a:ext cx="211138" cy="561975"/>
          </a:xfrm>
          <a:custGeom>
            <a:avLst/>
            <a:gdLst>
              <a:gd name="G0" fmla="+- 0 0 0"/>
              <a:gd name="G1" fmla="+- 21122 0 0"/>
              <a:gd name="G2" fmla="+- 21600 0 0"/>
              <a:gd name="T0" fmla="*/ 4519 w 21122"/>
              <a:gd name="T1" fmla="*/ 0 h 21122"/>
              <a:gd name="T2" fmla="*/ 21122 w 21122"/>
              <a:gd name="T3" fmla="*/ 16601 h 21122"/>
              <a:gd name="T4" fmla="*/ 0 w 21122"/>
              <a:gd name="T5" fmla="*/ 21122 h 21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122" h="21122" fill="none" extrusionOk="0">
                <a:moveTo>
                  <a:pt x="4518" y="0"/>
                </a:moveTo>
                <a:cubicBezTo>
                  <a:pt x="12840" y="1780"/>
                  <a:pt x="19340" y="8280"/>
                  <a:pt x="21121" y="16601"/>
                </a:cubicBezTo>
              </a:path>
              <a:path w="21122" h="21122" stroke="0" extrusionOk="0">
                <a:moveTo>
                  <a:pt x="4518" y="0"/>
                </a:moveTo>
                <a:cubicBezTo>
                  <a:pt x="12840" y="1780"/>
                  <a:pt x="19340" y="8280"/>
                  <a:pt x="21121" y="16601"/>
                </a:cubicBezTo>
                <a:lnTo>
                  <a:pt x="0" y="21122"/>
                </a:lnTo>
                <a:close/>
              </a:path>
            </a:pathLst>
          </a:custGeom>
          <a:noFill/>
          <a:ln w="76200">
            <a:solidFill>
              <a:srgbClr val="9933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3294" name="Arc 14"/>
          <p:cNvSpPr>
            <a:spLocks/>
          </p:cNvSpPr>
          <p:nvPr/>
        </p:nvSpPr>
        <p:spPr bwMode="auto">
          <a:xfrm>
            <a:off x="4648200" y="4246564"/>
            <a:ext cx="215900" cy="561975"/>
          </a:xfrm>
          <a:custGeom>
            <a:avLst/>
            <a:gdLst>
              <a:gd name="G0" fmla="+- 0 0 0"/>
              <a:gd name="G1" fmla="+- 21122 0 0"/>
              <a:gd name="G2" fmla="+- 21600 0 0"/>
              <a:gd name="T0" fmla="*/ 4519 w 21528"/>
              <a:gd name="T1" fmla="*/ 0 h 21122"/>
              <a:gd name="T2" fmla="*/ 21528 w 21528"/>
              <a:gd name="T3" fmla="*/ 19359 h 21122"/>
              <a:gd name="T4" fmla="*/ 0 w 21528"/>
              <a:gd name="T5" fmla="*/ 21122 h 21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528" h="21122" fill="none" extrusionOk="0">
                <a:moveTo>
                  <a:pt x="4518" y="0"/>
                </a:moveTo>
                <a:cubicBezTo>
                  <a:pt x="13838" y="1993"/>
                  <a:pt x="20750" y="9860"/>
                  <a:pt x="21527" y="19359"/>
                </a:cubicBezTo>
              </a:path>
              <a:path w="21528" h="21122" stroke="0" extrusionOk="0">
                <a:moveTo>
                  <a:pt x="4518" y="0"/>
                </a:moveTo>
                <a:cubicBezTo>
                  <a:pt x="13838" y="1993"/>
                  <a:pt x="20750" y="9860"/>
                  <a:pt x="21527" y="19359"/>
                </a:cubicBezTo>
                <a:lnTo>
                  <a:pt x="0" y="21122"/>
                </a:lnTo>
                <a:close/>
              </a:path>
            </a:pathLst>
          </a:custGeom>
          <a:noFill/>
          <a:ln w="76200">
            <a:solidFill>
              <a:srgbClr val="9933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3295" name="Arc 15"/>
          <p:cNvSpPr>
            <a:spLocks/>
          </p:cNvSpPr>
          <p:nvPr/>
        </p:nvSpPr>
        <p:spPr bwMode="auto">
          <a:xfrm rot="4322630" flipV="1">
            <a:off x="5361782" y="3093245"/>
            <a:ext cx="288925" cy="4175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5017"/>
              <a:gd name="T2" fmla="*/ 21328 w 21600"/>
              <a:gd name="T3" fmla="*/ 25017 h 25017"/>
              <a:gd name="T4" fmla="*/ 0 w 21600"/>
              <a:gd name="T5" fmla="*/ 21600 h 25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5017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744"/>
                  <a:pt x="21509" y="23887"/>
                  <a:pt x="21328" y="25017"/>
                </a:cubicBezTo>
              </a:path>
              <a:path w="21600" h="25017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744"/>
                  <a:pt x="21509" y="23887"/>
                  <a:pt x="21328" y="25017"/>
                </a:cubicBezTo>
                <a:lnTo>
                  <a:pt x="0" y="21600"/>
                </a:lnTo>
                <a:close/>
              </a:path>
            </a:pathLst>
          </a:custGeom>
          <a:noFill/>
          <a:ln w="76200">
            <a:solidFill>
              <a:srgbClr val="CC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3296" name="Arc 16"/>
          <p:cNvSpPr>
            <a:spLocks/>
          </p:cNvSpPr>
          <p:nvPr/>
        </p:nvSpPr>
        <p:spPr bwMode="auto">
          <a:xfrm rot="807174" flipV="1">
            <a:off x="5797551" y="2903539"/>
            <a:ext cx="288925" cy="45878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7444"/>
              <a:gd name="T2" fmla="*/ 20794 w 21600"/>
              <a:gd name="T3" fmla="*/ 27444 h 27444"/>
              <a:gd name="T4" fmla="*/ 0 w 21600"/>
              <a:gd name="T5" fmla="*/ 21600 h 27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7444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3575"/>
                  <a:pt x="21328" y="25542"/>
                  <a:pt x="20794" y="27444"/>
                </a:cubicBezTo>
              </a:path>
              <a:path w="21600" h="27444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3575"/>
                  <a:pt x="21328" y="25542"/>
                  <a:pt x="20794" y="27444"/>
                </a:cubicBezTo>
                <a:lnTo>
                  <a:pt x="0" y="21600"/>
                </a:lnTo>
                <a:close/>
              </a:path>
            </a:pathLst>
          </a:custGeom>
          <a:noFill/>
          <a:ln w="76200">
            <a:solidFill>
              <a:srgbClr val="CC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3297" name="Line 17"/>
          <p:cNvSpPr>
            <a:spLocks noChangeShapeType="1"/>
          </p:cNvSpPr>
          <p:nvPr/>
        </p:nvSpPr>
        <p:spPr bwMode="auto">
          <a:xfrm flipH="1">
            <a:off x="5440364" y="3309938"/>
            <a:ext cx="73025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3298" name="Line 18"/>
          <p:cNvSpPr>
            <a:spLocks noChangeShapeType="1"/>
          </p:cNvSpPr>
          <p:nvPr/>
        </p:nvSpPr>
        <p:spPr bwMode="auto">
          <a:xfrm>
            <a:off x="5945188" y="3165476"/>
            <a:ext cx="144462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84" name="Text Box 19"/>
          <p:cNvSpPr txBox="1">
            <a:spLocks noChangeArrowheads="1"/>
          </p:cNvSpPr>
          <p:nvPr/>
        </p:nvSpPr>
        <p:spPr bwMode="auto">
          <a:xfrm>
            <a:off x="6324601" y="304801"/>
            <a:ext cx="291938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/>
              <a:t>а </a:t>
            </a:r>
            <a:r>
              <a:rPr lang="en-US" sz="3200"/>
              <a:t>ll</a:t>
            </a:r>
            <a:r>
              <a:rPr lang="ru-RU" sz="3200"/>
              <a:t> </a:t>
            </a:r>
            <a:r>
              <a:rPr lang="en-US" sz="3200"/>
              <a:t>b</a:t>
            </a:r>
            <a:r>
              <a:rPr lang="ru-RU" sz="3200"/>
              <a:t>, с-секущая</a:t>
            </a:r>
            <a:endParaRPr lang="en-US" sz="3200"/>
          </a:p>
        </p:txBody>
      </p:sp>
      <p:sp>
        <p:nvSpPr>
          <p:cNvPr id="11285" name="Text Box 20"/>
          <p:cNvSpPr txBox="1">
            <a:spLocks noChangeArrowheads="1"/>
          </p:cNvSpPr>
          <p:nvPr/>
        </p:nvSpPr>
        <p:spPr bwMode="auto">
          <a:xfrm>
            <a:off x="3065463" y="4256088"/>
            <a:ext cx="3930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800"/>
              <a:t>А</a:t>
            </a:r>
          </a:p>
        </p:txBody>
      </p:sp>
      <p:sp>
        <p:nvSpPr>
          <p:cNvPr id="11286" name="Text Box 21"/>
          <p:cNvSpPr txBox="1">
            <a:spLocks noChangeArrowheads="1"/>
          </p:cNvSpPr>
          <p:nvPr/>
        </p:nvSpPr>
        <p:spPr bwMode="auto">
          <a:xfrm>
            <a:off x="5224463" y="2311400"/>
            <a:ext cx="3802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800"/>
              <a:t>В</a:t>
            </a:r>
          </a:p>
        </p:txBody>
      </p:sp>
      <p:sp>
        <p:nvSpPr>
          <p:cNvPr id="11287" name="Text Box 22"/>
          <p:cNvSpPr txBox="1">
            <a:spLocks noChangeArrowheads="1"/>
          </p:cNvSpPr>
          <p:nvPr/>
        </p:nvSpPr>
        <p:spPr bwMode="auto">
          <a:xfrm>
            <a:off x="5584825" y="3895725"/>
            <a:ext cx="3754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800"/>
              <a:t>С</a:t>
            </a:r>
          </a:p>
        </p:txBody>
      </p:sp>
      <p:sp>
        <p:nvSpPr>
          <p:cNvPr id="11288" name="Text Box 23"/>
          <p:cNvSpPr txBox="1">
            <a:spLocks noChangeArrowheads="1"/>
          </p:cNvSpPr>
          <p:nvPr/>
        </p:nvSpPr>
        <p:spPr bwMode="auto">
          <a:xfrm>
            <a:off x="5943600" y="914400"/>
            <a:ext cx="34544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800"/>
              <a:t>АС и ВС- биссектрисы</a:t>
            </a:r>
          </a:p>
        </p:txBody>
      </p:sp>
      <p:sp>
        <p:nvSpPr>
          <p:cNvPr id="353304" name="Line 24"/>
          <p:cNvSpPr>
            <a:spLocks noChangeShapeType="1"/>
          </p:cNvSpPr>
          <p:nvPr/>
        </p:nvSpPr>
        <p:spPr bwMode="auto">
          <a:xfrm>
            <a:off x="2362200" y="5805489"/>
            <a:ext cx="4103688" cy="1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90" name="Text Box 25"/>
          <p:cNvSpPr txBox="1">
            <a:spLocks noChangeArrowheads="1"/>
          </p:cNvSpPr>
          <p:nvPr/>
        </p:nvSpPr>
        <p:spPr bwMode="auto">
          <a:xfrm>
            <a:off x="2433638" y="5791201"/>
            <a:ext cx="1350050" cy="5847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Найти:</a:t>
            </a:r>
            <a:endParaRPr lang="ru-RU" sz="2800">
              <a:solidFill>
                <a:srgbClr val="000000"/>
              </a:solidFill>
            </a:endParaRPr>
          </a:p>
        </p:txBody>
      </p:sp>
      <p:graphicFrame>
        <p:nvGraphicFramePr>
          <p:cNvPr id="11266" name="Object 26"/>
          <p:cNvGraphicFramePr>
            <a:graphicFrameLocks noChangeAspect="1"/>
          </p:cNvGraphicFramePr>
          <p:nvPr/>
        </p:nvGraphicFramePr>
        <p:xfrm>
          <a:off x="4491038" y="5864225"/>
          <a:ext cx="1193800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457200" imgH="177480" progId="Equation.3">
                  <p:embed/>
                </p:oleObj>
              </mc:Choice>
              <mc:Fallback>
                <p:oleObj name="Формула" r:id="rId2" imgW="457200" imgH="177480" progId="Equation.3">
                  <p:embed/>
                  <p:pic>
                    <p:nvPicPr>
                      <p:cNvPr id="11266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1038" y="5864225"/>
                        <a:ext cx="1193800" cy="465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3309" name="Text Box 29"/>
          <p:cNvSpPr txBox="1">
            <a:spLocks noChangeArrowheads="1"/>
          </p:cNvSpPr>
          <p:nvPr/>
        </p:nvSpPr>
        <p:spPr bwMode="auto">
          <a:xfrm>
            <a:off x="2514600" y="457201"/>
            <a:ext cx="3200400" cy="584775"/>
          </a:xfrm>
          <a:prstGeom prst="rect">
            <a:avLst/>
          </a:prstGeom>
          <a:solidFill>
            <a:srgbClr val="EBEBFF"/>
          </a:solidFill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  <a:defRPr/>
            </a:pPr>
            <a:r>
              <a:rPr lang="ru-RU" sz="3200">
                <a:solidFill>
                  <a:srgbClr val="000099"/>
                </a:solidFill>
              </a:rPr>
              <a:t>Вычислить:</a:t>
            </a:r>
          </a:p>
        </p:txBody>
      </p:sp>
      <p:sp>
        <p:nvSpPr>
          <p:cNvPr id="353310" name="Oval 30"/>
          <p:cNvSpPr>
            <a:spLocks noChangeArrowheads="1"/>
          </p:cNvSpPr>
          <p:nvPr/>
        </p:nvSpPr>
        <p:spPr bwMode="auto">
          <a:xfrm>
            <a:off x="1752600" y="762000"/>
            <a:ext cx="1219200" cy="10668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chemeClr val="tx2">
                <a:lumMod val="75000"/>
              </a:schemeClr>
            </a:solidFill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/>
              <a:t>№ 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Freeform 2"/>
          <p:cNvSpPr>
            <a:spLocks/>
          </p:cNvSpPr>
          <p:nvPr/>
        </p:nvSpPr>
        <p:spPr bwMode="auto">
          <a:xfrm>
            <a:off x="1905001" y="2286000"/>
            <a:ext cx="5616575" cy="3024188"/>
          </a:xfrm>
          <a:custGeom>
            <a:avLst/>
            <a:gdLst/>
            <a:ahLst/>
            <a:cxnLst>
              <a:cxn ang="0">
                <a:pos x="0" y="1905"/>
              </a:cxn>
              <a:cxn ang="0">
                <a:pos x="1613" y="1899"/>
              </a:cxn>
              <a:cxn ang="0">
                <a:pos x="3538" y="363"/>
              </a:cxn>
              <a:cxn ang="0">
                <a:pos x="3221" y="136"/>
              </a:cxn>
              <a:cxn ang="0">
                <a:pos x="2994" y="45"/>
              </a:cxn>
              <a:cxn ang="0">
                <a:pos x="2631" y="45"/>
              </a:cxn>
              <a:cxn ang="0">
                <a:pos x="2314" y="45"/>
              </a:cxn>
              <a:cxn ang="0">
                <a:pos x="2132" y="0"/>
              </a:cxn>
              <a:cxn ang="0">
                <a:pos x="2041" y="0"/>
              </a:cxn>
              <a:cxn ang="0">
                <a:pos x="1769" y="0"/>
              </a:cxn>
              <a:cxn ang="0">
                <a:pos x="1543" y="45"/>
              </a:cxn>
              <a:cxn ang="0">
                <a:pos x="1406" y="90"/>
              </a:cxn>
              <a:cxn ang="0">
                <a:pos x="1225" y="136"/>
              </a:cxn>
              <a:cxn ang="0">
                <a:pos x="908" y="226"/>
              </a:cxn>
              <a:cxn ang="0">
                <a:pos x="726" y="317"/>
              </a:cxn>
              <a:cxn ang="0">
                <a:pos x="635" y="453"/>
              </a:cxn>
              <a:cxn ang="0">
                <a:pos x="499" y="544"/>
              </a:cxn>
              <a:cxn ang="0">
                <a:pos x="409" y="725"/>
              </a:cxn>
              <a:cxn ang="0">
                <a:pos x="272" y="861"/>
              </a:cxn>
              <a:cxn ang="0">
                <a:pos x="284" y="882"/>
              </a:cxn>
              <a:cxn ang="0">
                <a:pos x="290" y="953"/>
              </a:cxn>
              <a:cxn ang="0">
                <a:pos x="290" y="1065"/>
              </a:cxn>
              <a:cxn ang="0">
                <a:pos x="190" y="1212"/>
              </a:cxn>
              <a:cxn ang="0">
                <a:pos x="184" y="1259"/>
              </a:cxn>
              <a:cxn ang="0">
                <a:pos x="178" y="1294"/>
              </a:cxn>
              <a:cxn ang="0">
                <a:pos x="136" y="1406"/>
              </a:cxn>
              <a:cxn ang="0">
                <a:pos x="108" y="1523"/>
              </a:cxn>
              <a:cxn ang="0">
                <a:pos x="84" y="1723"/>
              </a:cxn>
              <a:cxn ang="0">
                <a:pos x="79" y="1764"/>
              </a:cxn>
              <a:cxn ang="0">
                <a:pos x="73" y="1782"/>
              </a:cxn>
              <a:cxn ang="0">
                <a:pos x="0" y="1859"/>
              </a:cxn>
              <a:cxn ang="0">
                <a:pos x="0" y="1905"/>
              </a:cxn>
            </a:cxnLst>
            <a:rect l="0" t="0" r="r" b="b"/>
            <a:pathLst>
              <a:path w="3538" h="1905">
                <a:moveTo>
                  <a:pt x="0" y="1905"/>
                </a:moveTo>
                <a:lnTo>
                  <a:pt x="1613" y="1899"/>
                </a:lnTo>
                <a:lnTo>
                  <a:pt x="3538" y="363"/>
                </a:lnTo>
                <a:lnTo>
                  <a:pt x="3221" y="136"/>
                </a:lnTo>
                <a:lnTo>
                  <a:pt x="2994" y="45"/>
                </a:lnTo>
                <a:lnTo>
                  <a:pt x="2631" y="45"/>
                </a:lnTo>
                <a:lnTo>
                  <a:pt x="2314" y="45"/>
                </a:lnTo>
                <a:lnTo>
                  <a:pt x="2132" y="0"/>
                </a:lnTo>
                <a:lnTo>
                  <a:pt x="2041" y="0"/>
                </a:lnTo>
                <a:lnTo>
                  <a:pt x="1769" y="0"/>
                </a:lnTo>
                <a:lnTo>
                  <a:pt x="1543" y="45"/>
                </a:lnTo>
                <a:lnTo>
                  <a:pt x="1406" y="90"/>
                </a:lnTo>
                <a:lnTo>
                  <a:pt x="1225" y="136"/>
                </a:lnTo>
                <a:lnTo>
                  <a:pt x="908" y="226"/>
                </a:lnTo>
                <a:lnTo>
                  <a:pt x="726" y="317"/>
                </a:lnTo>
                <a:lnTo>
                  <a:pt x="635" y="453"/>
                </a:lnTo>
                <a:lnTo>
                  <a:pt x="499" y="544"/>
                </a:lnTo>
                <a:lnTo>
                  <a:pt x="409" y="725"/>
                </a:lnTo>
                <a:cubicBezTo>
                  <a:pt x="363" y="770"/>
                  <a:pt x="312" y="811"/>
                  <a:pt x="272" y="861"/>
                </a:cubicBezTo>
                <a:cubicBezTo>
                  <a:pt x="267" y="867"/>
                  <a:pt x="282" y="874"/>
                  <a:pt x="284" y="882"/>
                </a:cubicBezTo>
                <a:cubicBezTo>
                  <a:pt x="289" y="905"/>
                  <a:pt x="289" y="929"/>
                  <a:pt x="290" y="953"/>
                </a:cubicBezTo>
                <a:cubicBezTo>
                  <a:pt x="291" y="990"/>
                  <a:pt x="290" y="1028"/>
                  <a:pt x="290" y="1065"/>
                </a:cubicBezTo>
                <a:cubicBezTo>
                  <a:pt x="249" y="1110"/>
                  <a:pt x="210" y="1153"/>
                  <a:pt x="190" y="1212"/>
                </a:cubicBezTo>
                <a:cubicBezTo>
                  <a:pt x="188" y="1228"/>
                  <a:pt x="186" y="1243"/>
                  <a:pt x="184" y="1259"/>
                </a:cubicBezTo>
                <a:cubicBezTo>
                  <a:pt x="182" y="1271"/>
                  <a:pt x="178" y="1294"/>
                  <a:pt x="178" y="1294"/>
                </a:cubicBezTo>
                <a:lnTo>
                  <a:pt x="136" y="1406"/>
                </a:lnTo>
                <a:cubicBezTo>
                  <a:pt x="127" y="1445"/>
                  <a:pt x="113" y="1483"/>
                  <a:pt x="108" y="1523"/>
                </a:cubicBezTo>
                <a:cubicBezTo>
                  <a:pt x="99" y="1588"/>
                  <a:pt x="100" y="1659"/>
                  <a:pt x="84" y="1723"/>
                </a:cubicBezTo>
                <a:cubicBezTo>
                  <a:pt x="82" y="1737"/>
                  <a:pt x="82" y="1750"/>
                  <a:pt x="79" y="1764"/>
                </a:cubicBezTo>
                <a:cubicBezTo>
                  <a:pt x="78" y="1770"/>
                  <a:pt x="73" y="1782"/>
                  <a:pt x="73" y="1782"/>
                </a:cubicBezTo>
                <a:lnTo>
                  <a:pt x="0" y="1859"/>
                </a:lnTo>
                <a:lnTo>
                  <a:pt x="0" y="1905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F0FA90">
                  <a:alpha val="75999"/>
                </a:srgbClr>
              </a:gs>
            </a:gsLst>
            <a:lin ang="27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4067" name="Line 3"/>
          <p:cNvSpPr>
            <a:spLocks noChangeShapeType="1"/>
          </p:cNvSpPr>
          <p:nvPr/>
        </p:nvSpPr>
        <p:spPr bwMode="auto">
          <a:xfrm>
            <a:off x="1828800" y="5334000"/>
            <a:ext cx="5791200" cy="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1524000" y="5410200"/>
            <a:ext cx="685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200"/>
              <a:t>А</a:t>
            </a:r>
          </a:p>
        </p:txBody>
      </p:sp>
      <p:sp>
        <p:nvSpPr>
          <p:cNvPr id="1030" name="Text Box 5"/>
          <p:cNvSpPr txBox="1">
            <a:spLocks noChangeArrowheads="1"/>
          </p:cNvSpPr>
          <p:nvPr/>
        </p:nvSpPr>
        <p:spPr bwMode="auto">
          <a:xfrm>
            <a:off x="6096000" y="2667000"/>
            <a:ext cx="685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200"/>
              <a:t>С</a:t>
            </a:r>
          </a:p>
        </p:txBody>
      </p:sp>
      <p:sp>
        <p:nvSpPr>
          <p:cNvPr id="1031" name="Text Box 6"/>
          <p:cNvSpPr txBox="1">
            <a:spLocks noChangeArrowheads="1"/>
          </p:cNvSpPr>
          <p:nvPr/>
        </p:nvSpPr>
        <p:spPr bwMode="auto">
          <a:xfrm>
            <a:off x="6553200" y="5410200"/>
            <a:ext cx="685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200"/>
              <a:t>В</a:t>
            </a:r>
          </a:p>
        </p:txBody>
      </p:sp>
      <p:sp>
        <p:nvSpPr>
          <p:cNvPr id="1032" name="Text Box 7"/>
          <p:cNvSpPr txBox="1">
            <a:spLocks noChangeArrowheads="1"/>
          </p:cNvSpPr>
          <p:nvPr/>
        </p:nvSpPr>
        <p:spPr bwMode="auto">
          <a:xfrm>
            <a:off x="4191000" y="5562600"/>
            <a:ext cx="685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200"/>
              <a:t>О</a:t>
            </a:r>
          </a:p>
        </p:txBody>
      </p:sp>
      <p:sp>
        <p:nvSpPr>
          <p:cNvPr id="344072" name="Freeform 8"/>
          <p:cNvSpPr>
            <a:spLocks/>
          </p:cNvSpPr>
          <p:nvPr/>
        </p:nvSpPr>
        <p:spPr bwMode="auto">
          <a:xfrm>
            <a:off x="4419601" y="2743200"/>
            <a:ext cx="4392613" cy="2592388"/>
          </a:xfrm>
          <a:custGeom>
            <a:avLst/>
            <a:gdLst/>
            <a:ahLst/>
            <a:cxnLst>
              <a:cxn ang="0">
                <a:pos x="2087" y="0"/>
              </a:cxn>
              <a:cxn ang="0">
                <a:pos x="0" y="1633"/>
              </a:cxn>
              <a:cxn ang="0">
                <a:pos x="2513" y="1627"/>
              </a:cxn>
              <a:cxn ang="0">
                <a:pos x="2722" y="1361"/>
              </a:cxn>
              <a:cxn ang="0">
                <a:pos x="2767" y="1088"/>
              </a:cxn>
              <a:cxn ang="0">
                <a:pos x="2722" y="862"/>
              </a:cxn>
              <a:cxn ang="0">
                <a:pos x="2631" y="544"/>
              </a:cxn>
              <a:cxn ang="0">
                <a:pos x="2540" y="363"/>
              </a:cxn>
              <a:cxn ang="0">
                <a:pos x="2404" y="227"/>
              </a:cxn>
              <a:cxn ang="0">
                <a:pos x="2268" y="91"/>
              </a:cxn>
              <a:cxn ang="0">
                <a:pos x="2132" y="45"/>
              </a:cxn>
              <a:cxn ang="0">
                <a:pos x="2087" y="0"/>
              </a:cxn>
            </a:cxnLst>
            <a:rect l="0" t="0" r="r" b="b"/>
            <a:pathLst>
              <a:path w="2767" h="1633">
                <a:moveTo>
                  <a:pt x="2087" y="0"/>
                </a:moveTo>
                <a:lnTo>
                  <a:pt x="0" y="1633"/>
                </a:lnTo>
                <a:lnTo>
                  <a:pt x="2513" y="1627"/>
                </a:lnTo>
                <a:lnTo>
                  <a:pt x="2722" y="1361"/>
                </a:lnTo>
                <a:lnTo>
                  <a:pt x="2767" y="1088"/>
                </a:lnTo>
                <a:lnTo>
                  <a:pt x="2722" y="862"/>
                </a:lnTo>
                <a:lnTo>
                  <a:pt x="2631" y="544"/>
                </a:lnTo>
                <a:lnTo>
                  <a:pt x="2540" y="363"/>
                </a:lnTo>
                <a:lnTo>
                  <a:pt x="2404" y="227"/>
                </a:lnTo>
                <a:lnTo>
                  <a:pt x="2268" y="91"/>
                </a:lnTo>
                <a:lnTo>
                  <a:pt x="2132" y="45"/>
                </a:lnTo>
                <a:lnTo>
                  <a:pt x="2087" y="0"/>
                </a:lnTo>
                <a:close/>
              </a:path>
            </a:pathLst>
          </a:custGeom>
          <a:gradFill rotWithShape="1">
            <a:gsLst>
              <a:gs pos="0">
                <a:srgbClr val="CC66FF">
                  <a:alpha val="44000"/>
                </a:srgbClr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4073" name="Line 9"/>
          <p:cNvSpPr>
            <a:spLocks noChangeShapeType="1"/>
          </p:cNvSpPr>
          <p:nvPr/>
        </p:nvSpPr>
        <p:spPr bwMode="auto">
          <a:xfrm flipV="1">
            <a:off x="4495800" y="3200400"/>
            <a:ext cx="2667000" cy="2133600"/>
          </a:xfrm>
          <a:prstGeom prst="line">
            <a:avLst/>
          </a:prstGeom>
          <a:noFill/>
          <a:ln w="57150">
            <a:solidFill>
              <a:srgbClr val="333399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4074" name="Oval 10"/>
          <p:cNvSpPr>
            <a:spLocks noChangeArrowheads="1"/>
          </p:cNvSpPr>
          <p:nvPr/>
        </p:nvSpPr>
        <p:spPr bwMode="auto">
          <a:xfrm>
            <a:off x="4419600" y="52578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6" name="Text Box 11"/>
          <p:cNvSpPr txBox="1">
            <a:spLocks noChangeArrowheads="1"/>
          </p:cNvSpPr>
          <p:nvPr/>
        </p:nvSpPr>
        <p:spPr bwMode="auto">
          <a:xfrm>
            <a:off x="1981200" y="533401"/>
            <a:ext cx="2667000" cy="584775"/>
          </a:xfrm>
          <a:prstGeom prst="rect">
            <a:avLst/>
          </a:prstGeom>
          <a:solidFill>
            <a:srgbClr val="EBEBFF"/>
          </a:solidFill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</a:pPr>
            <a:r>
              <a:rPr lang="ru-RU" sz="3200">
                <a:solidFill>
                  <a:srgbClr val="000099"/>
                </a:solidFill>
              </a:rPr>
              <a:t>Устно:</a:t>
            </a:r>
          </a:p>
        </p:txBody>
      </p:sp>
      <p:graphicFrame>
        <p:nvGraphicFramePr>
          <p:cNvPr id="1026" name="Object 12"/>
          <p:cNvGraphicFramePr>
            <a:graphicFrameLocks noChangeAspect="1"/>
          </p:cNvGraphicFramePr>
          <p:nvPr/>
        </p:nvGraphicFramePr>
        <p:xfrm>
          <a:off x="3630613" y="4537076"/>
          <a:ext cx="1079500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3" imgW="380880" imgH="228600" progId="Equation.3">
                  <p:embed/>
                </p:oleObj>
              </mc:Choice>
              <mc:Fallback>
                <p:oleObj name="Формула" r:id="rId3" imgW="380880" imgH="228600" progId="Equation.3">
                  <p:embed/>
                  <p:pic>
                    <p:nvPicPr>
                      <p:cNvPr id="1026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0613" y="4537076"/>
                        <a:ext cx="1079500" cy="646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7" name="Text Box 13"/>
          <p:cNvSpPr txBox="1">
            <a:spLocks noChangeArrowheads="1"/>
          </p:cNvSpPr>
          <p:nvPr/>
        </p:nvSpPr>
        <p:spPr bwMode="auto">
          <a:xfrm>
            <a:off x="5334000" y="4648200"/>
            <a:ext cx="685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200">
                <a:solidFill>
                  <a:srgbClr val="CC0099"/>
                </a:solidFill>
              </a:rPr>
              <a:t>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Freeform 2"/>
          <p:cNvSpPr>
            <a:spLocks/>
          </p:cNvSpPr>
          <p:nvPr/>
        </p:nvSpPr>
        <p:spPr bwMode="auto">
          <a:xfrm>
            <a:off x="4078289" y="2838450"/>
            <a:ext cx="3671887" cy="2160588"/>
          </a:xfrm>
          <a:custGeom>
            <a:avLst/>
            <a:gdLst/>
            <a:ahLst/>
            <a:cxnLst>
              <a:cxn ang="0">
                <a:pos x="1633" y="0"/>
              </a:cxn>
              <a:cxn ang="0">
                <a:pos x="0" y="1361"/>
              </a:cxn>
              <a:cxn ang="0">
                <a:pos x="2177" y="1361"/>
              </a:cxn>
              <a:cxn ang="0">
                <a:pos x="2313" y="1134"/>
              </a:cxn>
              <a:cxn ang="0">
                <a:pos x="2313" y="1043"/>
              </a:cxn>
              <a:cxn ang="0">
                <a:pos x="2313" y="953"/>
              </a:cxn>
              <a:cxn ang="0">
                <a:pos x="2313" y="907"/>
              </a:cxn>
              <a:cxn ang="0">
                <a:pos x="2313" y="817"/>
              </a:cxn>
              <a:cxn ang="0">
                <a:pos x="2223" y="726"/>
              </a:cxn>
              <a:cxn ang="0">
                <a:pos x="2223" y="635"/>
              </a:cxn>
              <a:cxn ang="0">
                <a:pos x="2177" y="499"/>
              </a:cxn>
              <a:cxn ang="0">
                <a:pos x="2086" y="363"/>
              </a:cxn>
              <a:cxn ang="0">
                <a:pos x="2041" y="227"/>
              </a:cxn>
              <a:cxn ang="0">
                <a:pos x="1950" y="136"/>
              </a:cxn>
              <a:cxn ang="0">
                <a:pos x="1724" y="45"/>
              </a:cxn>
              <a:cxn ang="0">
                <a:pos x="1678" y="45"/>
              </a:cxn>
              <a:cxn ang="0">
                <a:pos x="1633" y="0"/>
              </a:cxn>
            </a:cxnLst>
            <a:rect l="0" t="0" r="r" b="b"/>
            <a:pathLst>
              <a:path w="2313" h="1361">
                <a:moveTo>
                  <a:pt x="1633" y="0"/>
                </a:moveTo>
                <a:lnTo>
                  <a:pt x="0" y="1361"/>
                </a:lnTo>
                <a:lnTo>
                  <a:pt x="2177" y="1361"/>
                </a:lnTo>
                <a:lnTo>
                  <a:pt x="2313" y="1134"/>
                </a:lnTo>
                <a:lnTo>
                  <a:pt x="2313" y="1043"/>
                </a:lnTo>
                <a:lnTo>
                  <a:pt x="2313" y="953"/>
                </a:lnTo>
                <a:lnTo>
                  <a:pt x="2313" y="907"/>
                </a:lnTo>
                <a:lnTo>
                  <a:pt x="2313" y="817"/>
                </a:lnTo>
                <a:lnTo>
                  <a:pt x="2223" y="726"/>
                </a:lnTo>
                <a:lnTo>
                  <a:pt x="2223" y="635"/>
                </a:lnTo>
                <a:lnTo>
                  <a:pt x="2177" y="499"/>
                </a:lnTo>
                <a:lnTo>
                  <a:pt x="2086" y="363"/>
                </a:lnTo>
                <a:lnTo>
                  <a:pt x="2041" y="227"/>
                </a:lnTo>
                <a:lnTo>
                  <a:pt x="1950" y="136"/>
                </a:lnTo>
                <a:lnTo>
                  <a:pt x="1724" y="45"/>
                </a:lnTo>
                <a:lnTo>
                  <a:pt x="1678" y="45"/>
                </a:lnTo>
                <a:lnTo>
                  <a:pt x="1633" y="0"/>
                </a:lnTo>
                <a:close/>
              </a:path>
            </a:pathLst>
          </a:custGeom>
          <a:gradFill rotWithShape="1">
            <a:gsLst>
              <a:gs pos="0">
                <a:srgbClr val="66FFFF">
                  <a:alpha val="50999"/>
                </a:srgbClr>
              </a:gs>
              <a:gs pos="100000">
                <a:schemeClr val="bg1"/>
              </a:gs>
            </a:gsLst>
            <a:lin ang="189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8707" name="Freeform 3"/>
          <p:cNvSpPr>
            <a:spLocks/>
          </p:cNvSpPr>
          <p:nvPr/>
        </p:nvSpPr>
        <p:spPr bwMode="auto">
          <a:xfrm>
            <a:off x="1536701" y="1758950"/>
            <a:ext cx="5133975" cy="3240088"/>
          </a:xfrm>
          <a:custGeom>
            <a:avLst/>
            <a:gdLst/>
            <a:ahLst/>
            <a:cxnLst>
              <a:cxn ang="0">
                <a:pos x="0" y="2035"/>
              </a:cxn>
              <a:cxn ang="0">
                <a:pos x="1601" y="2041"/>
              </a:cxn>
              <a:cxn ang="0">
                <a:pos x="3234" y="680"/>
              </a:cxn>
              <a:cxn ang="0">
                <a:pos x="2916" y="363"/>
              </a:cxn>
              <a:cxn ang="0">
                <a:pos x="2735" y="227"/>
              </a:cxn>
              <a:cxn ang="0">
                <a:pos x="2599" y="136"/>
              </a:cxn>
              <a:cxn ang="0">
                <a:pos x="2281" y="90"/>
              </a:cxn>
              <a:cxn ang="0">
                <a:pos x="2145" y="0"/>
              </a:cxn>
              <a:cxn ang="0">
                <a:pos x="1873" y="0"/>
              </a:cxn>
              <a:cxn ang="0">
                <a:pos x="1762" y="129"/>
              </a:cxn>
              <a:cxn ang="0">
                <a:pos x="1593" y="146"/>
              </a:cxn>
              <a:cxn ang="0">
                <a:pos x="1449" y="112"/>
              </a:cxn>
              <a:cxn ang="0">
                <a:pos x="1313" y="154"/>
              </a:cxn>
              <a:cxn ang="0">
                <a:pos x="1110" y="86"/>
              </a:cxn>
              <a:cxn ang="0">
                <a:pos x="932" y="120"/>
              </a:cxn>
              <a:cxn ang="0">
                <a:pos x="814" y="137"/>
              </a:cxn>
              <a:cxn ang="0">
                <a:pos x="704" y="332"/>
              </a:cxn>
              <a:cxn ang="0">
                <a:pos x="543" y="340"/>
              </a:cxn>
              <a:cxn ang="0">
                <a:pos x="661" y="476"/>
              </a:cxn>
              <a:cxn ang="0">
                <a:pos x="619" y="383"/>
              </a:cxn>
              <a:cxn ang="0">
                <a:pos x="585" y="442"/>
              </a:cxn>
              <a:cxn ang="0">
                <a:pos x="560" y="518"/>
              </a:cxn>
              <a:cxn ang="0">
                <a:pos x="441" y="535"/>
              </a:cxn>
              <a:cxn ang="0">
                <a:pos x="390" y="654"/>
              </a:cxn>
              <a:cxn ang="0">
                <a:pos x="449" y="789"/>
              </a:cxn>
              <a:cxn ang="0">
                <a:pos x="331" y="925"/>
              </a:cxn>
              <a:cxn ang="0">
                <a:pos x="382" y="1044"/>
              </a:cxn>
              <a:cxn ang="0">
                <a:pos x="255" y="1120"/>
              </a:cxn>
              <a:cxn ang="0">
                <a:pos x="238" y="1196"/>
              </a:cxn>
              <a:cxn ang="0">
                <a:pos x="314" y="1332"/>
              </a:cxn>
              <a:cxn ang="0">
                <a:pos x="229" y="1382"/>
              </a:cxn>
              <a:cxn ang="0">
                <a:pos x="212" y="1492"/>
              </a:cxn>
              <a:cxn ang="0">
                <a:pos x="111" y="1552"/>
              </a:cxn>
              <a:cxn ang="0">
                <a:pos x="102" y="1611"/>
              </a:cxn>
              <a:cxn ang="0">
                <a:pos x="94" y="1620"/>
              </a:cxn>
              <a:cxn ang="0">
                <a:pos x="102" y="1772"/>
              </a:cxn>
              <a:cxn ang="0">
                <a:pos x="77" y="1924"/>
              </a:cxn>
              <a:cxn ang="0">
                <a:pos x="0" y="2035"/>
              </a:cxn>
            </a:cxnLst>
            <a:rect l="0" t="0" r="r" b="b"/>
            <a:pathLst>
              <a:path w="3234" h="2041">
                <a:moveTo>
                  <a:pt x="0" y="2035"/>
                </a:moveTo>
                <a:lnTo>
                  <a:pt x="1601" y="2041"/>
                </a:lnTo>
                <a:lnTo>
                  <a:pt x="3234" y="680"/>
                </a:lnTo>
                <a:lnTo>
                  <a:pt x="2916" y="363"/>
                </a:lnTo>
                <a:lnTo>
                  <a:pt x="2735" y="227"/>
                </a:lnTo>
                <a:lnTo>
                  <a:pt x="2599" y="136"/>
                </a:lnTo>
                <a:lnTo>
                  <a:pt x="2281" y="90"/>
                </a:lnTo>
                <a:lnTo>
                  <a:pt x="2145" y="0"/>
                </a:lnTo>
                <a:lnTo>
                  <a:pt x="1873" y="0"/>
                </a:lnTo>
                <a:lnTo>
                  <a:pt x="1762" y="129"/>
                </a:lnTo>
                <a:lnTo>
                  <a:pt x="1593" y="146"/>
                </a:lnTo>
                <a:lnTo>
                  <a:pt x="1449" y="112"/>
                </a:lnTo>
                <a:lnTo>
                  <a:pt x="1313" y="154"/>
                </a:lnTo>
                <a:lnTo>
                  <a:pt x="1110" y="86"/>
                </a:lnTo>
                <a:lnTo>
                  <a:pt x="932" y="120"/>
                </a:lnTo>
                <a:lnTo>
                  <a:pt x="814" y="137"/>
                </a:lnTo>
                <a:lnTo>
                  <a:pt x="704" y="332"/>
                </a:lnTo>
                <a:lnTo>
                  <a:pt x="543" y="340"/>
                </a:lnTo>
                <a:lnTo>
                  <a:pt x="661" y="476"/>
                </a:lnTo>
                <a:lnTo>
                  <a:pt x="619" y="383"/>
                </a:lnTo>
                <a:lnTo>
                  <a:pt x="585" y="442"/>
                </a:lnTo>
                <a:lnTo>
                  <a:pt x="560" y="518"/>
                </a:lnTo>
                <a:lnTo>
                  <a:pt x="441" y="535"/>
                </a:lnTo>
                <a:lnTo>
                  <a:pt x="390" y="654"/>
                </a:lnTo>
                <a:lnTo>
                  <a:pt x="449" y="789"/>
                </a:lnTo>
                <a:cubicBezTo>
                  <a:pt x="434" y="804"/>
                  <a:pt x="341" y="906"/>
                  <a:pt x="331" y="925"/>
                </a:cubicBezTo>
                <a:cubicBezTo>
                  <a:pt x="327" y="932"/>
                  <a:pt x="381" y="1036"/>
                  <a:pt x="382" y="1044"/>
                </a:cubicBezTo>
                <a:cubicBezTo>
                  <a:pt x="382" y="1046"/>
                  <a:pt x="247" y="1101"/>
                  <a:pt x="255" y="1120"/>
                </a:cubicBezTo>
                <a:cubicBezTo>
                  <a:pt x="277" y="1175"/>
                  <a:pt x="238" y="1147"/>
                  <a:pt x="238" y="1196"/>
                </a:cubicBezTo>
                <a:cubicBezTo>
                  <a:pt x="248" y="1255"/>
                  <a:pt x="337" y="1281"/>
                  <a:pt x="314" y="1332"/>
                </a:cubicBezTo>
                <a:cubicBezTo>
                  <a:pt x="297" y="1370"/>
                  <a:pt x="229" y="1340"/>
                  <a:pt x="229" y="1382"/>
                </a:cubicBezTo>
                <a:cubicBezTo>
                  <a:pt x="160" y="1377"/>
                  <a:pt x="225" y="1433"/>
                  <a:pt x="212" y="1492"/>
                </a:cubicBezTo>
                <a:cubicBezTo>
                  <a:pt x="204" y="1527"/>
                  <a:pt x="116" y="1516"/>
                  <a:pt x="111" y="1552"/>
                </a:cubicBezTo>
                <a:cubicBezTo>
                  <a:pt x="109" y="1568"/>
                  <a:pt x="105" y="1596"/>
                  <a:pt x="102" y="1611"/>
                </a:cubicBezTo>
                <a:cubicBezTo>
                  <a:pt x="99" y="1622"/>
                  <a:pt x="31" y="1614"/>
                  <a:pt x="94" y="1620"/>
                </a:cubicBezTo>
                <a:lnTo>
                  <a:pt x="102" y="1772"/>
                </a:lnTo>
                <a:lnTo>
                  <a:pt x="77" y="1924"/>
                </a:lnTo>
                <a:lnTo>
                  <a:pt x="0" y="2035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FFFF99">
                  <a:alpha val="67000"/>
                </a:srgbClr>
              </a:gs>
            </a:gsLst>
            <a:lin ang="27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8708" name="Line 4"/>
          <p:cNvSpPr>
            <a:spLocks noChangeShapeType="1"/>
          </p:cNvSpPr>
          <p:nvPr/>
        </p:nvSpPr>
        <p:spPr bwMode="auto">
          <a:xfrm>
            <a:off x="4222750" y="4997450"/>
            <a:ext cx="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8709" name="Line 5"/>
          <p:cNvSpPr>
            <a:spLocks noChangeShapeType="1"/>
          </p:cNvSpPr>
          <p:nvPr/>
        </p:nvSpPr>
        <p:spPr bwMode="auto">
          <a:xfrm flipV="1">
            <a:off x="4149725" y="3846514"/>
            <a:ext cx="3168650" cy="1150937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8710" name="Line 6"/>
          <p:cNvSpPr>
            <a:spLocks noChangeShapeType="1"/>
          </p:cNvSpPr>
          <p:nvPr/>
        </p:nvSpPr>
        <p:spPr bwMode="auto">
          <a:xfrm flipV="1">
            <a:off x="4078289" y="2838450"/>
            <a:ext cx="2592387" cy="215900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8711" name="Line 7"/>
          <p:cNvSpPr>
            <a:spLocks noChangeShapeType="1"/>
          </p:cNvSpPr>
          <p:nvPr/>
        </p:nvSpPr>
        <p:spPr bwMode="auto">
          <a:xfrm>
            <a:off x="1485901" y="4997450"/>
            <a:ext cx="6048375" cy="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8712" name="Line 8"/>
          <p:cNvSpPr>
            <a:spLocks noChangeShapeType="1"/>
          </p:cNvSpPr>
          <p:nvPr/>
        </p:nvSpPr>
        <p:spPr bwMode="auto">
          <a:xfrm flipH="1" flipV="1">
            <a:off x="3286126" y="2046288"/>
            <a:ext cx="792163" cy="2951162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8" name="Text Box 9"/>
          <p:cNvSpPr txBox="1">
            <a:spLocks noChangeArrowheads="1"/>
          </p:cNvSpPr>
          <p:nvPr/>
        </p:nvSpPr>
        <p:spPr bwMode="auto">
          <a:xfrm>
            <a:off x="1711507" y="4876801"/>
            <a:ext cx="42191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/>
              <a:t>А</a:t>
            </a:r>
          </a:p>
        </p:txBody>
      </p:sp>
      <p:sp>
        <p:nvSpPr>
          <p:cNvPr id="2059" name="Text Box 10"/>
          <p:cNvSpPr txBox="1">
            <a:spLocks noChangeArrowheads="1"/>
          </p:cNvSpPr>
          <p:nvPr/>
        </p:nvSpPr>
        <p:spPr bwMode="auto">
          <a:xfrm>
            <a:off x="7412943" y="4949826"/>
            <a:ext cx="43633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/>
              <a:t>В</a:t>
            </a:r>
          </a:p>
        </p:txBody>
      </p:sp>
      <p:sp>
        <p:nvSpPr>
          <p:cNvPr id="2060" name="Text Box 11"/>
          <p:cNvSpPr txBox="1">
            <a:spLocks noChangeArrowheads="1"/>
          </p:cNvSpPr>
          <p:nvPr/>
        </p:nvSpPr>
        <p:spPr bwMode="auto">
          <a:xfrm>
            <a:off x="3256098" y="1327151"/>
            <a:ext cx="43152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/>
              <a:t>С</a:t>
            </a:r>
          </a:p>
        </p:txBody>
      </p:sp>
      <p:sp>
        <p:nvSpPr>
          <p:cNvPr id="2061" name="Text Box 12"/>
          <p:cNvSpPr txBox="1">
            <a:spLocks noChangeArrowheads="1"/>
          </p:cNvSpPr>
          <p:nvPr/>
        </p:nvSpPr>
        <p:spPr bwMode="auto">
          <a:xfrm>
            <a:off x="7341352" y="3055939"/>
            <a:ext cx="468397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600"/>
              <a:t>D</a:t>
            </a:r>
            <a:endParaRPr lang="ru-RU" sz="3600"/>
          </a:p>
        </p:txBody>
      </p:sp>
      <p:sp>
        <p:nvSpPr>
          <p:cNvPr id="2062" name="Text Box 13"/>
          <p:cNvSpPr txBox="1">
            <a:spLocks noChangeArrowheads="1"/>
          </p:cNvSpPr>
          <p:nvPr/>
        </p:nvSpPr>
        <p:spPr bwMode="auto">
          <a:xfrm>
            <a:off x="6208136" y="2119314"/>
            <a:ext cx="579005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/>
              <a:t>М</a:t>
            </a:r>
          </a:p>
        </p:txBody>
      </p:sp>
      <p:sp>
        <p:nvSpPr>
          <p:cNvPr id="2063" name="Text Box 14"/>
          <p:cNvSpPr txBox="1">
            <a:spLocks noChangeArrowheads="1"/>
          </p:cNvSpPr>
          <p:nvPr/>
        </p:nvSpPr>
        <p:spPr bwMode="auto">
          <a:xfrm>
            <a:off x="3874143" y="4999039"/>
            <a:ext cx="49084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/>
              <a:t>О</a:t>
            </a:r>
          </a:p>
        </p:txBody>
      </p:sp>
      <p:sp>
        <p:nvSpPr>
          <p:cNvPr id="328719" name="Arc 15"/>
          <p:cNvSpPr>
            <a:spLocks/>
          </p:cNvSpPr>
          <p:nvPr/>
        </p:nvSpPr>
        <p:spPr bwMode="auto">
          <a:xfrm>
            <a:off x="5014913" y="4206876"/>
            <a:ext cx="215900" cy="37941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2740"/>
              <a:gd name="T2" fmla="*/ 21570 w 21600"/>
              <a:gd name="T3" fmla="*/ 22740 h 22740"/>
              <a:gd name="T4" fmla="*/ 0 w 21600"/>
              <a:gd name="T5" fmla="*/ 21600 h 22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74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980"/>
                  <a:pt x="21589" y="22360"/>
                  <a:pt x="21569" y="22739"/>
                </a:cubicBezTo>
              </a:path>
              <a:path w="21600" h="2274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980"/>
                  <a:pt x="21589" y="22360"/>
                  <a:pt x="21569" y="22739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8720" name="Arc 16"/>
          <p:cNvSpPr>
            <a:spLocks/>
          </p:cNvSpPr>
          <p:nvPr/>
        </p:nvSpPr>
        <p:spPr bwMode="auto">
          <a:xfrm rot="1542598">
            <a:off x="5162551" y="4638676"/>
            <a:ext cx="214313" cy="36036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403"/>
              <a:gd name="T1" fmla="*/ 0 h 21600"/>
              <a:gd name="T2" fmla="*/ 21403 w 21403"/>
              <a:gd name="T3" fmla="*/ 18688 h 21600"/>
              <a:gd name="T4" fmla="*/ 0 w 21403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403" h="21600" fill="none" extrusionOk="0">
                <a:moveTo>
                  <a:pt x="-1" y="0"/>
                </a:moveTo>
                <a:cubicBezTo>
                  <a:pt x="10804" y="0"/>
                  <a:pt x="19946" y="7982"/>
                  <a:pt x="21402" y="18688"/>
                </a:cubicBezTo>
              </a:path>
              <a:path w="21403" h="21600" stroke="0" extrusionOk="0">
                <a:moveTo>
                  <a:pt x="-1" y="0"/>
                </a:moveTo>
                <a:cubicBezTo>
                  <a:pt x="10804" y="0"/>
                  <a:pt x="19946" y="7982"/>
                  <a:pt x="21402" y="18688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8721" name="Arc 17"/>
          <p:cNvSpPr>
            <a:spLocks/>
          </p:cNvSpPr>
          <p:nvPr/>
        </p:nvSpPr>
        <p:spPr bwMode="auto">
          <a:xfrm rot="19621566">
            <a:off x="3946526" y="3576638"/>
            <a:ext cx="981075" cy="914400"/>
          </a:xfrm>
          <a:custGeom>
            <a:avLst/>
            <a:gdLst>
              <a:gd name="G0" fmla="+- 1562 0 0"/>
              <a:gd name="G1" fmla="+- 21600 0 0"/>
              <a:gd name="G2" fmla="+- 21600 0 0"/>
              <a:gd name="T0" fmla="*/ 0 w 23161"/>
              <a:gd name="T1" fmla="*/ 57 h 21600"/>
              <a:gd name="T2" fmla="*/ 23161 w 23161"/>
              <a:gd name="T3" fmla="*/ 21442 h 21600"/>
              <a:gd name="T4" fmla="*/ 1562 w 23161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161" h="21600" fill="none" extrusionOk="0">
                <a:moveTo>
                  <a:pt x="-1" y="56"/>
                </a:moveTo>
                <a:cubicBezTo>
                  <a:pt x="519" y="18"/>
                  <a:pt x="1040" y="-1"/>
                  <a:pt x="1562" y="0"/>
                </a:cubicBezTo>
                <a:cubicBezTo>
                  <a:pt x="13429" y="0"/>
                  <a:pt x="23074" y="9574"/>
                  <a:pt x="23161" y="21441"/>
                </a:cubicBezTo>
              </a:path>
              <a:path w="23161" h="21600" stroke="0" extrusionOk="0">
                <a:moveTo>
                  <a:pt x="-1" y="56"/>
                </a:moveTo>
                <a:cubicBezTo>
                  <a:pt x="519" y="18"/>
                  <a:pt x="1040" y="-1"/>
                  <a:pt x="1562" y="0"/>
                </a:cubicBezTo>
                <a:cubicBezTo>
                  <a:pt x="13429" y="0"/>
                  <a:pt x="23074" y="9574"/>
                  <a:pt x="23161" y="21441"/>
                </a:cubicBezTo>
                <a:lnTo>
                  <a:pt x="1562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8722" name="Arc 18"/>
          <p:cNvSpPr>
            <a:spLocks/>
          </p:cNvSpPr>
          <p:nvPr/>
        </p:nvSpPr>
        <p:spPr bwMode="auto">
          <a:xfrm rot="15868763">
            <a:off x="2879725" y="3971925"/>
            <a:ext cx="1016000" cy="914400"/>
          </a:xfrm>
          <a:custGeom>
            <a:avLst/>
            <a:gdLst>
              <a:gd name="G0" fmla="+- 2380 0 0"/>
              <a:gd name="G1" fmla="+- 21600 0 0"/>
              <a:gd name="G2" fmla="+- 21600 0 0"/>
              <a:gd name="T0" fmla="*/ 0 w 23979"/>
              <a:gd name="T1" fmla="*/ 132 h 21600"/>
              <a:gd name="T2" fmla="*/ 23979 w 23979"/>
              <a:gd name="T3" fmla="*/ 21442 h 21600"/>
              <a:gd name="T4" fmla="*/ 2380 w 2397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979" h="21600" fill="none" extrusionOk="0">
                <a:moveTo>
                  <a:pt x="-1" y="131"/>
                </a:moveTo>
                <a:cubicBezTo>
                  <a:pt x="790" y="43"/>
                  <a:pt x="1584" y="-1"/>
                  <a:pt x="2380" y="0"/>
                </a:cubicBezTo>
                <a:cubicBezTo>
                  <a:pt x="14247" y="0"/>
                  <a:pt x="23892" y="9574"/>
                  <a:pt x="23979" y="21441"/>
                </a:cubicBezTo>
              </a:path>
              <a:path w="23979" h="21600" stroke="0" extrusionOk="0">
                <a:moveTo>
                  <a:pt x="-1" y="131"/>
                </a:moveTo>
                <a:cubicBezTo>
                  <a:pt x="790" y="43"/>
                  <a:pt x="1584" y="-1"/>
                  <a:pt x="2380" y="0"/>
                </a:cubicBezTo>
                <a:cubicBezTo>
                  <a:pt x="14247" y="0"/>
                  <a:pt x="23892" y="9574"/>
                  <a:pt x="23979" y="21441"/>
                </a:cubicBezTo>
                <a:lnTo>
                  <a:pt x="238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8724" name="Arc 20"/>
          <p:cNvSpPr>
            <a:spLocks/>
          </p:cNvSpPr>
          <p:nvPr/>
        </p:nvSpPr>
        <p:spPr bwMode="auto">
          <a:xfrm rot="15868763">
            <a:off x="2979738" y="4017963"/>
            <a:ext cx="955675" cy="914400"/>
          </a:xfrm>
          <a:custGeom>
            <a:avLst/>
            <a:gdLst>
              <a:gd name="G0" fmla="+- 1024 0 0"/>
              <a:gd name="G1" fmla="+- 21600 0 0"/>
              <a:gd name="G2" fmla="+- 21600 0 0"/>
              <a:gd name="T0" fmla="*/ 0 w 22580"/>
              <a:gd name="T1" fmla="*/ 24 h 21600"/>
              <a:gd name="T2" fmla="*/ 22580 w 22580"/>
              <a:gd name="T3" fmla="*/ 20223 h 21600"/>
              <a:gd name="T4" fmla="*/ 1024 w 2258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580" h="21600" fill="none" extrusionOk="0">
                <a:moveTo>
                  <a:pt x="0" y="24"/>
                </a:moveTo>
                <a:cubicBezTo>
                  <a:pt x="341" y="8"/>
                  <a:pt x="682" y="-1"/>
                  <a:pt x="1024" y="0"/>
                </a:cubicBezTo>
                <a:cubicBezTo>
                  <a:pt x="12418" y="0"/>
                  <a:pt x="21853" y="8851"/>
                  <a:pt x="22580" y="20222"/>
                </a:cubicBezTo>
              </a:path>
              <a:path w="22580" h="21600" stroke="0" extrusionOk="0">
                <a:moveTo>
                  <a:pt x="0" y="24"/>
                </a:moveTo>
                <a:cubicBezTo>
                  <a:pt x="341" y="8"/>
                  <a:pt x="682" y="-1"/>
                  <a:pt x="1024" y="0"/>
                </a:cubicBezTo>
                <a:cubicBezTo>
                  <a:pt x="12418" y="0"/>
                  <a:pt x="21853" y="8851"/>
                  <a:pt x="22580" y="20222"/>
                </a:cubicBezTo>
                <a:lnTo>
                  <a:pt x="1024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8725" name="Arc 21"/>
          <p:cNvSpPr>
            <a:spLocks/>
          </p:cNvSpPr>
          <p:nvPr/>
        </p:nvSpPr>
        <p:spPr bwMode="auto">
          <a:xfrm rot="19621566">
            <a:off x="3995738" y="3686175"/>
            <a:ext cx="908050" cy="914400"/>
          </a:xfrm>
          <a:custGeom>
            <a:avLst/>
            <a:gdLst>
              <a:gd name="G0" fmla="+- 0 0 0"/>
              <a:gd name="G1" fmla="+- 21595 0 0"/>
              <a:gd name="G2" fmla="+- 21600 0 0"/>
              <a:gd name="T0" fmla="*/ 456 w 21438"/>
              <a:gd name="T1" fmla="*/ 0 h 21595"/>
              <a:gd name="T2" fmla="*/ 21438 w 21438"/>
              <a:gd name="T3" fmla="*/ 18958 h 21595"/>
              <a:gd name="T4" fmla="*/ 0 w 21438"/>
              <a:gd name="T5" fmla="*/ 21595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438" h="21595" fill="none" extrusionOk="0">
                <a:moveTo>
                  <a:pt x="456" y="-1"/>
                </a:moveTo>
                <a:cubicBezTo>
                  <a:pt x="11189" y="226"/>
                  <a:pt x="20127" y="8302"/>
                  <a:pt x="21438" y="18957"/>
                </a:cubicBezTo>
              </a:path>
              <a:path w="21438" h="21595" stroke="0" extrusionOk="0">
                <a:moveTo>
                  <a:pt x="456" y="-1"/>
                </a:moveTo>
                <a:cubicBezTo>
                  <a:pt x="11189" y="226"/>
                  <a:pt x="20127" y="8302"/>
                  <a:pt x="21438" y="18957"/>
                </a:cubicBezTo>
                <a:lnTo>
                  <a:pt x="0" y="21595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8726" name="Line 22"/>
          <p:cNvSpPr>
            <a:spLocks noChangeShapeType="1"/>
          </p:cNvSpPr>
          <p:nvPr/>
        </p:nvSpPr>
        <p:spPr bwMode="auto">
          <a:xfrm>
            <a:off x="2057401" y="5791200"/>
            <a:ext cx="3311525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71" name="Text Box 23"/>
          <p:cNvSpPr txBox="1">
            <a:spLocks noChangeArrowheads="1"/>
          </p:cNvSpPr>
          <p:nvPr/>
        </p:nvSpPr>
        <p:spPr bwMode="auto">
          <a:xfrm>
            <a:off x="1981200" y="5715001"/>
            <a:ext cx="1350050" cy="5847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>
                <a:solidFill>
                  <a:srgbClr val="000000"/>
                </a:solidFill>
              </a:rPr>
              <a:t>Найти:</a:t>
            </a:r>
          </a:p>
        </p:txBody>
      </p:sp>
      <p:graphicFrame>
        <p:nvGraphicFramePr>
          <p:cNvPr id="2050" name="Object 24"/>
          <p:cNvGraphicFramePr>
            <a:graphicFrameLocks noChangeAspect="1"/>
          </p:cNvGraphicFramePr>
          <p:nvPr/>
        </p:nvGraphicFramePr>
        <p:xfrm>
          <a:off x="3886201" y="5791201"/>
          <a:ext cx="1312863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495000" imgH="177480" progId="Equation.3">
                  <p:embed/>
                </p:oleObj>
              </mc:Choice>
              <mc:Fallback>
                <p:oleObj name="Формула" r:id="rId2" imgW="495000" imgH="177480" progId="Equation.3">
                  <p:embed/>
                  <p:pic>
                    <p:nvPicPr>
                      <p:cNvPr id="205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1" y="5791201"/>
                        <a:ext cx="1312863" cy="46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72" name="Text Box 26"/>
          <p:cNvSpPr txBox="1">
            <a:spLocks noChangeArrowheads="1"/>
          </p:cNvSpPr>
          <p:nvPr/>
        </p:nvSpPr>
        <p:spPr bwMode="auto">
          <a:xfrm>
            <a:off x="1981200" y="533401"/>
            <a:ext cx="2667000" cy="584775"/>
          </a:xfrm>
          <a:prstGeom prst="rect">
            <a:avLst/>
          </a:prstGeom>
          <a:solidFill>
            <a:srgbClr val="EBEBFF"/>
          </a:solidFill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</a:pPr>
            <a:r>
              <a:rPr lang="ru-RU" sz="3200">
                <a:solidFill>
                  <a:srgbClr val="000099"/>
                </a:solidFill>
              </a:rPr>
              <a:t>Устно: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Freeform 2"/>
          <p:cNvSpPr>
            <a:spLocks/>
          </p:cNvSpPr>
          <p:nvPr/>
        </p:nvSpPr>
        <p:spPr bwMode="auto">
          <a:xfrm>
            <a:off x="2316164" y="3282950"/>
            <a:ext cx="2168525" cy="1892300"/>
          </a:xfrm>
          <a:custGeom>
            <a:avLst/>
            <a:gdLst/>
            <a:ahLst/>
            <a:cxnLst>
              <a:cxn ang="0">
                <a:pos x="1366" y="984"/>
              </a:cxn>
              <a:cxn ang="0">
                <a:pos x="1240" y="0"/>
              </a:cxn>
              <a:cxn ang="0">
                <a:pos x="0" y="745"/>
              </a:cxn>
              <a:cxn ang="0">
                <a:pos x="21" y="738"/>
              </a:cxn>
              <a:cxn ang="0">
                <a:pos x="67" y="920"/>
              </a:cxn>
              <a:cxn ang="0">
                <a:pos x="158" y="1056"/>
              </a:cxn>
              <a:cxn ang="0">
                <a:pos x="384" y="1147"/>
              </a:cxn>
              <a:cxn ang="0">
                <a:pos x="612" y="1192"/>
              </a:cxn>
              <a:cxn ang="0">
                <a:pos x="884" y="1192"/>
              </a:cxn>
              <a:cxn ang="0">
                <a:pos x="1111" y="1192"/>
              </a:cxn>
              <a:cxn ang="0">
                <a:pos x="1202" y="1147"/>
              </a:cxn>
            </a:cxnLst>
            <a:rect l="0" t="0" r="r" b="b"/>
            <a:pathLst>
              <a:path w="1366" h="1192">
                <a:moveTo>
                  <a:pt x="1366" y="984"/>
                </a:moveTo>
                <a:lnTo>
                  <a:pt x="1240" y="0"/>
                </a:lnTo>
                <a:lnTo>
                  <a:pt x="0" y="745"/>
                </a:lnTo>
                <a:lnTo>
                  <a:pt x="21" y="738"/>
                </a:lnTo>
                <a:lnTo>
                  <a:pt x="67" y="920"/>
                </a:lnTo>
                <a:lnTo>
                  <a:pt x="158" y="1056"/>
                </a:lnTo>
                <a:lnTo>
                  <a:pt x="384" y="1147"/>
                </a:lnTo>
                <a:lnTo>
                  <a:pt x="612" y="1192"/>
                </a:lnTo>
                <a:lnTo>
                  <a:pt x="884" y="1192"/>
                </a:lnTo>
                <a:lnTo>
                  <a:pt x="1111" y="1192"/>
                </a:lnTo>
                <a:lnTo>
                  <a:pt x="1202" y="1147"/>
                </a:lnTo>
              </a:path>
            </a:pathLst>
          </a:custGeom>
          <a:gradFill rotWithShape="1">
            <a:gsLst>
              <a:gs pos="0">
                <a:srgbClr val="CC66FF"/>
              </a:gs>
              <a:gs pos="100000">
                <a:schemeClr val="bg1">
                  <a:alpha val="73000"/>
                </a:schemeClr>
              </a:gs>
            </a:gsLst>
            <a:path path="rect">
              <a:fillToRect l="100000" b="100000"/>
            </a:path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6115" name="Freeform 3"/>
          <p:cNvSpPr>
            <a:spLocks/>
          </p:cNvSpPr>
          <p:nvPr/>
        </p:nvSpPr>
        <p:spPr bwMode="auto">
          <a:xfrm rot="10800000">
            <a:off x="4259263" y="3228975"/>
            <a:ext cx="2233612" cy="1728788"/>
          </a:xfrm>
          <a:custGeom>
            <a:avLst/>
            <a:gdLst/>
            <a:ahLst/>
            <a:cxnLst>
              <a:cxn ang="0">
                <a:pos x="0" y="817"/>
              </a:cxn>
              <a:cxn ang="0">
                <a:pos x="1406" y="1089"/>
              </a:cxn>
              <a:cxn ang="0">
                <a:pos x="1270" y="0"/>
              </a:cxn>
              <a:cxn ang="0">
                <a:pos x="1089" y="0"/>
              </a:cxn>
              <a:cxn ang="0">
                <a:pos x="862" y="46"/>
              </a:cxn>
              <a:cxn ang="0">
                <a:pos x="590" y="136"/>
              </a:cxn>
              <a:cxn ang="0">
                <a:pos x="227" y="272"/>
              </a:cxn>
              <a:cxn ang="0">
                <a:pos x="91" y="499"/>
              </a:cxn>
              <a:cxn ang="0">
                <a:pos x="91" y="590"/>
              </a:cxn>
            </a:cxnLst>
            <a:rect l="0" t="0" r="r" b="b"/>
            <a:pathLst>
              <a:path w="1406" h="1089">
                <a:moveTo>
                  <a:pt x="0" y="817"/>
                </a:moveTo>
                <a:lnTo>
                  <a:pt x="1406" y="1089"/>
                </a:lnTo>
                <a:lnTo>
                  <a:pt x="1270" y="0"/>
                </a:lnTo>
                <a:lnTo>
                  <a:pt x="1089" y="0"/>
                </a:lnTo>
                <a:lnTo>
                  <a:pt x="862" y="46"/>
                </a:lnTo>
                <a:lnTo>
                  <a:pt x="590" y="136"/>
                </a:lnTo>
                <a:lnTo>
                  <a:pt x="227" y="272"/>
                </a:lnTo>
                <a:lnTo>
                  <a:pt x="91" y="499"/>
                </a:lnTo>
                <a:lnTo>
                  <a:pt x="91" y="590"/>
                </a:lnTo>
              </a:path>
            </a:pathLst>
          </a:custGeom>
          <a:gradFill rotWithShape="1">
            <a:gsLst>
              <a:gs pos="0">
                <a:srgbClr val="99FF66"/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6116" name="Freeform 4"/>
          <p:cNvSpPr>
            <a:spLocks/>
          </p:cNvSpPr>
          <p:nvPr/>
        </p:nvSpPr>
        <p:spPr bwMode="auto">
          <a:xfrm>
            <a:off x="4332288" y="2149476"/>
            <a:ext cx="2665412" cy="1584325"/>
          </a:xfrm>
          <a:custGeom>
            <a:avLst/>
            <a:gdLst/>
            <a:ahLst/>
            <a:cxnLst>
              <a:cxn ang="0">
                <a:pos x="1225" y="0"/>
              </a:cxn>
              <a:cxn ang="0">
                <a:pos x="0" y="680"/>
              </a:cxn>
              <a:cxn ang="0">
                <a:pos x="1497" y="998"/>
              </a:cxn>
              <a:cxn ang="0">
                <a:pos x="1633" y="771"/>
              </a:cxn>
              <a:cxn ang="0">
                <a:pos x="1678" y="544"/>
              </a:cxn>
              <a:cxn ang="0">
                <a:pos x="1678" y="453"/>
              </a:cxn>
              <a:cxn ang="0">
                <a:pos x="1633" y="363"/>
              </a:cxn>
              <a:cxn ang="0">
                <a:pos x="1587" y="272"/>
              </a:cxn>
              <a:cxn ang="0">
                <a:pos x="1587" y="181"/>
              </a:cxn>
              <a:cxn ang="0">
                <a:pos x="1542" y="136"/>
              </a:cxn>
              <a:cxn ang="0">
                <a:pos x="1542" y="91"/>
              </a:cxn>
              <a:cxn ang="0">
                <a:pos x="1497" y="45"/>
              </a:cxn>
            </a:cxnLst>
            <a:rect l="0" t="0" r="r" b="b"/>
            <a:pathLst>
              <a:path w="1678" h="998">
                <a:moveTo>
                  <a:pt x="1225" y="0"/>
                </a:moveTo>
                <a:lnTo>
                  <a:pt x="0" y="680"/>
                </a:lnTo>
                <a:lnTo>
                  <a:pt x="1497" y="998"/>
                </a:lnTo>
                <a:lnTo>
                  <a:pt x="1633" y="771"/>
                </a:lnTo>
                <a:lnTo>
                  <a:pt x="1678" y="544"/>
                </a:lnTo>
                <a:lnTo>
                  <a:pt x="1678" y="453"/>
                </a:lnTo>
                <a:lnTo>
                  <a:pt x="1633" y="363"/>
                </a:lnTo>
                <a:lnTo>
                  <a:pt x="1587" y="272"/>
                </a:lnTo>
                <a:lnTo>
                  <a:pt x="1587" y="181"/>
                </a:lnTo>
                <a:lnTo>
                  <a:pt x="1542" y="136"/>
                </a:lnTo>
                <a:lnTo>
                  <a:pt x="1542" y="91"/>
                </a:lnTo>
                <a:lnTo>
                  <a:pt x="1497" y="45"/>
                </a:lnTo>
              </a:path>
            </a:pathLst>
          </a:custGeom>
          <a:gradFill rotWithShape="1">
            <a:gsLst>
              <a:gs pos="0">
                <a:srgbClr val="F0EA00">
                  <a:alpha val="64000"/>
                </a:srgbClr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6117" name="Freeform 5"/>
          <p:cNvSpPr>
            <a:spLocks/>
          </p:cNvSpPr>
          <p:nvPr/>
        </p:nvSpPr>
        <p:spPr bwMode="auto">
          <a:xfrm>
            <a:off x="4117976" y="1357313"/>
            <a:ext cx="2386013" cy="1897062"/>
          </a:xfrm>
          <a:custGeom>
            <a:avLst/>
            <a:gdLst/>
            <a:ahLst/>
            <a:cxnLst>
              <a:cxn ang="0">
                <a:pos x="0" y="227"/>
              </a:cxn>
              <a:cxn ang="0">
                <a:pos x="94" y="1146"/>
              </a:cxn>
              <a:cxn ang="0">
                <a:pos x="111" y="1195"/>
              </a:cxn>
              <a:cxn ang="0">
                <a:pos x="1383" y="447"/>
              </a:cxn>
              <a:cxn ang="0">
                <a:pos x="1503" y="397"/>
              </a:cxn>
              <a:cxn ang="0">
                <a:pos x="1316" y="272"/>
              </a:cxn>
              <a:cxn ang="0">
                <a:pos x="1225" y="136"/>
              </a:cxn>
              <a:cxn ang="0">
                <a:pos x="999" y="45"/>
              </a:cxn>
              <a:cxn ang="0">
                <a:pos x="772" y="0"/>
              </a:cxn>
              <a:cxn ang="0">
                <a:pos x="499" y="0"/>
              </a:cxn>
              <a:cxn ang="0">
                <a:pos x="272" y="0"/>
              </a:cxn>
              <a:cxn ang="0">
                <a:pos x="181" y="45"/>
              </a:cxn>
            </a:cxnLst>
            <a:rect l="0" t="0" r="r" b="b"/>
            <a:pathLst>
              <a:path w="1503" h="1195">
                <a:moveTo>
                  <a:pt x="0" y="227"/>
                </a:moveTo>
                <a:lnTo>
                  <a:pt x="94" y="1146"/>
                </a:lnTo>
                <a:lnTo>
                  <a:pt x="111" y="1195"/>
                </a:lnTo>
                <a:lnTo>
                  <a:pt x="1383" y="447"/>
                </a:lnTo>
                <a:lnTo>
                  <a:pt x="1503" y="397"/>
                </a:lnTo>
                <a:lnTo>
                  <a:pt x="1316" y="272"/>
                </a:lnTo>
                <a:lnTo>
                  <a:pt x="1225" y="136"/>
                </a:lnTo>
                <a:lnTo>
                  <a:pt x="999" y="45"/>
                </a:lnTo>
                <a:lnTo>
                  <a:pt x="772" y="0"/>
                </a:lnTo>
                <a:lnTo>
                  <a:pt x="499" y="0"/>
                </a:lnTo>
                <a:lnTo>
                  <a:pt x="272" y="0"/>
                </a:lnTo>
                <a:lnTo>
                  <a:pt x="181" y="45"/>
                </a:lnTo>
              </a:path>
            </a:pathLst>
          </a:custGeom>
          <a:gradFill rotWithShape="1">
            <a:gsLst>
              <a:gs pos="0">
                <a:srgbClr val="99FF66"/>
              </a:gs>
              <a:gs pos="100000">
                <a:schemeClr val="bg1">
                  <a:alpha val="73000"/>
                </a:schemeClr>
              </a:gs>
            </a:gsLst>
            <a:path path="rect">
              <a:fillToRect t="100000" r="100000"/>
            </a:path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6118" name="Freeform 6"/>
          <p:cNvSpPr>
            <a:spLocks/>
          </p:cNvSpPr>
          <p:nvPr/>
        </p:nvSpPr>
        <p:spPr bwMode="auto">
          <a:xfrm>
            <a:off x="2027238" y="1520826"/>
            <a:ext cx="2247900" cy="1704975"/>
          </a:xfrm>
          <a:custGeom>
            <a:avLst/>
            <a:gdLst/>
            <a:ahLst/>
            <a:cxnLst>
              <a:cxn ang="0">
                <a:pos x="0" y="815"/>
              </a:cxn>
              <a:cxn ang="0">
                <a:pos x="1416" y="1074"/>
              </a:cxn>
              <a:cxn ang="0">
                <a:pos x="1290" y="0"/>
              </a:cxn>
              <a:cxn ang="0">
                <a:pos x="1089" y="33"/>
              </a:cxn>
              <a:cxn ang="0">
                <a:pos x="862" y="77"/>
              </a:cxn>
              <a:cxn ang="0">
                <a:pos x="590" y="163"/>
              </a:cxn>
              <a:cxn ang="0">
                <a:pos x="227" y="294"/>
              </a:cxn>
              <a:cxn ang="0">
                <a:pos x="91" y="511"/>
              </a:cxn>
              <a:cxn ang="0">
                <a:pos x="91" y="598"/>
              </a:cxn>
            </a:cxnLst>
            <a:rect l="0" t="0" r="r" b="b"/>
            <a:pathLst>
              <a:path w="1416" h="1074">
                <a:moveTo>
                  <a:pt x="0" y="815"/>
                </a:moveTo>
                <a:lnTo>
                  <a:pt x="1416" y="1074"/>
                </a:lnTo>
                <a:lnTo>
                  <a:pt x="1290" y="0"/>
                </a:lnTo>
                <a:lnTo>
                  <a:pt x="1089" y="33"/>
                </a:lnTo>
                <a:lnTo>
                  <a:pt x="862" y="77"/>
                </a:lnTo>
                <a:lnTo>
                  <a:pt x="590" y="163"/>
                </a:lnTo>
                <a:lnTo>
                  <a:pt x="227" y="294"/>
                </a:lnTo>
                <a:lnTo>
                  <a:pt x="91" y="511"/>
                </a:lnTo>
                <a:lnTo>
                  <a:pt x="91" y="598"/>
                </a:lnTo>
              </a:path>
            </a:pathLst>
          </a:custGeom>
          <a:gradFill rotWithShape="1">
            <a:gsLst>
              <a:gs pos="0">
                <a:srgbClr val="99FF66"/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6119" name="Freeform 7"/>
          <p:cNvSpPr>
            <a:spLocks/>
          </p:cNvSpPr>
          <p:nvPr/>
        </p:nvSpPr>
        <p:spPr bwMode="auto">
          <a:xfrm>
            <a:off x="1595439" y="2797176"/>
            <a:ext cx="2727325" cy="1662113"/>
          </a:xfrm>
          <a:custGeom>
            <a:avLst/>
            <a:gdLst/>
            <a:ahLst/>
            <a:cxnLst>
              <a:cxn ang="0">
                <a:pos x="376" y="1047"/>
              </a:cxn>
              <a:cxn ang="0">
                <a:pos x="1718" y="288"/>
              </a:cxn>
              <a:cxn ang="0">
                <a:pos x="1688" y="282"/>
              </a:cxn>
              <a:cxn ang="0">
                <a:pos x="181" y="0"/>
              </a:cxn>
              <a:cxn ang="0">
                <a:pos x="45" y="207"/>
              </a:cxn>
              <a:cxn ang="0">
                <a:pos x="0" y="413"/>
              </a:cxn>
              <a:cxn ang="0">
                <a:pos x="0" y="496"/>
              </a:cxn>
              <a:cxn ang="0">
                <a:pos x="45" y="578"/>
              </a:cxn>
              <a:cxn ang="0">
                <a:pos x="91" y="661"/>
              </a:cxn>
              <a:cxn ang="0">
                <a:pos x="91" y="743"/>
              </a:cxn>
              <a:cxn ang="0">
                <a:pos x="136" y="784"/>
              </a:cxn>
              <a:cxn ang="0">
                <a:pos x="136" y="825"/>
              </a:cxn>
              <a:cxn ang="0">
                <a:pos x="181" y="867"/>
              </a:cxn>
            </a:cxnLst>
            <a:rect l="0" t="0" r="r" b="b"/>
            <a:pathLst>
              <a:path w="1718" h="1047">
                <a:moveTo>
                  <a:pt x="376" y="1047"/>
                </a:moveTo>
                <a:lnTo>
                  <a:pt x="1718" y="288"/>
                </a:lnTo>
                <a:lnTo>
                  <a:pt x="1688" y="282"/>
                </a:lnTo>
                <a:lnTo>
                  <a:pt x="181" y="0"/>
                </a:lnTo>
                <a:lnTo>
                  <a:pt x="45" y="207"/>
                </a:lnTo>
                <a:lnTo>
                  <a:pt x="0" y="413"/>
                </a:lnTo>
                <a:lnTo>
                  <a:pt x="0" y="496"/>
                </a:lnTo>
                <a:lnTo>
                  <a:pt x="45" y="578"/>
                </a:lnTo>
                <a:lnTo>
                  <a:pt x="91" y="661"/>
                </a:lnTo>
                <a:lnTo>
                  <a:pt x="91" y="743"/>
                </a:lnTo>
                <a:lnTo>
                  <a:pt x="136" y="784"/>
                </a:lnTo>
                <a:lnTo>
                  <a:pt x="136" y="825"/>
                </a:lnTo>
                <a:lnTo>
                  <a:pt x="181" y="867"/>
                </a:lnTo>
              </a:path>
            </a:pathLst>
          </a:custGeom>
          <a:gradFill rotWithShape="1">
            <a:gsLst>
              <a:gs pos="0">
                <a:srgbClr val="99FF66"/>
              </a:gs>
              <a:gs pos="100000">
                <a:schemeClr val="bg1"/>
              </a:gs>
            </a:gsLst>
            <a:path path="rect">
              <a:fillToRect l="100000" b="100000"/>
            </a:path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6120" name="Line 8"/>
          <p:cNvSpPr>
            <a:spLocks noChangeShapeType="1"/>
          </p:cNvSpPr>
          <p:nvPr/>
        </p:nvSpPr>
        <p:spPr bwMode="auto">
          <a:xfrm flipV="1">
            <a:off x="2028826" y="2005014"/>
            <a:ext cx="4468813" cy="2592387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84" name="Rectangle 9"/>
          <p:cNvSpPr>
            <a:spLocks noChangeArrowheads="1"/>
          </p:cNvSpPr>
          <p:nvPr/>
        </p:nvSpPr>
        <p:spPr bwMode="auto">
          <a:xfrm>
            <a:off x="1524000" y="2654301"/>
            <a:ext cx="40427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/>
              <a:t>С</a:t>
            </a:r>
          </a:p>
        </p:txBody>
      </p:sp>
      <p:sp>
        <p:nvSpPr>
          <p:cNvPr id="3085" name="Rectangle 10"/>
          <p:cNvSpPr>
            <a:spLocks noChangeArrowheads="1"/>
          </p:cNvSpPr>
          <p:nvPr/>
        </p:nvSpPr>
        <p:spPr bwMode="auto">
          <a:xfrm>
            <a:off x="3540125" y="1143001"/>
            <a:ext cx="43794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3200"/>
              <a:t>D</a:t>
            </a:r>
            <a:endParaRPr lang="ru-RU" sz="3200"/>
          </a:p>
        </p:txBody>
      </p:sp>
      <p:sp>
        <p:nvSpPr>
          <p:cNvPr id="3086" name="Rectangle 11"/>
          <p:cNvSpPr>
            <a:spLocks noChangeArrowheads="1"/>
          </p:cNvSpPr>
          <p:nvPr/>
        </p:nvSpPr>
        <p:spPr bwMode="auto">
          <a:xfrm>
            <a:off x="6276975" y="1358901"/>
            <a:ext cx="40748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/>
              <a:t>К</a:t>
            </a:r>
          </a:p>
        </p:txBody>
      </p:sp>
      <p:sp>
        <p:nvSpPr>
          <p:cNvPr id="3087" name="Rectangle 12"/>
          <p:cNvSpPr>
            <a:spLocks noChangeArrowheads="1"/>
          </p:cNvSpPr>
          <p:nvPr/>
        </p:nvSpPr>
        <p:spPr bwMode="auto">
          <a:xfrm>
            <a:off x="6635750" y="3086101"/>
            <a:ext cx="53572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/>
              <a:t>М</a:t>
            </a:r>
          </a:p>
        </p:txBody>
      </p:sp>
      <p:sp>
        <p:nvSpPr>
          <p:cNvPr id="3088" name="Rectangle 13"/>
          <p:cNvSpPr>
            <a:spLocks noChangeArrowheads="1"/>
          </p:cNvSpPr>
          <p:nvPr/>
        </p:nvSpPr>
        <p:spPr bwMode="auto">
          <a:xfrm>
            <a:off x="4619625" y="4310064"/>
            <a:ext cx="42191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/>
              <a:t>А</a:t>
            </a:r>
          </a:p>
        </p:txBody>
      </p:sp>
      <p:sp>
        <p:nvSpPr>
          <p:cNvPr id="3089" name="Rectangle 14"/>
          <p:cNvSpPr>
            <a:spLocks noChangeArrowheads="1"/>
          </p:cNvSpPr>
          <p:nvPr/>
        </p:nvSpPr>
        <p:spPr bwMode="auto">
          <a:xfrm>
            <a:off x="2316163" y="4454526"/>
            <a:ext cx="40748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/>
              <a:t>В</a:t>
            </a:r>
          </a:p>
        </p:txBody>
      </p:sp>
      <p:sp>
        <p:nvSpPr>
          <p:cNvPr id="346127" name="Line 15"/>
          <p:cNvSpPr>
            <a:spLocks noChangeShapeType="1"/>
          </p:cNvSpPr>
          <p:nvPr/>
        </p:nvSpPr>
        <p:spPr bwMode="auto">
          <a:xfrm>
            <a:off x="4043364" y="1284288"/>
            <a:ext cx="433387" cy="3529012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074" name="Object 16"/>
          <p:cNvGraphicFramePr>
            <a:graphicFrameLocks noChangeAspect="1"/>
          </p:cNvGraphicFramePr>
          <p:nvPr/>
        </p:nvGraphicFramePr>
        <p:xfrm>
          <a:off x="3467101" y="3732214"/>
          <a:ext cx="792163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253800" imgH="190440" progId="Equation.3">
                  <p:embed/>
                </p:oleObj>
              </mc:Choice>
              <mc:Fallback>
                <p:oleObj name="Формула" r:id="rId2" imgW="253800" imgH="190440" progId="Equation.3">
                  <p:embed/>
                  <p:pic>
                    <p:nvPicPr>
                      <p:cNvPr id="307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7101" y="3732214"/>
                        <a:ext cx="792163" cy="593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17"/>
          <p:cNvGraphicFramePr>
            <a:graphicFrameLocks noChangeAspect="1"/>
          </p:cNvGraphicFramePr>
          <p:nvPr/>
        </p:nvGraphicFramePr>
        <p:xfrm>
          <a:off x="5195889" y="2724151"/>
          <a:ext cx="719137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4" imgW="253800" imgH="203040" progId="Equation.3">
                  <p:embed/>
                </p:oleObj>
              </mc:Choice>
              <mc:Fallback>
                <p:oleObj name="Формула" r:id="rId4" imgW="253800" imgH="203040" progId="Equation.3">
                  <p:embed/>
                  <p:pic>
                    <p:nvPicPr>
                      <p:cNvPr id="3075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5889" y="2724151"/>
                        <a:ext cx="719137" cy="574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91" name="Rectangle 18"/>
          <p:cNvSpPr>
            <a:spLocks noChangeArrowheads="1"/>
          </p:cNvSpPr>
          <p:nvPr/>
        </p:nvSpPr>
        <p:spPr bwMode="auto">
          <a:xfrm>
            <a:off x="4330700" y="3230564"/>
            <a:ext cx="45717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/>
              <a:t>О</a:t>
            </a:r>
          </a:p>
        </p:txBody>
      </p:sp>
      <p:grpSp>
        <p:nvGrpSpPr>
          <p:cNvPr id="3092" name="Group 19"/>
          <p:cNvGrpSpPr>
            <a:grpSpLocks/>
          </p:cNvGrpSpPr>
          <p:nvPr/>
        </p:nvGrpSpPr>
        <p:grpSpPr bwMode="auto">
          <a:xfrm>
            <a:off x="1981200" y="5589586"/>
            <a:ext cx="4535488" cy="850899"/>
            <a:chOff x="2744" y="3339"/>
            <a:chExt cx="2857" cy="536"/>
          </a:xfrm>
        </p:grpSpPr>
        <p:sp>
          <p:nvSpPr>
            <p:cNvPr id="3098" name="Text Box 20"/>
            <p:cNvSpPr txBox="1">
              <a:spLocks noChangeArrowheads="1"/>
            </p:cNvSpPr>
            <p:nvPr/>
          </p:nvSpPr>
          <p:spPr bwMode="auto">
            <a:xfrm>
              <a:off x="2744" y="3584"/>
              <a:ext cx="667" cy="291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ru-RU" sz="2400">
                  <a:solidFill>
                    <a:srgbClr val="000000"/>
                  </a:solidFill>
                </a:rPr>
                <a:t>Найти:</a:t>
              </a:r>
            </a:p>
          </p:txBody>
        </p:sp>
        <p:sp>
          <p:nvSpPr>
            <p:cNvPr id="346133" name="Line 21"/>
            <p:cNvSpPr>
              <a:spLocks noChangeShapeType="1"/>
            </p:cNvSpPr>
            <p:nvPr/>
          </p:nvSpPr>
          <p:spPr bwMode="auto">
            <a:xfrm>
              <a:off x="2789" y="3339"/>
              <a:ext cx="2812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aphicFrame>
          <p:nvGraphicFramePr>
            <p:cNvPr id="3076" name="Object 22"/>
            <p:cNvGraphicFramePr>
              <a:graphicFrameLocks noChangeAspect="1"/>
            </p:cNvGraphicFramePr>
            <p:nvPr/>
          </p:nvGraphicFramePr>
          <p:xfrm>
            <a:off x="3752" y="3521"/>
            <a:ext cx="1612" cy="3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6" imgW="977760" imgH="203040" progId="Equation.3">
                    <p:embed/>
                  </p:oleObj>
                </mc:Choice>
                <mc:Fallback>
                  <p:oleObj name="Формула" r:id="rId6" imgW="977760" imgH="203040" progId="Equation.3">
                    <p:embed/>
                    <p:pic>
                      <p:nvPicPr>
                        <p:cNvPr id="3076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52" y="3521"/>
                          <a:ext cx="1612" cy="33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46135" name="Line 23"/>
          <p:cNvSpPr>
            <a:spLocks noChangeShapeType="1"/>
          </p:cNvSpPr>
          <p:nvPr/>
        </p:nvSpPr>
        <p:spPr bwMode="auto">
          <a:xfrm>
            <a:off x="2027238" y="2797176"/>
            <a:ext cx="4684712" cy="936625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94" name="Text Box 24"/>
          <p:cNvSpPr txBox="1">
            <a:spLocks noChangeArrowheads="1"/>
          </p:cNvSpPr>
          <p:nvPr/>
        </p:nvSpPr>
        <p:spPr bwMode="auto">
          <a:xfrm>
            <a:off x="1981200" y="533401"/>
            <a:ext cx="2667000" cy="584775"/>
          </a:xfrm>
          <a:prstGeom prst="rect">
            <a:avLst/>
          </a:prstGeom>
          <a:solidFill>
            <a:srgbClr val="EBEBFF"/>
          </a:solidFill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</a:pPr>
            <a:r>
              <a:rPr lang="ru-RU" sz="3200">
                <a:solidFill>
                  <a:srgbClr val="000099"/>
                </a:solidFill>
              </a:rPr>
              <a:t>Устно:</a:t>
            </a:r>
          </a:p>
        </p:txBody>
      </p:sp>
      <p:sp>
        <p:nvSpPr>
          <p:cNvPr id="346138" name="Arc 26"/>
          <p:cNvSpPr>
            <a:spLocks/>
          </p:cNvSpPr>
          <p:nvPr/>
        </p:nvSpPr>
        <p:spPr bwMode="auto">
          <a:xfrm rot="10800000">
            <a:off x="3605213" y="2971800"/>
            <a:ext cx="711200" cy="762000"/>
          </a:xfrm>
          <a:custGeom>
            <a:avLst/>
            <a:gdLst>
              <a:gd name="G0" fmla="+- 0 0 0"/>
              <a:gd name="G1" fmla="+- 21584 0 0"/>
              <a:gd name="G2" fmla="+- 21600 0 0"/>
              <a:gd name="T0" fmla="*/ 842 w 21217"/>
              <a:gd name="T1" fmla="*/ 0 h 21584"/>
              <a:gd name="T2" fmla="*/ 21217 w 21217"/>
              <a:gd name="T3" fmla="*/ 17535 h 21584"/>
              <a:gd name="T4" fmla="*/ 0 w 21217"/>
              <a:gd name="T5" fmla="*/ 21584 h 21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217" h="21584" fill="none" extrusionOk="0">
                <a:moveTo>
                  <a:pt x="841" y="0"/>
                </a:moveTo>
                <a:cubicBezTo>
                  <a:pt x="10886" y="392"/>
                  <a:pt x="19332" y="7661"/>
                  <a:pt x="21217" y="17534"/>
                </a:cubicBezTo>
              </a:path>
              <a:path w="21217" h="21584" stroke="0" extrusionOk="0">
                <a:moveTo>
                  <a:pt x="841" y="0"/>
                </a:moveTo>
                <a:cubicBezTo>
                  <a:pt x="10886" y="392"/>
                  <a:pt x="19332" y="7661"/>
                  <a:pt x="21217" y="17534"/>
                </a:cubicBezTo>
                <a:lnTo>
                  <a:pt x="0" y="21584"/>
                </a:lnTo>
                <a:close/>
              </a:path>
            </a:pathLst>
          </a:custGeom>
          <a:noFill/>
          <a:ln w="76200">
            <a:solidFill>
              <a:srgbClr val="8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6139" name="Arc 27"/>
          <p:cNvSpPr>
            <a:spLocks/>
          </p:cNvSpPr>
          <p:nvPr/>
        </p:nvSpPr>
        <p:spPr bwMode="auto">
          <a:xfrm rot="17819253">
            <a:off x="3921125" y="2936875"/>
            <a:ext cx="668338" cy="585788"/>
          </a:xfrm>
          <a:custGeom>
            <a:avLst/>
            <a:gdLst>
              <a:gd name="G0" fmla="+- 0 0 0"/>
              <a:gd name="G1" fmla="+- 20396 0 0"/>
              <a:gd name="G2" fmla="+- 21600 0 0"/>
              <a:gd name="T0" fmla="*/ 7112 w 21600"/>
              <a:gd name="T1" fmla="*/ 0 h 20396"/>
              <a:gd name="T2" fmla="*/ 21600 w 21600"/>
              <a:gd name="T3" fmla="*/ 20396 h 20396"/>
              <a:gd name="T4" fmla="*/ 0 w 21600"/>
              <a:gd name="T5" fmla="*/ 20396 h 20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0396" fill="none" extrusionOk="0">
                <a:moveTo>
                  <a:pt x="7111" y="0"/>
                </a:moveTo>
                <a:cubicBezTo>
                  <a:pt x="15787" y="3025"/>
                  <a:pt x="21600" y="11207"/>
                  <a:pt x="21600" y="20396"/>
                </a:cubicBezTo>
              </a:path>
              <a:path w="21600" h="20396" stroke="0" extrusionOk="0">
                <a:moveTo>
                  <a:pt x="7111" y="0"/>
                </a:moveTo>
                <a:cubicBezTo>
                  <a:pt x="15787" y="3025"/>
                  <a:pt x="21600" y="11207"/>
                  <a:pt x="21600" y="20396"/>
                </a:cubicBezTo>
                <a:lnTo>
                  <a:pt x="0" y="20396"/>
                </a:lnTo>
                <a:close/>
              </a:path>
            </a:pathLst>
          </a:custGeom>
          <a:noFill/>
          <a:ln w="76200">
            <a:solidFill>
              <a:srgbClr val="8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Freeform 2"/>
          <p:cNvSpPr>
            <a:spLocks/>
          </p:cNvSpPr>
          <p:nvPr/>
        </p:nvSpPr>
        <p:spPr bwMode="auto">
          <a:xfrm>
            <a:off x="4129088" y="3946525"/>
            <a:ext cx="1008062" cy="719138"/>
          </a:xfrm>
          <a:custGeom>
            <a:avLst/>
            <a:gdLst/>
            <a:ahLst/>
            <a:cxnLst>
              <a:cxn ang="0">
                <a:pos x="272" y="0"/>
              </a:cxn>
              <a:cxn ang="0">
                <a:pos x="635" y="453"/>
              </a:cxn>
              <a:cxn ang="0">
                <a:pos x="0" y="453"/>
              </a:cxn>
              <a:cxn ang="0">
                <a:pos x="0" y="272"/>
              </a:cxn>
              <a:cxn ang="0">
                <a:pos x="0" y="227"/>
              </a:cxn>
              <a:cxn ang="0">
                <a:pos x="46" y="181"/>
              </a:cxn>
              <a:cxn ang="0">
                <a:pos x="91" y="91"/>
              </a:cxn>
              <a:cxn ang="0">
                <a:pos x="136" y="45"/>
              </a:cxn>
              <a:cxn ang="0">
                <a:pos x="227" y="45"/>
              </a:cxn>
              <a:cxn ang="0">
                <a:pos x="272" y="45"/>
              </a:cxn>
              <a:cxn ang="0">
                <a:pos x="272" y="0"/>
              </a:cxn>
            </a:cxnLst>
            <a:rect l="0" t="0" r="r" b="b"/>
            <a:pathLst>
              <a:path w="635" h="453">
                <a:moveTo>
                  <a:pt x="272" y="0"/>
                </a:moveTo>
                <a:lnTo>
                  <a:pt x="635" y="453"/>
                </a:lnTo>
                <a:lnTo>
                  <a:pt x="0" y="453"/>
                </a:lnTo>
                <a:lnTo>
                  <a:pt x="0" y="272"/>
                </a:lnTo>
                <a:lnTo>
                  <a:pt x="0" y="227"/>
                </a:lnTo>
                <a:lnTo>
                  <a:pt x="46" y="181"/>
                </a:lnTo>
                <a:lnTo>
                  <a:pt x="91" y="91"/>
                </a:lnTo>
                <a:lnTo>
                  <a:pt x="136" y="45"/>
                </a:lnTo>
                <a:lnTo>
                  <a:pt x="227" y="45"/>
                </a:lnTo>
                <a:lnTo>
                  <a:pt x="272" y="45"/>
                </a:lnTo>
                <a:lnTo>
                  <a:pt x="272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EEBAFC"/>
              </a:gs>
            </a:gsLst>
            <a:lin ang="2700000" scaled="1"/>
          </a:gradFill>
          <a:ln w="2857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0755" name="Freeform 3"/>
          <p:cNvSpPr>
            <a:spLocks/>
          </p:cNvSpPr>
          <p:nvPr/>
        </p:nvSpPr>
        <p:spPr bwMode="auto">
          <a:xfrm>
            <a:off x="5276850" y="3730626"/>
            <a:ext cx="769938" cy="949325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387" y="591"/>
              </a:cxn>
              <a:cxn ang="0">
                <a:pos x="372" y="598"/>
              </a:cxn>
              <a:cxn ang="0">
                <a:pos x="485" y="8"/>
              </a:cxn>
              <a:cxn ang="0">
                <a:pos x="411" y="0"/>
              </a:cxn>
              <a:cxn ang="0">
                <a:pos x="366" y="45"/>
              </a:cxn>
              <a:cxn ang="0">
                <a:pos x="275" y="136"/>
              </a:cxn>
              <a:cxn ang="0">
                <a:pos x="275" y="227"/>
              </a:cxn>
              <a:cxn ang="0">
                <a:pos x="139" y="363"/>
              </a:cxn>
              <a:cxn ang="0">
                <a:pos x="48" y="499"/>
              </a:cxn>
              <a:cxn ang="0">
                <a:pos x="3" y="544"/>
              </a:cxn>
              <a:cxn ang="0">
                <a:pos x="0" y="584"/>
              </a:cxn>
            </a:cxnLst>
            <a:rect l="0" t="0" r="r" b="b"/>
            <a:pathLst>
              <a:path w="485" h="598">
                <a:moveTo>
                  <a:pt x="0" y="584"/>
                </a:moveTo>
                <a:lnTo>
                  <a:pt x="387" y="591"/>
                </a:lnTo>
                <a:lnTo>
                  <a:pt x="372" y="598"/>
                </a:lnTo>
                <a:lnTo>
                  <a:pt x="485" y="8"/>
                </a:lnTo>
                <a:lnTo>
                  <a:pt x="411" y="0"/>
                </a:lnTo>
                <a:lnTo>
                  <a:pt x="366" y="45"/>
                </a:lnTo>
                <a:lnTo>
                  <a:pt x="275" y="136"/>
                </a:lnTo>
                <a:lnTo>
                  <a:pt x="275" y="227"/>
                </a:lnTo>
                <a:lnTo>
                  <a:pt x="139" y="363"/>
                </a:lnTo>
                <a:lnTo>
                  <a:pt x="48" y="499"/>
                </a:lnTo>
                <a:lnTo>
                  <a:pt x="3" y="544"/>
                </a:lnTo>
                <a:lnTo>
                  <a:pt x="0" y="584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A1F9E4">
                  <a:alpha val="69000"/>
                </a:srgbClr>
              </a:gs>
            </a:gsLst>
            <a:lin ang="2700000" scaled="1"/>
          </a:gradFill>
          <a:ln w="2857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0756" name="Freeform 4"/>
          <p:cNvSpPr>
            <a:spLocks/>
          </p:cNvSpPr>
          <p:nvPr/>
        </p:nvSpPr>
        <p:spPr bwMode="auto">
          <a:xfrm>
            <a:off x="6218238" y="1714500"/>
            <a:ext cx="1223962" cy="1079500"/>
          </a:xfrm>
          <a:custGeom>
            <a:avLst/>
            <a:gdLst/>
            <a:ahLst/>
            <a:cxnLst>
              <a:cxn ang="0">
                <a:pos x="136" y="0"/>
              </a:cxn>
              <a:cxn ang="0">
                <a:pos x="0" y="680"/>
              </a:cxn>
              <a:cxn ang="0">
                <a:pos x="771" y="680"/>
              </a:cxn>
              <a:cxn ang="0">
                <a:pos x="771" y="544"/>
              </a:cxn>
              <a:cxn ang="0">
                <a:pos x="771" y="453"/>
              </a:cxn>
              <a:cxn ang="0">
                <a:pos x="680" y="363"/>
              </a:cxn>
              <a:cxn ang="0">
                <a:pos x="589" y="317"/>
              </a:cxn>
              <a:cxn ang="0">
                <a:pos x="544" y="272"/>
              </a:cxn>
              <a:cxn ang="0">
                <a:pos x="453" y="136"/>
              </a:cxn>
              <a:cxn ang="0">
                <a:pos x="408" y="90"/>
              </a:cxn>
              <a:cxn ang="0">
                <a:pos x="272" y="45"/>
              </a:cxn>
              <a:cxn ang="0">
                <a:pos x="181" y="0"/>
              </a:cxn>
              <a:cxn ang="0">
                <a:pos x="136" y="0"/>
              </a:cxn>
            </a:cxnLst>
            <a:rect l="0" t="0" r="r" b="b"/>
            <a:pathLst>
              <a:path w="771" h="680">
                <a:moveTo>
                  <a:pt x="136" y="0"/>
                </a:moveTo>
                <a:lnTo>
                  <a:pt x="0" y="680"/>
                </a:lnTo>
                <a:lnTo>
                  <a:pt x="771" y="680"/>
                </a:lnTo>
                <a:lnTo>
                  <a:pt x="771" y="544"/>
                </a:lnTo>
                <a:lnTo>
                  <a:pt x="771" y="453"/>
                </a:lnTo>
                <a:lnTo>
                  <a:pt x="680" y="363"/>
                </a:lnTo>
                <a:lnTo>
                  <a:pt x="589" y="317"/>
                </a:lnTo>
                <a:lnTo>
                  <a:pt x="544" y="272"/>
                </a:lnTo>
                <a:lnTo>
                  <a:pt x="453" y="136"/>
                </a:lnTo>
                <a:lnTo>
                  <a:pt x="408" y="90"/>
                </a:lnTo>
                <a:lnTo>
                  <a:pt x="272" y="45"/>
                </a:lnTo>
                <a:lnTo>
                  <a:pt x="181" y="0"/>
                </a:lnTo>
                <a:lnTo>
                  <a:pt x="136" y="0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lin ang="18900000" scaled="1"/>
          </a:gradFill>
          <a:ln w="2857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0757" name="Freeform 5"/>
          <p:cNvSpPr>
            <a:spLocks/>
          </p:cNvSpPr>
          <p:nvPr/>
        </p:nvSpPr>
        <p:spPr bwMode="auto">
          <a:xfrm>
            <a:off x="2054226" y="3844926"/>
            <a:ext cx="1355725" cy="823913"/>
          </a:xfrm>
          <a:custGeom>
            <a:avLst/>
            <a:gdLst/>
            <a:ahLst/>
            <a:cxnLst>
              <a:cxn ang="0">
                <a:pos x="436" y="0"/>
              </a:cxn>
              <a:cxn ang="0">
                <a:pos x="0" y="519"/>
              </a:cxn>
              <a:cxn ang="0">
                <a:pos x="809" y="517"/>
              </a:cxn>
              <a:cxn ang="0">
                <a:pos x="854" y="428"/>
              </a:cxn>
              <a:cxn ang="0">
                <a:pos x="854" y="382"/>
              </a:cxn>
              <a:cxn ang="0">
                <a:pos x="854" y="338"/>
              </a:cxn>
              <a:cxn ang="0">
                <a:pos x="809" y="248"/>
              </a:cxn>
              <a:cxn ang="0">
                <a:pos x="765" y="159"/>
              </a:cxn>
              <a:cxn ang="0">
                <a:pos x="721" y="113"/>
              </a:cxn>
              <a:cxn ang="0">
                <a:pos x="423" y="19"/>
              </a:cxn>
            </a:cxnLst>
            <a:rect l="0" t="0" r="r" b="b"/>
            <a:pathLst>
              <a:path w="854" h="519">
                <a:moveTo>
                  <a:pt x="436" y="0"/>
                </a:moveTo>
                <a:lnTo>
                  <a:pt x="0" y="519"/>
                </a:lnTo>
                <a:lnTo>
                  <a:pt x="809" y="517"/>
                </a:lnTo>
                <a:lnTo>
                  <a:pt x="854" y="428"/>
                </a:lnTo>
                <a:lnTo>
                  <a:pt x="854" y="382"/>
                </a:lnTo>
                <a:lnTo>
                  <a:pt x="854" y="338"/>
                </a:lnTo>
                <a:lnTo>
                  <a:pt x="809" y="248"/>
                </a:lnTo>
                <a:lnTo>
                  <a:pt x="765" y="159"/>
                </a:lnTo>
                <a:lnTo>
                  <a:pt x="721" y="113"/>
                </a:lnTo>
                <a:lnTo>
                  <a:pt x="423" y="19"/>
                </a:lnTo>
              </a:path>
            </a:pathLst>
          </a:custGeom>
          <a:gradFill rotWithShape="1">
            <a:gsLst>
              <a:gs pos="0">
                <a:srgbClr val="FFBDBD"/>
              </a:gs>
              <a:gs pos="100000">
                <a:schemeClr val="bg1"/>
              </a:gs>
            </a:gsLst>
            <a:lin ang="18900000" scaled="1"/>
          </a:gradFill>
          <a:ln w="2857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0758" name="Freeform 6"/>
          <p:cNvSpPr>
            <a:spLocks/>
          </p:cNvSpPr>
          <p:nvPr/>
        </p:nvSpPr>
        <p:spPr bwMode="auto">
          <a:xfrm>
            <a:off x="2957514" y="2794001"/>
            <a:ext cx="1747837" cy="792163"/>
          </a:xfrm>
          <a:custGeom>
            <a:avLst/>
            <a:gdLst/>
            <a:ahLst/>
            <a:cxnLst>
              <a:cxn ang="0">
                <a:pos x="0" y="493"/>
              </a:cxn>
              <a:cxn ang="0">
                <a:pos x="421" y="0"/>
              </a:cxn>
              <a:cxn ang="0">
                <a:pos x="1101" y="0"/>
              </a:cxn>
              <a:cxn ang="0">
                <a:pos x="1101" y="272"/>
              </a:cxn>
              <a:cxn ang="0">
                <a:pos x="965" y="363"/>
              </a:cxn>
              <a:cxn ang="0">
                <a:pos x="829" y="454"/>
              </a:cxn>
              <a:cxn ang="0">
                <a:pos x="738" y="499"/>
              </a:cxn>
              <a:cxn ang="0">
                <a:pos x="511" y="499"/>
              </a:cxn>
              <a:cxn ang="0">
                <a:pos x="330" y="499"/>
              </a:cxn>
              <a:cxn ang="0">
                <a:pos x="194" y="499"/>
              </a:cxn>
              <a:cxn ang="0">
                <a:pos x="149" y="499"/>
              </a:cxn>
              <a:cxn ang="0">
                <a:pos x="58" y="499"/>
              </a:cxn>
              <a:cxn ang="0">
                <a:pos x="0" y="493"/>
              </a:cxn>
            </a:cxnLst>
            <a:rect l="0" t="0" r="r" b="b"/>
            <a:pathLst>
              <a:path w="1101" h="499">
                <a:moveTo>
                  <a:pt x="0" y="493"/>
                </a:moveTo>
                <a:lnTo>
                  <a:pt x="421" y="0"/>
                </a:lnTo>
                <a:lnTo>
                  <a:pt x="1101" y="0"/>
                </a:lnTo>
                <a:lnTo>
                  <a:pt x="1101" y="272"/>
                </a:lnTo>
                <a:lnTo>
                  <a:pt x="965" y="363"/>
                </a:lnTo>
                <a:lnTo>
                  <a:pt x="829" y="454"/>
                </a:lnTo>
                <a:lnTo>
                  <a:pt x="738" y="499"/>
                </a:lnTo>
                <a:lnTo>
                  <a:pt x="511" y="499"/>
                </a:lnTo>
                <a:lnTo>
                  <a:pt x="330" y="499"/>
                </a:lnTo>
                <a:lnTo>
                  <a:pt x="194" y="499"/>
                </a:lnTo>
                <a:lnTo>
                  <a:pt x="149" y="499"/>
                </a:lnTo>
                <a:lnTo>
                  <a:pt x="58" y="499"/>
                </a:lnTo>
                <a:lnTo>
                  <a:pt x="0" y="493"/>
                </a:lnTo>
                <a:close/>
              </a:path>
            </a:pathLst>
          </a:custGeom>
          <a:gradFill rotWithShape="1">
            <a:gsLst>
              <a:gs pos="0">
                <a:srgbClr val="A5FDB4"/>
              </a:gs>
              <a:gs pos="100000">
                <a:schemeClr val="bg1"/>
              </a:gs>
            </a:gsLst>
            <a:lin ang="2700000" scaled="1"/>
          </a:gradFill>
          <a:ln w="2857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0759" name="Line 7"/>
          <p:cNvSpPr>
            <a:spLocks noChangeShapeType="1"/>
          </p:cNvSpPr>
          <p:nvPr/>
        </p:nvSpPr>
        <p:spPr bwMode="auto">
          <a:xfrm>
            <a:off x="1825626" y="4665664"/>
            <a:ext cx="5256213" cy="15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0760" name="Line 8"/>
          <p:cNvSpPr>
            <a:spLocks noChangeShapeType="1"/>
          </p:cNvSpPr>
          <p:nvPr/>
        </p:nvSpPr>
        <p:spPr bwMode="auto">
          <a:xfrm>
            <a:off x="1897063" y="2794000"/>
            <a:ext cx="547211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0761" name="Line 9"/>
          <p:cNvSpPr>
            <a:spLocks noChangeShapeType="1"/>
          </p:cNvSpPr>
          <p:nvPr/>
        </p:nvSpPr>
        <p:spPr bwMode="auto">
          <a:xfrm flipV="1">
            <a:off x="1752600" y="2290763"/>
            <a:ext cx="2305050" cy="27352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0762" name="Freeform 10"/>
          <p:cNvSpPr>
            <a:spLocks/>
          </p:cNvSpPr>
          <p:nvPr/>
        </p:nvSpPr>
        <p:spPr bwMode="auto">
          <a:xfrm>
            <a:off x="3638550" y="2795588"/>
            <a:ext cx="1714500" cy="215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" y="28"/>
              </a:cxn>
              <a:cxn ang="0">
                <a:pos x="49" y="56"/>
              </a:cxn>
              <a:cxn ang="0">
                <a:pos x="1080" y="1360"/>
              </a:cxn>
            </a:cxnLst>
            <a:rect l="0" t="0" r="r" b="b"/>
            <a:pathLst>
              <a:path w="1080" h="1360">
                <a:moveTo>
                  <a:pt x="0" y="0"/>
                </a:moveTo>
                <a:cubicBezTo>
                  <a:pt x="9" y="9"/>
                  <a:pt x="19" y="18"/>
                  <a:pt x="28" y="28"/>
                </a:cubicBezTo>
                <a:cubicBezTo>
                  <a:pt x="36" y="37"/>
                  <a:pt x="49" y="56"/>
                  <a:pt x="49" y="56"/>
                </a:cubicBezTo>
                <a:lnTo>
                  <a:pt x="1080" y="1360"/>
                </a:lnTo>
              </a:path>
            </a:pathLst>
          </a:custGeom>
          <a:noFill/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0763" name="Line 11"/>
          <p:cNvSpPr>
            <a:spLocks noChangeShapeType="1"/>
          </p:cNvSpPr>
          <p:nvPr/>
        </p:nvSpPr>
        <p:spPr bwMode="auto">
          <a:xfrm flipH="1">
            <a:off x="5786439" y="2433639"/>
            <a:ext cx="504825" cy="26638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12" name="Text Box 12"/>
          <p:cNvSpPr txBox="1">
            <a:spLocks noChangeArrowheads="1"/>
          </p:cNvSpPr>
          <p:nvPr/>
        </p:nvSpPr>
        <p:spPr bwMode="auto">
          <a:xfrm>
            <a:off x="1752600" y="4100513"/>
            <a:ext cx="3930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2800"/>
              <a:t>A</a:t>
            </a:r>
            <a:endParaRPr lang="ru-RU" sz="2800"/>
          </a:p>
        </p:txBody>
      </p:sp>
      <p:sp>
        <p:nvSpPr>
          <p:cNvPr id="4113" name="Text Box 13"/>
          <p:cNvSpPr txBox="1">
            <a:spLocks noChangeArrowheads="1"/>
          </p:cNvSpPr>
          <p:nvPr/>
        </p:nvSpPr>
        <p:spPr bwMode="auto">
          <a:xfrm>
            <a:off x="3194050" y="2155825"/>
            <a:ext cx="4058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2800"/>
              <a:t>D</a:t>
            </a:r>
            <a:endParaRPr lang="ru-RU" sz="2800"/>
          </a:p>
        </p:txBody>
      </p:sp>
      <p:sp>
        <p:nvSpPr>
          <p:cNvPr id="4114" name="Text Box 14"/>
          <p:cNvSpPr txBox="1">
            <a:spLocks noChangeArrowheads="1"/>
          </p:cNvSpPr>
          <p:nvPr/>
        </p:nvSpPr>
        <p:spPr bwMode="auto">
          <a:xfrm>
            <a:off x="5713413" y="2227263"/>
            <a:ext cx="3754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2800"/>
              <a:t>C</a:t>
            </a:r>
            <a:endParaRPr lang="ru-RU" sz="2800"/>
          </a:p>
        </p:txBody>
      </p:sp>
      <p:sp>
        <p:nvSpPr>
          <p:cNvPr id="4115" name="Text Box 15"/>
          <p:cNvSpPr txBox="1">
            <a:spLocks noChangeArrowheads="1"/>
          </p:cNvSpPr>
          <p:nvPr/>
        </p:nvSpPr>
        <p:spPr bwMode="auto">
          <a:xfrm>
            <a:off x="4705350" y="4748213"/>
            <a:ext cx="35939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2800"/>
              <a:t>T</a:t>
            </a:r>
            <a:endParaRPr lang="ru-RU" sz="2800"/>
          </a:p>
        </p:txBody>
      </p:sp>
      <p:sp>
        <p:nvSpPr>
          <p:cNvPr id="4116" name="Text Box 16"/>
          <p:cNvSpPr txBox="1">
            <a:spLocks noChangeArrowheads="1"/>
          </p:cNvSpPr>
          <p:nvPr/>
        </p:nvSpPr>
        <p:spPr bwMode="auto">
          <a:xfrm>
            <a:off x="6865938" y="4100513"/>
            <a:ext cx="35939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800"/>
              <a:t>Е</a:t>
            </a:r>
          </a:p>
        </p:txBody>
      </p:sp>
      <p:sp>
        <p:nvSpPr>
          <p:cNvPr id="330769" name="Arc 17"/>
          <p:cNvSpPr>
            <a:spLocks/>
          </p:cNvSpPr>
          <p:nvPr/>
        </p:nvSpPr>
        <p:spPr bwMode="auto">
          <a:xfrm rot="6935007">
            <a:off x="3331369" y="2569369"/>
            <a:ext cx="944562" cy="914400"/>
          </a:xfrm>
          <a:custGeom>
            <a:avLst/>
            <a:gdLst>
              <a:gd name="G0" fmla="+- 711 0 0"/>
              <a:gd name="G1" fmla="+- 21600 0 0"/>
              <a:gd name="G2" fmla="+- 21600 0 0"/>
              <a:gd name="T0" fmla="*/ 0 w 22297"/>
              <a:gd name="T1" fmla="*/ 12 h 21600"/>
              <a:gd name="T2" fmla="*/ 22297 w 22297"/>
              <a:gd name="T3" fmla="*/ 20834 h 21600"/>
              <a:gd name="T4" fmla="*/ 711 w 2229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297" h="21600" fill="none" extrusionOk="0">
                <a:moveTo>
                  <a:pt x="-1" y="11"/>
                </a:moveTo>
                <a:cubicBezTo>
                  <a:pt x="236" y="3"/>
                  <a:pt x="473" y="-1"/>
                  <a:pt x="711" y="0"/>
                </a:cubicBezTo>
                <a:cubicBezTo>
                  <a:pt x="12342" y="0"/>
                  <a:pt x="21884" y="9210"/>
                  <a:pt x="22297" y="20833"/>
                </a:cubicBezTo>
              </a:path>
              <a:path w="22297" h="21600" stroke="0" extrusionOk="0">
                <a:moveTo>
                  <a:pt x="-1" y="11"/>
                </a:moveTo>
                <a:cubicBezTo>
                  <a:pt x="236" y="3"/>
                  <a:pt x="473" y="-1"/>
                  <a:pt x="711" y="0"/>
                </a:cubicBezTo>
                <a:cubicBezTo>
                  <a:pt x="12342" y="0"/>
                  <a:pt x="21884" y="9210"/>
                  <a:pt x="22297" y="20833"/>
                </a:cubicBezTo>
                <a:lnTo>
                  <a:pt x="711" y="21600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0770" name="Line 18"/>
          <p:cNvSpPr>
            <a:spLocks noChangeShapeType="1"/>
          </p:cNvSpPr>
          <p:nvPr/>
        </p:nvSpPr>
        <p:spPr bwMode="auto">
          <a:xfrm>
            <a:off x="3625850" y="3154364"/>
            <a:ext cx="0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0771" name="Line 19"/>
          <p:cNvSpPr>
            <a:spLocks noChangeShapeType="1"/>
          </p:cNvSpPr>
          <p:nvPr/>
        </p:nvSpPr>
        <p:spPr bwMode="auto">
          <a:xfrm>
            <a:off x="4129088" y="2938463"/>
            <a:ext cx="21590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098" name="Object 20"/>
          <p:cNvGraphicFramePr>
            <a:graphicFrameLocks noChangeAspect="1"/>
          </p:cNvGraphicFramePr>
          <p:nvPr/>
        </p:nvGraphicFramePr>
        <p:xfrm>
          <a:off x="6459539" y="2217739"/>
          <a:ext cx="5937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228600" imgH="203040" progId="Equation.3">
                  <p:embed/>
                </p:oleObj>
              </mc:Choice>
              <mc:Fallback>
                <p:oleObj name="Формула" r:id="rId2" imgW="228600" imgH="203040" progId="Equation.3">
                  <p:embed/>
                  <p:pic>
                    <p:nvPicPr>
                      <p:cNvPr id="4098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9539" y="2217739"/>
                        <a:ext cx="593725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21"/>
          <p:cNvGraphicFramePr>
            <a:graphicFrameLocks noChangeAspect="1"/>
          </p:cNvGraphicFramePr>
          <p:nvPr/>
        </p:nvGraphicFramePr>
        <p:xfrm>
          <a:off x="5065714" y="4017964"/>
          <a:ext cx="7905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4" imgW="304560" imgH="203040" progId="Equation.3">
                  <p:embed/>
                </p:oleObj>
              </mc:Choice>
              <mc:Fallback>
                <p:oleObj name="Формула" r:id="rId4" imgW="304560" imgH="203040" progId="Equation.3">
                  <p:embed/>
                  <p:pic>
                    <p:nvPicPr>
                      <p:cNvPr id="4099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5714" y="4017964"/>
                        <a:ext cx="790575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Object 22"/>
          <p:cNvGraphicFramePr>
            <a:graphicFrameLocks noChangeAspect="1"/>
          </p:cNvGraphicFramePr>
          <p:nvPr/>
        </p:nvGraphicFramePr>
        <p:xfrm>
          <a:off x="3986214" y="4017964"/>
          <a:ext cx="6254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6" imgW="241200" imgH="203040" progId="Equation.3">
                  <p:embed/>
                </p:oleObj>
              </mc:Choice>
              <mc:Fallback>
                <p:oleObj name="Формула" r:id="rId6" imgW="241200" imgH="203040" progId="Equation.3">
                  <p:embed/>
                  <p:pic>
                    <p:nvPicPr>
                      <p:cNvPr id="410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6214" y="4017964"/>
                        <a:ext cx="625475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20" name="Text Box 23"/>
          <p:cNvSpPr txBox="1">
            <a:spLocks noChangeArrowheads="1"/>
          </p:cNvSpPr>
          <p:nvPr/>
        </p:nvSpPr>
        <p:spPr bwMode="auto">
          <a:xfrm>
            <a:off x="2438400" y="5745164"/>
            <a:ext cx="13500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/>
              <a:t>Найти:</a:t>
            </a:r>
            <a:endParaRPr lang="en-US" sz="3200"/>
          </a:p>
        </p:txBody>
      </p:sp>
      <p:sp>
        <p:nvSpPr>
          <p:cNvPr id="330776" name="Line 24"/>
          <p:cNvSpPr>
            <a:spLocks noChangeShapeType="1"/>
          </p:cNvSpPr>
          <p:nvPr/>
        </p:nvSpPr>
        <p:spPr bwMode="auto">
          <a:xfrm>
            <a:off x="2057401" y="5791200"/>
            <a:ext cx="3889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101" name="Object 25"/>
          <p:cNvGraphicFramePr>
            <a:graphicFrameLocks noChangeAspect="1"/>
          </p:cNvGraphicFramePr>
          <p:nvPr/>
        </p:nvGraphicFramePr>
        <p:xfrm>
          <a:off x="4419600" y="5791200"/>
          <a:ext cx="12271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8" imgW="469800" imgH="164880" progId="Equation.3">
                  <p:embed/>
                </p:oleObj>
              </mc:Choice>
              <mc:Fallback>
                <p:oleObj name="Формула" r:id="rId8" imgW="469800" imgH="164880" progId="Equation.3">
                  <p:embed/>
                  <p:pic>
                    <p:nvPicPr>
                      <p:cNvPr id="4101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5791200"/>
                        <a:ext cx="1227138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22" name="Text Box 27"/>
          <p:cNvSpPr txBox="1">
            <a:spLocks noChangeArrowheads="1"/>
          </p:cNvSpPr>
          <p:nvPr/>
        </p:nvSpPr>
        <p:spPr bwMode="auto">
          <a:xfrm>
            <a:off x="1981200" y="533401"/>
            <a:ext cx="2667000" cy="584775"/>
          </a:xfrm>
          <a:prstGeom prst="rect">
            <a:avLst/>
          </a:prstGeom>
          <a:solidFill>
            <a:srgbClr val="EBEBFF"/>
          </a:solidFill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</a:pPr>
            <a:r>
              <a:rPr lang="ru-RU" sz="3200">
                <a:solidFill>
                  <a:srgbClr val="000099"/>
                </a:solidFill>
              </a:rPr>
              <a:t>Устно: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93" name="Freeform 17"/>
          <p:cNvSpPr>
            <a:spLocks/>
          </p:cNvSpPr>
          <p:nvPr/>
        </p:nvSpPr>
        <p:spPr bwMode="auto">
          <a:xfrm rot="10800000">
            <a:off x="5715000" y="2884488"/>
            <a:ext cx="3886200" cy="2667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04" y="3"/>
              </a:cxn>
              <a:cxn ang="0">
                <a:pos x="605" y="792"/>
              </a:cxn>
              <a:cxn ang="0">
                <a:pos x="0" y="0"/>
              </a:cxn>
            </a:cxnLst>
            <a:rect l="0" t="0" r="r" b="b"/>
            <a:pathLst>
              <a:path w="1104" h="792">
                <a:moveTo>
                  <a:pt x="0" y="0"/>
                </a:moveTo>
                <a:lnTo>
                  <a:pt x="1104" y="3"/>
                </a:lnTo>
                <a:lnTo>
                  <a:pt x="605" y="792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008000">
                  <a:alpha val="8000"/>
                </a:srgbClr>
              </a:gs>
            </a:gsLst>
            <a:path path="rect">
              <a:fillToRect l="50000" t="50000" r="50000" b="50000"/>
            </a:path>
          </a:gradFill>
          <a:ln w="25400" cap="flat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1786" name="Freeform 10"/>
          <p:cNvSpPr>
            <a:spLocks/>
          </p:cNvSpPr>
          <p:nvPr/>
        </p:nvSpPr>
        <p:spPr bwMode="auto">
          <a:xfrm rot="10800000">
            <a:off x="5715000" y="2884488"/>
            <a:ext cx="3886200" cy="2667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04" y="3"/>
              </a:cxn>
              <a:cxn ang="0">
                <a:pos x="605" y="792"/>
              </a:cxn>
              <a:cxn ang="0">
                <a:pos x="0" y="0"/>
              </a:cxn>
            </a:cxnLst>
            <a:rect l="0" t="0" r="r" b="b"/>
            <a:pathLst>
              <a:path w="1104" h="792">
                <a:moveTo>
                  <a:pt x="0" y="0"/>
                </a:moveTo>
                <a:lnTo>
                  <a:pt x="1104" y="3"/>
                </a:lnTo>
                <a:lnTo>
                  <a:pt x="605" y="792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008000">
                  <a:alpha val="23000"/>
                </a:srgbClr>
              </a:gs>
            </a:gsLst>
            <a:path path="rect">
              <a:fillToRect l="50000" t="50000" r="50000" b="50000"/>
            </a:path>
          </a:gra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5715000" y="4256089"/>
            <a:ext cx="2819400" cy="1373187"/>
            <a:chOff x="3168" y="1776"/>
            <a:chExt cx="1776" cy="865"/>
          </a:xfrm>
        </p:grpSpPr>
        <p:sp>
          <p:nvSpPr>
            <p:cNvPr id="331797" name="Freeform 21"/>
            <p:cNvSpPr>
              <a:spLocks/>
            </p:cNvSpPr>
            <p:nvPr/>
          </p:nvSpPr>
          <p:spPr bwMode="auto">
            <a:xfrm>
              <a:off x="3168" y="1776"/>
              <a:ext cx="1776" cy="816"/>
            </a:xfrm>
            <a:custGeom>
              <a:avLst/>
              <a:gdLst/>
              <a:ahLst/>
              <a:cxnLst>
                <a:cxn ang="0">
                  <a:pos x="0" y="816"/>
                </a:cxn>
                <a:cxn ang="0">
                  <a:pos x="528" y="0"/>
                </a:cxn>
                <a:cxn ang="0">
                  <a:pos x="1776" y="0"/>
                </a:cxn>
                <a:cxn ang="0">
                  <a:pos x="1776" y="816"/>
                </a:cxn>
                <a:cxn ang="0">
                  <a:pos x="0" y="816"/>
                </a:cxn>
              </a:cxnLst>
              <a:rect l="0" t="0" r="r" b="b"/>
              <a:pathLst>
                <a:path w="1776" h="816">
                  <a:moveTo>
                    <a:pt x="0" y="816"/>
                  </a:moveTo>
                  <a:lnTo>
                    <a:pt x="528" y="0"/>
                  </a:lnTo>
                  <a:lnTo>
                    <a:pt x="1776" y="0"/>
                  </a:lnTo>
                  <a:lnTo>
                    <a:pt x="1776" y="816"/>
                  </a:lnTo>
                  <a:lnTo>
                    <a:pt x="0" y="816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008000">
                    <a:alpha val="42999"/>
                  </a:srgbClr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1798" name="Freeform 22"/>
            <p:cNvSpPr>
              <a:spLocks/>
            </p:cNvSpPr>
            <p:nvPr/>
          </p:nvSpPr>
          <p:spPr bwMode="auto">
            <a:xfrm>
              <a:off x="3696" y="1776"/>
              <a:ext cx="1248" cy="8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8" y="0"/>
                </a:cxn>
                <a:cxn ang="0">
                  <a:pos x="576" y="816"/>
                </a:cxn>
                <a:cxn ang="0">
                  <a:pos x="0" y="0"/>
                </a:cxn>
              </a:cxnLst>
              <a:rect l="0" t="0" r="r" b="b"/>
              <a:pathLst>
                <a:path w="1248" h="816">
                  <a:moveTo>
                    <a:pt x="0" y="0"/>
                  </a:moveTo>
                  <a:lnTo>
                    <a:pt x="1248" y="0"/>
                  </a:lnTo>
                  <a:lnTo>
                    <a:pt x="576" y="816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5400000" scaled="1"/>
            </a:gra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1799" name="Freeform 23"/>
            <p:cNvSpPr>
              <a:spLocks/>
            </p:cNvSpPr>
            <p:nvPr/>
          </p:nvSpPr>
          <p:spPr bwMode="auto">
            <a:xfrm>
              <a:off x="4272" y="1776"/>
              <a:ext cx="672" cy="816"/>
            </a:xfrm>
            <a:custGeom>
              <a:avLst/>
              <a:gdLst/>
              <a:ahLst/>
              <a:cxnLst>
                <a:cxn ang="0">
                  <a:pos x="672" y="816"/>
                </a:cxn>
                <a:cxn ang="0">
                  <a:pos x="672" y="0"/>
                </a:cxn>
                <a:cxn ang="0">
                  <a:pos x="0" y="816"/>
                </a:cxn>
                <a:cxn ang="0">
                  <a:pos x="672" y="816"/>
                </a:cxn>
              </a:cxnLst>
              <a:rect l="0" t="0" r="r" b="b"/>
              <a:pathLst>
                <a:path w="672" h="816">
                  <a:moveTo>
                    <a:pt x="672" y="816"/>
                  </a:moveTo>
                  <a:lnTo>
                    <a:pt x="672" y="0"/>
                  </a:lnTo>
                  <a:lnTo>
                    <a:pt x="0" y="816"/>
                  </a:lnTo>
                  <a:lnTo>
                    <a:pt x="672" y="816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1800" name="Arc 24"/>
            <p:cNvSpPr>
              <a:spLocks/>
            </p:cNvSpPr>
            <p:nvPr/>
          </p:nvSpPr>
          <p:spPr bwMode="auto">
            <a:xfrm rot="6451234" flipH="1">
              <a:off x="4393" y="2376"/>
              <a:ext cx="289" cy="242"/>
            </a:xfrm>
            <a:custGeom>
              <a:avLst/>
              <a:gdLst>
                <a:gd name="G0" fmla="+- 0 0 0"/>
                <a:gd name="G1" fmla="+- 20297 0 0"/>
                <a:gd name="G2" fmla="+- 21600 0 0"/>
                <a:gd name="T0" fmla="*/ 7388 w 21600"/>
                <a:gd name="T1" fmla="*/ 0 h 21042"/>
                <a:gd name="T2" fmla="*/ 21587 w 21600"/>
                <a:gd name="T3" fmla="*/ 21042 h 21042"/>
                <a:gd name="T4" fmla="*/ 0 w 21600"/>
                <a:gd name="T5" fmla="*/ 20297 h 2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042" fill="none" extrusionOk="0">
                  <a:moveTo>
                    <a:pt x="7388" y="-1"/>
                  </a:moveTo>
                  <a:cubicBezTo>
                    <a:pt x="15920" y="3105"/>
                    <a:pt x="21600" y="11216"/>
                    <a:pt x="21600" y="20297"/>
                  </a:cubicBezTo>
                  <a:cubicBezTo>
                    <a:pt x="21600" y="20545"/>
                    <a:pt x="21595" y="20793"/>
                    <a:pt x="21587" y="21042"/>
                  </a:cubicBezTo>
                </a:path>
                <a:path w="21600" h="21042" stroke="0" extrusionOk="0">
                  <a:moveTo>
                    <a:pt x="7388" y="-1"/>
                  </a:moveTo>
                  <a:cubicBezTo>
                    <a:pt x="15920" y="3105"/>
                    <a:pt x="21600" y="11216"/>
                    <a:pt x="21600" y="20297"/>
                  </a:cubicBezTo>
                  <a:cubicBezTo>
                    <a:pt x="21600" y="20545"/>
                    <a:pt x="21595" y="20793"/>
                    <a:pt x="21587" y="21042"/>
                  </a:cubicBezTo>
                  <a:lnTo>
                    <a:pt x="0" y="20297"/>
                  </a:lnTo>
                  <a:close/>
                </a:path>
              </a:pathLst>
            </a:custGeom>
            <a:noFill/>
            <a:ln w="5715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1801" name="Arc 25"/>
            <p:cNvSpPr>
              <a:spLocks/>
            </p:cNvSpPr>
            <p:nvPr/>
          </p:nvSpPr>
          <p:spPr bwMode="auto">
            <a:xfrm rot="13881194" flipV="1">
              <a:off x="4149" y="2206"/>
              <a:ext cx="267" cy="298"/>
            </a:xfrm>
            <a:custGeom>
              <a:avLst/>
              <a:gdLst>
                <a:gd name="G0" fmla="+- 3688 0 0"/>
                <a:gd name="G1" fmla="+- 21600 0 0"/>
                <a:gd name="G2" fmla="+- 21600 0 0"/>
                <a:gd name="T0" fmla="*/ 0 w 25288"/>
                <a:gd name="T1" fmla="*/ 317 h 22522"/>
                <a:gd name="T2" fmla="*/ 25268 w 25288"/>
                <a:gd name="T3" fmla="*/ 22522 h 22522"/>
                <a:gd name="T4" fmla="*/ 3688 w 25288"/>
                <a:gd name="T5" fmla="*/ 21600 h 22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288" h="22522" fill="none" extrusionOk="0">
                  <a:moveTo>
                    <a:pt x="0" y="317"/>
                  </a:moveTo>
                  <a:cubicBezTo>
                    <a:pt x="1218" y="106"/>
                    <a:pt x="2451" y="-1"/>
                    <a:pt x="3688" y="0"/>
                  </a:cubicBezTo>
                  <a:cubicBezTo>
                    <a:pt x="15617" y="0"/>
                    <a:pt x="25288" y="9670"/>
                    <a:pt x="25288" y="21600"/>
                  </a:cubicBezTo>
                  <a:cubicBezTo>
                    <a:pt x="25288" y="21907"/>
                    <a:pt x="25281" y="22214"/>
                    <a:pt x="25268" y="22522"/>
                  </a:cubicBezTo>
                </a:path>
                <a:path w="25288" h="22522" stroke="0" extrusionOk="0">
                  <a:moveTo>
                    <a:pt x="0" y="317"/>
                  </a:moveTo>
                  <a:cubicBezTo>
                    <a:pt x="1218" y="106"/>
                    <a:pt x="2451" y="-1"/>
                    <a:pt x="3688" y="0"/>
                  </a:cubicBezTo>
                  <a:cubicBezTo>
                    <a:pt x="15617" y="0"/>
                    <a:pt x="25288" y="9670"/>
                    <a:pt x="25288" y="21600"/>
                  </a:cubicBezTo>
                  <a:cubicBezTo>
                    <a:pt x="25288" y="21907"/>
                    <a:pt x="25281" y="22214"/>
                    <a:pt x="25268" y="22522"/>
                  </a:cubicBezTo>
                  <a:lnTo>
                    <a:pt x="3688" y="21600"/>
                  </a:lnTo>
                  <a:close/>
                </a:path>
              </a:pathLst>
            </a:custGeom>
            <a:noFill/>
            <a:ln w="139700" cmpd="tri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5715000" y="4256089"/>
            <a:ext cx="3886200" cy="1304925"/>
            <a:chOff x="2832" y="1632"/>
            <a:chExt cx="2448" cy="822"/>
          </a:xfrm>
        </p:grpSpPr>
        <p:sp>
          <p:nvSpPr>
            <p:cNvPr id="331791" name="Freeform 15"/>
            <p:cNvSpPr>
              <a:spLocks/>
            </p:cNvSpPr>
            <p:nvPr/>
          </p:nvSpPr>
          <p:spPr bwMode="auto">
            <a:xfrm>
              <a:off x="2832" y="1632"/>
              <a:ext cx="2448" cy="822"/>
            </a:xfrm>
            <a:custGeom>
              <a:avLst/>
              <a:gdLst/>
              <a:ahLst/>
              <a:cxnLst>
                <a:cxn ang="0">
                  <a:pos x="0" y="822"/>
                </a:cxn>
                <a:cxn ang="0">
                  <a:pos x="528" y="6"/>
                </a:cxn>
                <a:cxn ang="0">
                  <a:pos x="1791" y="0"/>
                </a:cxn>
                <a:cxn ang="0">
                  <a:pos x="2448" y="822"/>
                </a:cxn>
                <a:cxn ang="0">
                  <a:pos x="0" y="822"/>
                </a:cxn>
              </a:cxnLst>
              <a:rect l="0" t="0" r="r" b="b"/>
              <a:pathLst>
                <a:path w="2448" h="822">
                  <a:moveTo>
                    <a:pt x="0" y="822"/>
                  </a:moveTo>
                  <a:lnTo>
                    <a:pt x="528" y="6"/>
                  </a:lnTo>
                  <a:lnTo>
                    <a:pt x="1791" y="0"/>
                  </a:lnTo>
                  <a:lnTo>
                    <a:pt x="2448" y="822"/>
                  </a:lnTo>
                  <a:lnTo>
                    <a:pt x="0" y="822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008000">
                    <a:alpha val="35001"/>
                  </a:srgbClr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1792" name="Freeform 16"/>
            <p:cNvSpPr>
              <a:spLocks/>
            </p:cNvSpPr>
            <p:nvPr/>
          </p:nvSpPr>
          <p:spPr bwMode="auto">
            <a:xfrm>
              <a:off x="3360" y="1632"/>
              <a:ext cx="1254" cy="8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6" y="818"/>
                </a:cxn>
                <a:cxn ang="0">
                  <a:pos x="1254" y="0"/>
                </a:cxn>
                <a:cxn ang="0">
                  <a:pos x="0" y="0"/>
                </a:cxn>
              </a:cxnLst>
              <a:rect l="0" t="0" r="r" b="b"/>
              <a:pathLst>
                <a:path w="1254" h="818">
                  <a:moveTo>
                    <a:pt x="0" y="0"/>
                  </a:moveTo>
                  <a:lnTo>
                    <a:pt x="566" y="818"/>
                  </a:lnTo>
                  <a:lnTo>
                    <a:pt x="1254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5400000" scaled="1"/>
            </a:gra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1794" name="Arc 18"/>
            <p:cNvSpPr>
              <a:spLocks/>
            </p:cNvSpPr>
            <p:nvPr/>
          </p:nvSpPr>
          <p:spPr bwMode="auto">
            <a:xfrm rot="13596027" flipV="1">
              <a:off x="3835" y="2069"/>
              <a:ext cx="261" cy="250"/>
            </a:xfrm>
            <a:custGeom>
              <a:avLst/>
              <a:gdLst>
                <a:gd name="G0" fmla="+- 3057 0 0"/>
                <a:gd name="G1" fmla="+- 21600 0 0"/>
                <a:gd name="G2" fmla="+- 21600 0 0"/>
                <a:gd name="T0" fmla="*/ 0 w 24657"/>
                <a:gd name="T1" fmla="*/ 217 h 22522"/>
                <a:gd name="T2" fmla="*/ 24637 w 24657"/>
                <a:gd name="T3" fmla="*/ 22522 h 22522"/>
                <a:gd name="T4" fmla="*/ 3057 w 24657"/>
                <a:gd name="T5" fmla="*/ 21600 h 22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657" h="22522" fill="none" extrusionOk="0">
                  <a:moveTo>
                    <a:pt x="0" y="217"/>
                  </a:moveTo>
                  <a:cubicBezTo>
                    <a:pt x="1012" y="72"/>
                    <a:pt x="2034" y="-1"/>
                    <a:pt x="3057" y="0"/>
                  </a:cubicBezTo>
                  <a:cubicBezTo>
                    <a:pt x="14986" y="0"/>
                    <a:pt x="24657" y="9670"/>
                    <a:pt x="24657" y="21600"/>
                  </a:cubicBezTo>
                  <a:cubicBezTo>
                    <a:pt x="24657" y="21907"/>
                    <a:pt x="24650" y="22214"/>
                    <a:pt x="24637" y="22522"/>
                  </a:cubicBezTo>
                </a:path>
                <a:path w="24657" h="22522" stroke="0" extrusionOk="0">
                  <a:moveTo>
                    <a:pt x="0" y="217"/>
                  </a:moveTo>
                  <a:cubicBezTo>
                    <a:pt x="1012" y="72"/>
                    <a:pt x="2034" y="-1"/>
                    <a:pt x="3057" y="0"/>
                  </a:cubicBezTo>
                  <a:cubicBezTo>
                    <a:pt x="14986" y="0"/>
                    <a:pt x="24657" y="9670"/>
                    <a:pt x="24657" y="21600"/>
                  </a:cubicBezTo>
                  <a:cubicBezTo>
                    <a:pt x="24657" y="21907"/>
                    <a:pt x="24650" y="22214"/>
                    <a:pt x="24637" y="22522"/>
                  </a:cubicBezTo>
                  <a:lnTo>
                    <a:pt x="3057" y="21600"/>
                  </a:lnTo>
                  <a:close/>
                </a:path>
              </a:pathLst>
            </a:custGeom>
            <a:noFill/>
            <a:ln w="139700" cmpd="tri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31778" name="Text Box 2"/>
          <p:cNvSpPr txBox="1">
            <a:spLocks noChangeArrowheads="1"/>
          </p:cNvSpPr>
          <p:nvPr/>
        </p:nvSpPr>
        <p:spPr bwMode="auto">
          <a:xfrm>
            <a:off x="1676400" y="228600"/>
            <a:ext cx="8839200" cy="523220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tx2">
                <a:lumMod val="75000"/>
              </a:schemeClr>
            </a:solidFill>
            <a:miter lim="800000"/>
            <a:headEnd type="none" w="sm" len="sm"/>
            <a:tailEnd type="none" w="sm" len="sm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>
                <a:solidFill>
                  <a:schemeClr val="tx2"/>
                </a:solidFill>
              </a:rPr>
              <a:t>Чему равна сумма углов треугольника?</a:t>
            </a:r>
          </a:p>
        </p:txBody>
      </p:sp>
      <p:sp>
        <p:nvSpPr>
          <p:cNvPr id="331779" name="Text Box 3"/>
          <p:cNvSpPr txBox="1">
            <a:spLocks noChangeArrowheads="1"/>
          </p:cNvSpPr>
          <p:nvPr/>
        </p:nvSpPr>
        <p:spPr bwMode="auto">
          <a:xfrm>
            <a:off x="1905000" y="838201"/>
            <a:ext cx="8458200" cy="860425"/>
          </a:xfrm>
          <a:prstGeom prst="rect">
            <a:avLst/>
          </a:prstGeom>
          <a:solidFill>
            <a:srgbClr val="CCFFCC"/>
          </a:solidFill>
          <a:ln w="38100" cap="sq" cmpd="dbl">
            <a:solidFill>
              <a:schemeClr val="tx2">
                <a:lumMod val="75000"/>
              </a:schemeClr>
            </a:solidFill>
            <a:miter lim="800000"/>
            <a:headEnd type="none" w="sm" len="sm"/>
            <a:tailEnd type="none" w="sm" len="sm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>
                <a:solidFill>
                  <a:schemeClr val="tx2"/>
                </a:solidFill>
              </a:rPr>
              <a:t>Попробуем ответить на этот вопрос с помощью практической работы</a:t>
            </a:r>
          </a:p>
        </p:txBody>
      </p:sp>
      <p:sp>
        <p:nvSpPr>
          <p:cNvPr id="331785" name="Text Box 9"/>
          <p:cNvSpPr txBox="1">
            <a:spLocks noChangeArrowheads="1"/>
          </p:cNvSpPr>
          <p:nvPr/>
        </p:nvSpPr>
        <p:spPr bwMode="auto">
          <a:xfrm>
            <a:off x="1905000" y="838201"/>
            <a:ext cx="8534400" cy="1200329"/>
          </a:xfrm>
          <a:prstGeom prst="rect">
            <a:avLst/>
          </a:prstGeom>
          <a:solidFill>
            <a:srgbClr val="CCFFCC"/>
          </a:solidFill>
          <a:ln w="38100" cap="sq" cmpd="dbl">
            <a:solidFill>
              <a:schemeClr val="tx2">
                <a:lumMod val="75000"/>
              </a:schemeClr>
            </a:solidFill>
            <a:miter lim="800000"/>
            <a:headEnd type="none" w="sm" len="sm"/>
            <a:tailEnd type="none" w="sm" len="sm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>
                <a:solidFill>
                  <a:schemeClr val="tx2"/>
                </a:solidFill>
              </a:rPr>
              <a:t>Вырежем из бумаги произвольный треугольник и, выполняя перегибания его, как показано на рисунке, убедимся, что сумма углов треугольника равна…</a:t>
            </a:r>
          </a:p>
        </p:txBody>
      </p:sp>
      <p:sp>
        <p:nvSpPr>
          <p:cNvPr id="331787" name="Arc 11"/>
          <p:cNvSpPr>
            <a:spLocks/>
          </p:cNvSpPr>
          <p:nvPr/>
        </p:nvSpPr>
        <p:spPr bwMode="auto">
          <a:xfrm rot="336487" flipH="1">
            <a:off x="8993189" y="5168901"/>
            <a:ext cx="458787" cy="384175"/>
          </a:xfrm>
          <a:custGeom>
            <a:avLst/>
            <a:gdLst>
              <a:gd name="G0" fmla="+- 0 0 0"/>
              <a:gd name="G1" fmla="+- 20297 0 0"/>
              <a:gd name="G2" fmla="+- 21600 0 0"/>
              <a:gd name="T0" fmla="*/ 7388 w 21600"/>
              <a:gd name="T1" fmla="*/ 0 h 21042"/>
              <a:gd name="T2" fmla="*/ 21587 w 21600"/>
              <a:gd name="T3" fmla="*/ 21042 h 21042"/>
              <a:gd name="T4" fmla="*/ 0 w 21600"/>
              <a:gd name="T5" fmla="*/ 20297 h 2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042" fill="none" extrusionOk="0">
                <a:moveTo>
                  <a:pt x="7388" y="-1"/>
                </a:moveTo>
                <a:cubicBezTo>
                  <a:pt x="15920" y="3105"/>
                  <a:pt x="21600" y="11216"/>
                  <a:pt x="21600" y="20297"/>
                </a:cubicBezTo>
                <a:cubicBezTo>
                  <a:pt x="21600" y="20545"/>
                  <a:pt x="21595" y="20793"/>
                  <a:pt x="21587" y="21042"/>
                </a:cubicBezTo>
              </a:path>
              <a:path w="21600" h="21042" stroke="0" extrusionOk="0">
                <a:moveTo>
                  <a:pt x="7388" y="-1"/>
                </a:moveTo>
                <a:cubicBezTo>
                  <a:pt x="15920" y="3105"/>
                  <a:pt x="21600" y="11216"/>
                  <a:pt x="21600" y="20297"/>
                </a:cubicBezTo>
                <a:cubicBezTo>
                  <a:pt x="21600" y="20545"/>
                  <a:pt x="21595" y="20793"/>
                  <a:pt x="21587" y="21042"/>
                </a:cubicBezTo>
                <a:lnTo>
                  <a:pt x="0" y="20297"/>
                </a:lnTo>
                <a:close/>
              </a:path>
            </a:pathLst>
          </a:custGeom>
          <a:noFill/>
          <a:ln w="57150">
            <a:solidFill>
              <a:srgbClr val="008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1788" name="Arc 12"/>
          <p:cNvSpPr>
            <a:spLocks/>
          </p:cNvSpPr>
          <p:nvPr/>
        </p:nvSpPr>
        <p:spPr bwMode="auto">
          <a:xfrm rot="547659">
            <a:off x="5943600" y="5094288"/>
            <a:ext cx="457200" cy="444500"/>
          </a:xfrm>
          <a:custGeom>
            <a:avLst/>
            <a:gdLst>
              <a:gd name="G0" fmla="+- 0 0 0"/>
              <a:gd name="G1" fmla="+- 21344 0 0"/>
              <a:gd name="G2" fmla="+- 21600 0 0"/>
              <a:gd name="T0" fmla="*/ 3316 w 21544"/>
              <a:gd name="T1" fmla="*/ 0 h 21344"/>
              <a:gd name="T2" fmla="*/ 21544 w 21544"/>
              <a:gd name="T3" fmla="*/ 19790 h 21344"/>
              <a:gd name="T4" fmla="*/ 0 w 21544"/>
              <a:gd name="T5" fmla="*/ 21344 h 21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544" h="21344" fill="none" extrusionOk="0">
                <a:moveTo>
                  <a:pt x="3315" y="0"/>
                </a:moveTo>
                <a:cubicBezTo>
                  <a:pt x="13260" y="1544"/>
                  <a:pt x="20820" y="9752"/>
                  <a:pt x="21544" y="19789"/>
                </a:cubicBezTo>
              </a:path>
              <a:path w="21544" h="21344" stroke="0" extrusionOk="0">
                <a:moveTo>
                  <a:pt x="3315" y="0"/>
                </a:moveTo>
                <a:cubicBezTo>
                  <a:pt x="13260" y="1544"/>
                  <a:pt x="20820" y="9752"/>
                  <a:pt x="21544" y="19789"/>
                </a:cubicBezTo>
                <a:lnTo>
                  <a:pt x="0" y="21344"/>
                </a:lnTo>
                <a:close/>
              </a:path>
            </a:pathLst>
          </a:custGeom>
          <a:noFill/>
          <a:ln w="114300" cmpd="dbl">
            <a:solidFill>
              <a:srgbClr val="008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1789" name="Arc 13"/>
          <p:cNvSpPr>
            <a:spLocks/>
          </p:cNvSpPr>
          <p:nvPr/>
        </p:nvSpPr>
        <p:spPr bwMode="auto">
          <a:xfrm rot="2219887" flipV="1">
            <a:off x="7259639" y="3098801"/>
            <a:ext cx="414337" cy="396875"/>
          </a:xfrm>
          <a:custGeom>
            <a:avLst/>
            <a:gdLst>
              <a:gd name="G0" fmla="+- 3057 0 0"/>
              <a:gd name="G1" fmla="+- 21600 0 0"/>
              <a:gd name="G2" fmla="+- 21600 0 0"/>
              <a:gd name="T0" fmla="*/ 0 w 24657"/>
              <a:gd name="T1" fmla="*/ 217 h 22522"/>
              <a:gd name="T2" fmla="*/ 24637 w 24657"/>
              <a:gd name="T3" fmla="*/ 22522 h 22522"/>
              <a:gd name="T4" fmla="*/ 3057 w 24657"/>
              <a:gd name="T5" fmla="*/ 21600 h 22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657" h="22522" fill="none" extrusionOk="0">
                <a:moveTo>
                  <a:pt x="0" y="217"/>
                </a:moveTo>
                <a:cubicBezTo>
                  <a:pt x="1012" y="72"/>
                  <a:pt x="2034" y="-1"/>
                  <a:pt x="3057" y="0"/>
                </a:cubicBezTo>
                <a:cubicBezTo>
                  <a:pt x="14986" y="0"/>
                  <a:pt x="24657" y="9670"/>
                  <a:pt x="24657" y="21600"/>
                </a:cubicBezTo>
                <a:cubicBezTo>
                  <a:pt x="24657" y="21907"/>
                  <a:pt x="24650" y="22214"/>
                  <a:pt x="24637" y="22522"/>
                </a:cubicBezTo>
              </a:path>
              <a:path w="24657" h="22522" stroke="0" extrusionOk="0">
                <a:moveTo>
                  <a:pt x="0" y="217"/>
                </a:moveTo>
                <a:cubicBezTo>
                  <a:pt x="1012" y="72"/>
                  <a:pt x="2034" y="-1"/>
                  <a:pt x="3057" y="0"/>
                </a:cubicBezTo>
                <a:cubicBezTo>
                  <a:pt x="14986" y="0"/>
                  <a:pt x="24657" y="9670"/>
                  <a:pt x="24657" y="21600"/>
                </a:cubicBezTo>
                <a:cubicBezTo>
                  <a:pt x="24657" y="21907"/>
                  <a:pt x="24650" y="22214"/>
                  <a:pt x="24637" y="22522"/>
                </a:cubicBezTo>
                <a:lnTo>
                  <a:pt x="3057" y="21600"/>
                </a:lnTo>
                <a:close/>
              </a:path>
            </a:pathLst>
          </a:custGeom>
          <a:noFill/>
          <a:ln w="139700" cmpd="tri">
            <a:solidFill>
              <a:srgbClr val="008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1790" name="Freeform 14"/>
          <p:cNvSpPr>
            <a:spLocks/>
          </p:cNvSpPr>
          <p:nvPr/>
        </p:nvSpPr>
        <p:spPr bwMode="auto">
          <a:xfrm>
            <a:off x="7472364" y="2960689"/>
            <a:ext cx="26987" cy="1425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" y="898"/>
              </a:cxn>
            </a:cxnLst>
            <a:rect l="0" t="0" r="r" b="b"/>
            <a:pathLst>
              <a:path w="17" h="898">
                <a:moveTo>
                  <a:pt x="0" y="0"/>
                </a:moveTo>
                <a:lnTo>
                  <a:pt x="17" y="898"/>
                </a:lnTo>
              </a:path>
            </a:pathLst>
          </a:custGeom>
          <a:noFill/>
          <a:ln w="76200">
            <a:solidFill>
              <a:srgbClr val="800080"/>
            </a:solidFill>
            <a:round/>
            <a:headEnd type="none" w="med" len="med"/>
            <a:tailEnd type="stealth" w="med" len="lg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1796" name="Arc 20"/>
          <p:cNvSpPr>
            <a:spLocks/>
          </p:cNvSpPr>
          <p:nvPr/>
        </p:nvSpPr>
        <p:spPr bwMode="auto">
          <a:xfrm rot="13164286" flipH="1">
            <a:off x="7969251" y="5105400"/>
            <a:ext cx="1350963" cy="1219200"/>
          </a:xfrm>
          <a:custGeom>
            <a:avLst/>
            <a:gdLst>
              <a:gd name="G0" fmla="+- 3917 0 0"/>
              <a:gd name="G1" fmla="+- 21600 0 0"/>
              <a:gd name="G2" fmla="+- 21600 0 0"/>
              <a:gd name="T0" fmla="*/ 0 w 25517"/>
              <a:gd name="T1" fmla="*/ 358 h 21600"/>
              <a:gd name="T2" fmla="*/ 25517 w 25517"/>
              <a:gd name="T3" fmla="*/ 21600 h 21600"/>
              <a:gd name="T4" fmla="*/ 3917 w 2551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517" h="21600" fill="none" extrusionOk="0">
                <a:moveTo>
                  <a:pt x="0" y="358"/>
                </a:moveTo>
                <a:cubicBezTo>
                  <a:pt x="1292" y="119"/>
                  <a:pt x="2603" y="-1"/>
                  <a:pt x="3917" y="0"/>
                </a:cubicBezTo>
                <a:cubicBezTo>
                  <a:pt x="15846" y="0"/>
                  <a:pt x="25517" y="9670"/>
                  <a:pt x="25517" y="21600"/>
                </a:cubicBezTo>
              </a:path>
              <a:path w="25517" h="21600" stroke="0" extrusionOk="0">
                <a:moveTo>
                  <a:pt x="0" y="358"/>
                </a:moveTo>
                <a:cubicBezTo>
                  <a:pt x="1292" y="119"/>
                  <a:pt x="2603" y="-1"/>
                  <a:pt x="3917" y="0"/>
                </a:cubicBezTo>
                <a:cubicBezTo>
                  <a:pt x="15846" y="0"/>
                  <a:pt x="25517" y="9670"/>
                  <a:pt x="25517" y="21600"/>
                </a:cubicBezTo>
                <a:lnTo>
                  <a:pt x="3917" y="21600"/>
                </a:lnTo>
                <a:close/>
              </a:path>
            </a:pathLst>
          </a:custGeom>
          <a:noFill/>
          <a:ln w="76200">
            <a:solidFill>
              <a:srgbClr val="800080"/>
            </a:solidFill>
            <a:round/>
            <a:headEnd type="stealth" w="med" len="lg"/>
            <a:tailEnd type="none" w="med" len="lg"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1806" name="Arc 30"/>
          <p:cNvSpPr>
            <a:spLocks/>
          </p:cNvSpPr>
          <p:nvPr/>
        </p:nvSpPr>
        <p:spPr bwMode="auto">
          <a:xfrm rot="-13164286">
            <a:off x="5943601" y="5018088"/>
            <a:ext cx="1350963" cy="1219200"/>
          </a:xfrm>
          <a:custGeom>
            <a:avLst/>
            <a:gdLst>
              <a:gd name="G0" fmla="+- 3917 0 0"/>
              <a:gd name="G1" fmla="+- 21600 0 0"/>
              <a:gd name="G2" fmla="+- 21600 0 0"/>
              <a:gd name="T0" fmla="*/ 0 w 25517"/>
              <a:gd name="T1" fmla="*/ 358 h 21600"/>
              <a:gd name="T2" fmla="*/ 25517 w 25517"/>
              <a:gd name="T3" fmla="*/ 21600 h 21600"/>
              <a:gd name="T4" fmla="*/ 3917 w 2551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517" h="21600" fill="none" extrusionOk="0">
                <a:moveTo>
                  <a:pt x="0" y="358"/>
                </a:moveTo>
                <a:cubicBezTo>
                  <a:pt x="1292" y="119"/>
                  <a:pt x="2603" y="-1"/>
                  <a:pt x="3917" y="0"/>
                </a:cubicBezTo>
                <a:cubicBezTo>
                  <a:pt x="15846" y="0"/>
                  <a:pt x="25517" y="9670"/>
                  <a:pt x="25517" y="21600"/>
                </a:cubicBezTo>
              </a:path>
              <a:path w="25517" h="21600" stroke="0" extrusionOk="0">
                <a:moveTo>
                  <a:pt x="0" y="358"/>
                </a:moveTo>
                <a:cubicBezTo>
                  <a:pt x="1292" y="119"/>
                  <a:pt x="2603" y="-1"/>
                  <a:pt x="3917" y="0"/>
                </a:cubicBezTo>
                <a:cubicBezTo>
                  <a:pt x="15846" y="0"/>
                  <a:pt x="25517" y="9670"/>
                  <a:pt x="25517" y="21600"/>
                </a:cubicBezTo>
                <a:lnTo>
                  <a:pt x="3917" y="21600"/>
                </a:lnTo>
                <a:close/>
              </a:path>
            </a:pathLst>
          </a:custGeom>
          <a:noFill/>
          <a:ln w="76200">
            <a:solidFill>
              <a:srgbClr val="800080"/>
            </a:solidFill>
            <a:round/>
            <a:headEnd type="stealth" w="med" len="lg"/>
            <a:tailEnd type="none" w="med" len="lg"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6553200" y="4256089"/>
            <a:ext cx="1981200" cy="1373187"/>
            <a:chOff x="3552" y="1824"/>
            <a:chExt cx="1248" cy="865"/>
          </a:xfrm>
        </p:grpSpPr>
        <p:sp>
          <p:nvSpPr>
            <p:cNvPr id="331807" name="Freeform 31"/>
            <p:cNvSpPr>
              <a:spLocks/>
            </p:cNvSpPr>
            <p:nvPr/>
          </p:nvSpPr>
          <p:spPr bwMode="auto">
            <a:xfrm>
              <a:off x="3552" y="1824"/>
              <a:ext cx="1248" cy="816"/>
            </a:xfrm>
            <a:custGeom>
              <a:avLst/>
              <a:gdLst/>
              <a:ahLst/>
              <a:cxnLst>
                <a:cxn ang="0">
                  <a:pos x="1248" y="816"/>
                </a:cxn>
                <a:cxn ang="0">
                  <a:pos x="1248" y="0"/>
                </a:cxn>
                <a:cxn ang="0">
                  <a:pos x="0" y="0"/>
                </a:cxn>
                <a:cxn ang="0">
                  <a:pos x="0" y="816"/>
                </a:cxn>
                <a:cxn ang="0">
                  <a:pos x="1248" y="816"/>
                </a:cxn>
              </a:cxnLst>
              <a:rect l="0" t="0" r="r" b="b"/>
              <a:pathLst>
                <a:path w="1248" h="816">
                  <a:moveTo>
                    <a:pt x="1248" y="816"/>
                  </a:moveTo>
                  <a:lnTo>
                    <a:pt x="1248" y="0"/>
                  </a:lnTo>
                  <a:lnTo>
                    <a:pt x="0" y="0"/>
                  </a:lnTo>
                  <a:lnTo>
                    <a:pt x="0" y="816"/>
                  </a:lnTo>
                  <a:lnTo>
                    <a:pt x="1248" y="816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1811" name="Freeform 35"/>
            <p:cNvSpPr>
              <a:spLocks/>
            </p:cNvSpPr>
            <p:nvPr/>
          </p:nvSpPr>
          <p:spPr bwMode="auto">
            <a:xfrm>
              <a:off x="3552" y="1824"/>
              <a:ext cx="1248" cy="8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6" y="816"/>
                </a:cxn>
                <a:cxn ang="0">
                  <a:pos x="1248" y="0"/>
                </a:cxn>
              </a:cxnLst>
              <a:rect l="0" t="0" r="r" b="b"/>
              <a:pathLst>
                <a:path w="1248" h="816">
                  <a:moveTo>
                    <a:pt x="0" y="0"/>
                  </a:moveTo>
                  <a:lnTo>
                    <a:pt x="576" y="816"/>
                  </a:lnTo>
                  <a:lnTo>
                    <a:pt x="1248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1805" name="Arc 29"/>
            <p:cNvSpPr>
              <a:spLocks/>
            </p:cNvSpPr>
            <p:nvPr/>
          </p:nvSpPr>
          <p:spPr bwMode="auto">
            <a:xfrm rot="13460770" flipV="1">
              <a:off x="4012" y="2206"/>
              <a:ext cx="274" cy="306"/>
            </a:xfrm>
            <a:custGeom>
              <a:avLst/>
              <a:gdLst>
                <a:gd name="G0" fmla="+- 4306 0 0"/>
                <a:gd name="G1" fmla="+- 21600 0 0"/>
                <a:gd name="G2" fmla="+- 21600 0 0"/>
                <a:gd name="T0" fmla="*/ 0 w 25906"/>
                <a:gd name="T1" fmla="*/ 433 h 27579"/>
                <a:gd name="T2" fmla="*/ 25062 w 25906"/>
                <a:gd name="T3" fmla="*/ 27579 h 27579"/>
                <a:gd name="T4" fmla="*/ 4306 w 25906"/>
                <a:gd name="T5" fmla="*/ 21600 h 27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906" h="27579" fill="none" extrusionOk="0">
                  <a:moveTo>
                    <a:pt x="0" y="433"/>
                  </a:moveTo>
                  <a:cubicBezTo>
                    <a:pt x="1417" y="145"/>
                    <a:pt x="2859" y="-1"/>
                    <a:pt x="4306" y="0"/>
                  </a:cubicBezTo>
                  <a:cubicBezTo>
                    <a:pt x="16235" y="0"/>
                    <a:pt x="25906" y="9670"/>
                    <a:pt x="25906" y="21600"/>
                  </a:cubicBezTo>
                  <a:cubicBezTo>
                    <a:pt x="25906" y="23622"/>
                    <a:pt x="25621" y="25635"/>
                    <a:pt x="25062" y="27579"/>
                  </a:cubicBezTo>
                </a:path>
                <a:path w="25906" h="27579" stroke="0" extrusionOk="0">
                  <a:moveTo>
                    <a:pt x="0" y="433"/>
                  </a:moveTo>
                  <a:cubicBezTo>
                    <a:pt x="1417" y="145"/>
                    <a:pt x="2859" y="-1"/>
                    <a:pt x="4306" y="0"/>
                  </a:cubicBezTo>
                  <a:cubicBezTo>
                    <a:pt x="16235" y="0"/>
                    <a:pt x="25906" y="9670"/>
                    <a:pt x="25906" y="21600"/>
                  </a:cubicBezTo>
                  <a:cubicBezTo>
                    <a:pt x="25906" y="23622"/>
                    <a:pt x="25621" y="25635"/>
                    <a:pt x="25062" y="27579"/>
                  </a:cubicBezTo>
                  <a:lnTo>
                    <a:pt x="4306" y="21600"/>
                  </a:lnTo>
                  <a:close/>
                </a:path>
              </a:pathLst>
            </a:custGeom>
            <a:noFill/>
            <a:ln w="139700" cmpd="tri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1804" name="Arc 28"/>
            <p:cNvSpPr>
              <a:spLocks/>
            </p:cNvSpPr>
            <p:nvPr/>
          </p:nvSpPr>
          <p:spPr bwMode="auto">
            <a:xfrm rot="7058430" flipH="1">
              <a:off x="4249" y="2424"/>
              <a:ext cx="289" cy="242"/>
            </a:xfrm>
            <a:custGeom>
              <a:avLst/>
              <a:gdLst>
                <a:gd name="G0" fmla="+- 0 0 0"/>
                <a:gd name="G1" fmla="+- 20297 0 0"/>
                <a:gd name="G2" fmla="+- 21600 0 0"/>
                <a:gd name="T0" fmla="*/ 7388 w 21600"/>
                <a:gd name="T1" fmla="*/ 0 h 21042"/>
                <a:gd name="T2" fmla="*/ 21587 w 21600"/>
                <a:gd name="T3" fmla="*/ 21042 h 21042"/>
                <a:gd name="T4" fmla="*/ 0 w 21600"/>
                <a:gd name="T5" fmla="*/ 20297 h 2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042" fill="none" extrusionOk="0">
                  <a:moveTo>
                    <a:pt x="7388" y="-1"/>
                  </a:moveTo>
                  <a:cubicBezTo>
                    <a:pt x="15920" y="3105"/>
                    <a:pt x="21600" y="11216"/>
                    <a:pt x="21600" y="20297"/>
                  </a:cubicBezTo>
                  <a:cubicBezTo>
                    <a:pt x="21600" y="20545"/>
                    <a:pt x="21595" y="20793"/>
                    <a:pt x="21587" y="21042"/>
                  </a:cubicBezTo>
                </a:path>
                <a:path w="21600" h="21042" stroke="0" extrusionOk="0">
                  <a:moveTo>
                    <a:pt x="7388" y="-1"/>
                  </a:moveTo>
                  <a:cubicBezTo>
                    <a:pt x="15920" y="3105"/>
                    <a:pt x="21600" y="11216"/>
                    <a:pt x="21600" y="20297"/>
                  </a:cubicBezTo>
                  <a:cubicBezTo>
                    <a:pt x="21600" y="20545"/>
                    <a:pt x="21595" y="20793"/>
                    <a:pt x="21587" y="21042"/>
                  </a:cubicBezTo>
                  <a:lnTo>
                    <a:pt x="0" y="20297"/>
                  </a:lnTo>
                  <a:close/>
                </a:path>
              </a:pathLst>
            </a:custGeom>
            <a:noFill/>
            <a:ln w="5715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1803" name="Arc 27"/>
            <p:cNvSpPr>
              <a:spLocks/>
            </p:cNvSpPr>
            <p:nvPr/>
          </p:nvSpPr>
          <p:spPr bwMode="auto">
            <a:xfrm rot="15750414">
              <a:off x="3745" y="2360"/>
              <a:ext cx="279" cy="283"/>
            </a:xfrm>
            <a:custGeom>
              <a:avLst/>
              <a:gdLst>
                <a:gd name="G0" fmla="+- 0 0 0"/>
                <a:gd name="G1" fmla="+- 21539 0 0"/>
                <a:gd name="G2" fmla="+- 21600 0 0"/>
                <a:gd name="T0" fmla="*/ 1628 w 20880"/>
                <a:gd name="T1" fmla="*/ 0 h 21539"/>
                <a:gd name="T2" fmla="*/ 20880 w 20880"/>
                <a:gd name="T3" fmla="*/ 16010 h 21539"/>
                <a:gd name="T4" fmla="*/ 0 w 20880"/>
                <a:gd name="T5" fmla="*/ 21539 h 21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880" h="21539" fill="none" extrusionOk="0">
                  <a:moveTo>
                    <a:pt x="1627" y="0"/>
                  </a:moveTo>
                  <a:cubicBezTo>
                    <a:pt x="10799" y="693"/>
                    <a:pt x="18525" y="7118"/>
                    <a:pt x="20880" y="16009"/>
                  </a:cubicBezTo>
                </a:path>
                <a:path w="20880" h="21539" stroke="0" extrusionOk="0">
                  <a:moveTo>
                    <a:pt x="1627" y="0"/>
                  </a:moveTo>
                  <a:cubicBezTo>
                    <a:pt x="10799" y="693"/>
                    <a:pt x="18525" y="7118"/>
                    <a:pt x="20880" y="16009"/>
                  </a:cubicBezTo>
                  <a:lnTo>
                    <a:pt x="0" y="21539"/>
                  </a:lnTo>
                  <a:close/>
                </a:path>
              </a:pathLst>
            </a:custGeom>
            <a:noFill/>
            <a:ln w="114300" cmpd="dbl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31814" name="Text Box 38"/>
          <p:cNvSpPr txBox="1">
            <a:spLocks noChangeArrowheads="1"/>
          </p:cNvSpPr>
          <p:nvPr/>
        </p:nvSpPr>
        <p:spPr bwMode="auto">
          <a:xfrm>
            <a:off x="4267200" y="2514600"/>
            <a:ext cx="6324600" cy="923330"/>
          </a:xfrm>
          <a:prstGeom prst="rect">
            <a:avLst/>
          </a:prstGeom>
          <a:solidFill>
            <a:srgbClr val="CCFFCC"/>
          </a:solidFill>
          <a:ln w="38100" cap="sq" cmpd="dbl">
            <a:solidFill>
              <a:schemeClr val="tx2">
                <a:lumMod val="75000"/>
              </a:schemeClr>
            </a:solidFill>
            <a:miter lim="800000"/>
            <a:headEnd type="none" w="sm" len="sm"/>
            <a:tailEnd type="none" w="sm" len="sm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>
                <a:solidFill>
                  <a:schemeClr val="tx2"/>
                </a:solidFill>
              </a:rPr>
              <a:t>Развернутому углу, т.е.</a:t>
            </a:r>
            <a:r>
              <a:rPr lang="ru-RU" sz="2400">
                <a:solidFill>
                  <a:schemeClr val="tx2"/>
                </a:solidFill>
              </a:rPr>
              <a:t> </a:t>
            </a:r>
            <a:r>
              <a:rPr lang="ru-RU" sz="5400">
                <a:solidFill>
                  <a:srgbClr val="FF00FF"/>
                </a:solidFill>
              </a:rPr>
              <a:t>180</a:t>
            </a:r>
            <a:r>
              <a:rPr lang="ru-RU" sz="5400" baseline="30000">
                <a:solidFill>
                  <a:srgbClr val="FF00FF"/>
                </a:solidFill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1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1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1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1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1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1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17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1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1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317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318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1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1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Text Box 2"/>
          <p:cNvSpPr txBox="1">
            <a:spLocks noChangeArrowheads="1"/>
          </p:cNvSpPr>
          <p:nvPr/>
        </p:nvSpPr>
        <p:spPr bwMode="auto">
          <a:xfrm>
            <a:off x="1828800" y="228600"/>
            <a:ext cx="8229600" cy="984250"/>
          </a:xfrm>
          <a:prstGeom prst="rect">
            <a:avLst/>
          </a:prstGeom>
          <a:solidFill>
            <a:srgbClr val="CCFFCC"/>
          </a:solidFill>
          <a:ln w="38100" cap="sq">
            <a:solidFill>
              <a:schemeClr val="tx2">
                <a:lumMod val="75000"/>
              </a:schemeClr>
            </a:solidFill>
            <a:miter lim="800000"/>
            <a:headEnd type="none" w="sm" len="sm"/>
            <a:tailEnd type="none" w="sm" len="sm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>
                <a:solidFill>
                  <a:schemeClr val="tx2"/>
                </a:solidFill>
              </a:rPr>
              <a:t>Но мы уже знаем, что в геометрии любой факт требует доказательства.</a:t>
            </a:r>
          </a:p>
        </p:txBody>
      </p:sp>
      <p:sp>
        <p:nvSpPr>
          <p:cNvPr id="333827" name="Text Box 3"/>
          <p:cNvSpPr txBox="1">
            <a:spLocks noChangeArrowheads="1"/>
          </p:cNvSpPr>
          <p:nvPr/>
        </p:nvSpPr>
        <p:spPr bwMode="auto">
          <a:xfrm>
            <a:off x="1905000" y="1295401"/>
            <a:ext cx="8153400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chemeClr val="tx2"/>
                </a:solidFill>
              </a:rPr>
              <a:t>Докажем  теорему о сумме углов треугольника</a:t>
            </a:r>
            <a:r>
              <a:rPr lang="ru-RU" sz="200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333828" name="Text Box 4"/>
          <p:cNvSpPr txBox="1">
            <a:spLocks noChangeArrowheads="1"/>
          </p:cNvSpPr>
          <p:nvPr/>
        </p:nvSpPr>
        <p:spPr bwMode="auto">
          <a:xfrm>
            <a:off x="4572000" y="3048001"/>
            <a:ext cx="5486400" cy="584775"/>
          </a:xfrm>
          <a:prstGeom prst="rect">
            <a:avLst/>
          </a:prstGeom>
          <a:solidFill>
            <a:schemeClr val="accent1"/>
          </a:solidFill>
          <a:ln w="57150" cap="sq" cmpd="thinThick">
            <a:solidFill>
              <a:srgbClr val="FF0066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u="sng">
                <a:solidFill>
                  <a:srgbClr val="800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Историческая справка</a:t>
            </a:r>
          </a:p>
        </p:txBody>
      </p:sp>
      <p:sp>
        <p:nvSpPr>
          <p:cNvPr id="333829" name="Text Box 5"/>
          <p:cNvSpPr txBox="1">
            <a:spLocks noChangeArrowheads="1"/>
          </p:cNvSpPr>
          <p:nvPr/>
        </p:nvSpPr>
        <p:spPr bwMode="auto">
          <a:xfrm>
            <a:off x="1981200" y="3810000"/>
            <a:ext cx="8382000" cy="1938992"/>
          </a:xfrm>
          <a:prstGeom prst="rect">
            <a:avLst/>
          </a:prstGeom>
          <a:gradFill rotWithShape="1">
            <a:gsLst>
              <a:gs pos="0">
                <a:srgbClr val="FFCCFF"/>
              </a:gs>
              <a:gs pos="50000">
                <a:srgbClr val="FFCCFF">
                  <a:gamma/>
                  <a:tint val="43529"/>
                  <a:invGamma/>
                </a:srgbClr>
              </a:gs>
              <a:gs pos="100000">
                <a:srgbClr val="FFCCFF"/>
              </a:gs>
            </a:gsLst>
            <a:lin ang="18900000" scaled="1"/>
          </a:gradFill>
          <a:ln w="57150" cap="sq" cmpd="thinThick">
            <a:solidFill>
              <a:schemeClr val="tx2">
                <a:lumMod val="75000"/>
              </a:schemeClr>
            </a:solidFill>
            <a:miter lim="800000"/>
            <a:headEnd type="none" w="sm" len="sm"/>
            <a:tailEnd type="none" w="sm" len="sm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400">
                <a:solidFill>
                  <a:schemeClr val="tx2"/>
                </a:solidFill>
              </a:rPr>
              <a:t>Доказательство данного факта,изложенное в современных учебниках, содержалось ещё в комментарии к «Началам» Евклида древнегреческого учёного Прокла (</a:t>
            </a:r>
            <a:r>
              <a:rPr lang="ru-RU" sz="2400">
                <a:solidFill>
                  <a:schemeClr val="tx2"/>
                </a:solidFill>
                <a:cs typeface="Times New Roman" pitchFamily="18" charset="0"/>
              </a:rPr>
              <a:t>V</a:t>
            </a:r>
            <a:r>
              <a:rPr lang="ru-RU" sz="2400">
                <a:solidFill>
                  <a:schemeClr val="tx2"/>
                </a:solidFill>
              </a:rPr>
              <a:t> в.н.э.) Прокл утверждает,что согласно Евдему Родосскому, это доказательство было открыто ещё пифагорейцами (</a:t>
            </a:r>
            <a:r>
              <a:rPr lang="ru-RU" sz="2400">
                <a:solidFill>
                  <a:schemeClr val="tx2"/>
                </a:solidFill>
                <a:cs typeface="Times New Roman" pitchFamily="18" charset="0"/>
              </a:rPr>
              <a:t>V</a:t>
            </a:r>
            <a:r>
              <a:rPr lang="ru-RU" sz="2400">
                <a:solidFill>
                  <a:schemeClr val="tx2"/>
                </a:solidFill>
              </a:rPr>
              <a:t>в.до н.э.).</a:t>
            </a:r>
          </a:p>
        </p:txBody>
      </p:sp>
      <p:sp>
        <p:nvSpPr>
          <p:cNvPr id="333830" name="Text Box 6"/>
          <p:cNvSpPr txBox="1">
            <a:spLocks noChangeArrowheads="1"/>
          </p:cNvSpPr>
          <p:nvPr/>
        </p:nvSpPr>
        <p:spPr bwMode="auto">
          <a:xfrm>
            <a:off x="2209800" y="2057401"/>
            <a:ext cx="8077200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>
                <a:solidFill>
                  <a:schemeClr val="tx2"/>
                </a:solidFill>
              </a:rPr>
              <a:t>Но сначала</a:t>
            </a:r>
            <a:r>
              <a:rPr lang="ru-RU" sz="3600">
                <a:solidFill>
                  <a:schemeClr val="tx2"/>
                </a:solidFill>
              </a:rPr>
              <a:t>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3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3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3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3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33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"/>
                                        <p:tgtEl>
                                          <p:spTgt spid="333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33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33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750"/>
                            </p:stCondLst>
                            <p:childTnLst>
                              <p:par>
                                <p:cTn id="2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3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3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3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3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3827" grpId="0" autoUpdateAnimBg="0"/>
      <p:bldP spid="333828" grpId="0" animBg="1" autoUpdateAnimBg="0"/>
      <p:bldP spid="333830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112964" y="5791201"/>
            <a:ext cx="7488237" cy="582613"/>
            <a:chOff x="-23" y="3194"/>
            <a:chExt cx="4717" cy="367"/>
          </a:xfrm>
        </p:grpSpPr>
        <p:sp>
          <p:nvSpPr>
            <p:cNvPr id="5193" name="Rectangle 3"/>
            <p:cNvSpPr>
              <a:spLocks noChangeArrowheads="1"/>
            </p:cNvSpPr>
            <p:nvPr/>
          </p:nvSpPr>
          <p:spPr bwMode="auto">
            <a:xfrm>
              <a:off x="-23" y="3203"/>
              <a:ext cx="4717" cy="327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ru-RU" sz="2800" dirty="0">
                  <a:solidFill>
                    <a:srgbClr val="000066"/>
                  </a:solidFill>
                  <a:latin typeface="Times New Roman" pitchFamily="18" charset="0"/>
                  <a:cs typeface="Arial" charset="0"/>
                </a:rPr>
                <a:t>Из чертежа видим, что    </a:t>
              </a:r>
              <a:r>
                <a:rPr lang="ru-RU" sz="2800" dirty="0">
                  <a:solidFill>
                    <a:srgbClr val="000066"/>
                  </a:solidFill>
                  <a:latin typeface="Times New Roman" pitchFamily="18" charset="0"/>
                  <a:cs typeface="Arial" charset="0"/>
                  <a:sym typeface="Symbol" pitchFamily="18" charset="2"/>
                </a:rPr>
                <a:t>5</a:t>
              </a:r>
              <a:r>
                <a:rPr lang="ru-RU" sz="2800" dirty="0">
                  <a:solidFill>
                    <a:srgbClr val="000066"/>
                  </a:solidFill>
                  <a:latin typeface="Times New Roman" pitchFamily="18" charset="0"/>
                  <a:cs typeface="Arial" charset="0"/>
                </a:rPr>
                <a:t> + </a:t>
              </a:r>
              <a:r>
                <a:rPr lang="ru-RU" sz="2800" dirty="0">
                  <a:solidFill>
                    <a:srgbClr val="000066"/>
                  </a:solidFill>
                  <a:latin typeface="Times New Roman" pitchFamily="18" charset="0"/>
                  <a:cs typeface="Arial" charset="0"/>
                  <a:sym typeface="Symbol" pitchFamily="18" charset="2"/>
                </a:rPr>
                <a:t></a:t>
              </a:r>
              <a:r>
                <a:rPr lang="ru-RU" sz="2800" dirty="0">
                  <a:solidFill>
                    <a:srgbClr val="000066"/>
                  </a:solidFill>
                  <a:latin typeface="Times New Roman" pitchFamily="18" charset="0"/>
                  <a:cs typeface="Arial" charset="0"/>
                </a:rPr>
                <a:t>2 + </a:t>
              </a:r>
              <a:r>
                <a:rPr lang="ru-RU" sz="2800" dirty="0">
                  <a:solidFill>
                    <a:srgbClr val="000066"/>
                  </a:solidFill>
                  <a:latin typeface="Times New Roman" pitchFamily="18" charset="0"/>
                  <a:cs typeface="Arial" charset="0"/>
                  <a:sym typeface="Symbol" pitchFamily="18" charset="2"/>
                </a:rPr>
                <a:t>4</a:t>
              </a:r>
              <a:r>
                <a:rPr lang="ru-RU" sz="2800" dirty="0">
                  <a:solidFill>
                    <a:srgbClr val="000066"/>
                  </a:solidFill>
                  <a:latin typeface="Times New Roman" pitchFamily="18" charset="0"/>
                  <a:cs typeface="Arial" charset="0"/>
                </a:rPr>
                <a:t>= 180</a:t>
              </a:r>
              <a:r>
                <a:rPr lang="ru-RU" sz="2800" baseline="30000" dirty="0">
                  <a:solidFill>
                    <a:srgbClr val="000066"/>
                  </a:solidFill>
                  <a:latin typeface="Times New Roman" pitchFamily="18" charset="0"/>
                  <a:cs typeface="Arial" charset="0"/>
                </a:rPr>
                <a:t>0</a:t>
              </a:r>
              <a:r>
                <a:rPr lang="ru-RU" sz="2800" dirty="0">
                  <a:solidFill>
                    <a:srgbClr val="000066"/>
                  </a:solidFill>
                  <a:latin typeface="Times New Roman" pitchFamily="18" charset="0"/>
                  <a:cs typeface="Arial" charset="0"/>
                </a:rPr>
                <a:t>.</a:t>
              </a:r>
              <a:endParaRPr lang="ru-RU" sz="2800" baseline="30000" dirty="0">
                <a:solidFill>
                  <a:srgbClr val="CC0066"/>
                </a:solidFill>
                <a:latin typeface="Times New Roman" pitchFamily="18" charset="0"/>
                <a:cs typeface="Arial" charset="0"/>
              </a:endParaRPr>
            </a:p>
          </p:txBody>
        </p:sp>
        <p:graphicFrame>
          <p:nvGraphicFramePr>
            <p:cNvPr id="5129" name="Object 4"/>
            <p:cNvGraphicFramePr>
              <a:graphicFrameLocks noChangeAspect="1"/>
            </p:cNvGraphicFramePr>
            <p:nvPr/>
          </p:nvGraphicFramePr>
          <p:xfrm>
            <a:off x="2417" y="3196"/>
            <a:ext cx="193" cy="3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2" imgW="114120" imgH="215640" progId="Equation.3">
                    <p:embed/>
                  </p:oleObj>
                </mc:Choice>
                <mc:Fallback>
                  <p:oleObj name="Формула" r:id="rId2" imgW="114120" imgH="215640" progId="Equation.3">
                    <p:embed/>
                    <p:pic>
                      <p:nvPicPr>
                        <p:cNvPr id="5129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7" y="3196"/>
                          <a:ext cx="193" cy="36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30" name="Object 5"/>
            <p:cNvGraphicFramePr>
              <a:graphicFrameLocks noChangeAspect="1"/>
            </p:cNvGraphicFramePr>
            <p:nvPr/>
          </p:nvGraphicFramePr>
          <p:xfrm>
            <a:off x="2871" y="3194"/>
            <a:ext cx="193" cy="3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4" imgW="114120" imgH="215640" progId="Equation.3">
                    <p:embed/>
                  </p:oleObj>
                </mc:Choice>
                <mc:Fallback>
                  <p:oleObj name="Формула" r:id="rId4" imgW="114120" imgH="215640" progId="Equation.3">
                    <p:embed/>
                    <p:pic>
                      <p:nvPicPr>
                        <p:cNvPr id="513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71" y="3194"/>
                          <a:ext cx="193" cy="36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31" name="Object 6"/>
            <p:cNvGraphicFramePr>
              <a:graphicFrameLocks noChangeAspect="1"/>
            </p:cNvGraphicFramePr>
            <p:nvPr/>
          </p:nvGraphicFramePr>
          <p:xfrm>
            <a:off x="3332" y="3194"/>
            <a:ext cx="193" cy="3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6" imgW="114120" imgH="215640" progId="Equation.3">
                    <p:embed/>
                  </p:oleObj>
                </mc:Choice>
                <mc:Fallback>
                  <p:oleObj name="Формула" r:id="rId6" imgW="114120" imgH="215640" progId="Equation.3">
                    <p:embed/>
                    <p:pic>
                      <p:nvPicPr>
                        <p:cNvPr id="5131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32" y="3194"/>
                          <a:ext cx="193" cy="36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4330701" y="2749550"/>
            <a:ext cx="396875" cy="558800"/>
            <a:chOff x="1761" y="1053"/>
            <a:chExt cx="250" cy="352"/>
          </a:xfrm>
        </p:grpSpPr>
        <p:grpSp>
          <p:nvGrpSpPr>
            <p:cNvPr id="5188" name="Group 8"/>
            <p:cNvGrpSpPr>
              <a:grpSpLocks/>
            </p:cNvGrpSpPr>
            <p:nvPr/>
          </p:nvGrpSpPr>
          <p:grpSpPr bwMode="auto">
            <a:xfrm>
              <a:off x="1767" y="1053"/>
              <a:ext cx="244" cy="115"/>
              <a:chOff x="1767" y="1053"/>
              <a:chExt cx="244" cy="115"/>
            </a:xfrm>
          </p:grpSpPr>
          <p:sp>
            <p:nvSpPr>
              <p:cNvPr id="348169" name="Freeform 9"/>
              <p:cNvSpPr>
                <a:spLocks/>
              </p:cNvSpPr>
              <p:nvPr/>
            </p:nvSpPr>
            <p:spPr bwMode="auto">
              <a:xfrm>
                <a:off x="1767" y="1121"/>
                <a:ext cx="244" cy="47"/>
              </a:xfrm>
              <a:custGeom>
                <a:avLst/>
                <a:gdLst/>
                <a:ahLst/>
                <a:cxnLst>
                  <a:cxn ang="0">
                    <a:pos x="244" y="20"/>
                  </a:cxn>
                  <a:cxn ang="0">
                    <a:pos x="116" y="44"/>
                  </a:cxn>
                  <a:cxn ang="0">
                    <a:pos x="0" y="0"/>
                  </a:cxn>
                </a:cxnLst>
                <a:rect l="0" t="0" r="r" b="b"/>
                <a:pathLst>
                  <a:path w="244" h="47">
                    <a:moveTo>
                      <a:pt x="244" y="20"/>
                    </a:moveTo>
                    <a:cubicBezTo>
                      <a:pt x="223" y="24"/>
                      <a:pt x="157" y="47"/>
                      <a:pt x="116" y="44"/>
                    </a:cubicBezTo>
                    <a:cubicBezTo>
                      <a:pt x="75" y="41"/>
                      <a:pt x="24" y="9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48170" name="Freeform 10"/>
              <p:cNvSpPr>
                <a:spLocks/>
              </p:cNvSpPr>
              <p:nvPr/>
            </p:nvSpPr>
            <p:spPr bwMode="auto">
              <a:xfrm>
                <a:off x="1799" y="1089"/>
                <a:ext cx="208" cy="34"/>
              </a:xfrm>
              <a:custGeom>
                <a:avLst/>
                <a:gdLst/>
                <a:ahLst/>
                <a:cxnLst>
                  <a:cxn ang="0">
                    <a:pos x="208" y="12"/>
                  </a:cxn>
                  <a:cxn ang="0">
                    <a:pos x="104" y="32"/>
                  </a:cxn>
                  <a:cxn ang="0">
                    <a:pos x="0" y="0"/>
                  </a:cxn>
                </a:cxnLst>
                <a:rect l="0" t="0" r="r" b="b"/>
                <a:pathLst>
                  <a:path w="208" h="34">
                    <a:moveTo>
                      <a:pt x="208" y="12"/>
                    </a:moveTo>
                    <a:cubicBezTo>
                      <a:pt x="192" y="15"/>
                      <a:pt x="139" y="34"/>
                      <a:pt x="104" y="32"/>
                    </a:cubicBezTo>
                    <a:cubicBezTo>
                      <a:pt x="69" y="30"/>
                      <a:pt x="22" y="7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48171" name="Freeform 11"/>
              <p:cNvSpPr>
                <a:spLocks/>
              </p:cNvSpPr>
              <p:nvPr/>
            </p:nvSpPr>
            <p:spPr bwMode="auto">
              <a:xfrm>
                <a:off x="1831" y="1053"/>
                <a:ext cx="152" cy="30"/>
              </a:xfrm>
              <a:custGeom>
                <a:avLst/>
                <a:gdLst/>
                <a:ahLst/>
                <a:cxnLst>
                  <a:cxn ang="0">
                    <a:pos x="152" y="12"/>
                  </a:cxn>
                  <a:cxn ang="0">
                    <a:pos x="68" y="28"/>
                  </a:cxn>
                  <a:cxn ang="0">
                    <a:pos x="0" y="0"/>
                  </a:cxn>
                </a:cxnLst>
                <a:rect l="0" t="0" r="r" b="b"/>
                <a:pathLst>
                  <a:path w="152" h="30">
                    <a:moveTo>
                      <a:pt x="152" y="12"/>
                    </a:moveTo>
                    <a:cubicBezTo>
                      <a:pt x="138" y="15"/>
                      <a:pt x="93" y="30"/>
                      <a:pt x="68" y="28"/>
                    </a:cubicBezTo>
                    <a:cubicBezTo>
                      <a:pt x="43" y="26"/>
                      <a:pt x="14" y="6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189" name="Text Box 12"/>
            <p:cNvSpPr txBox="1">
              <a:spLocks noChangeArrowheads="1"/>
            </p:cNvSpPr>
            <p:nvPr/>
          </p:nvSpPr>
          <p:spPr bwMode="auto">
            <a:xfrm>
              <a:off x="1761" y="1117"/>
              <a:ext cx="212" cy="28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algn="l"/>
              <a:r>
                <a:rPr lang="ru-RU" sz="2400">
                  <a:solidFill>
                    <a:srgbClr val="000000"/>
                  </a:solidFill>
                  <a:latin typeface="Times New Roman" pitchFamily="18" charset="0"/>
                  <a:cs typeface="Arial" charset="0"/>
                </a:rPr>
                <a:t>2</a:t>
              </a: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4584700" y="2587625"/>
            <a:ext cx="952500" cy="2089150"/>
            <a:chOff x="1928" y="935"/>
            <a:chExt cx="600" cy="1316"/>
          </a:xfrm>
        </p:grpSpPr>
        <p:grpSp>
          <p:nvGrpSpPr>
            <p:cNvPr id="5177" name="Group 14"/>
            <p:cNvGrpSpPr>
              <a:grpSpLocks/>
            </p:cNvGrpSpPr>
            <p:nvPr/>
          </p:nvGrpSpPr>
          <p:grpSpPr bwMode="auto">
            <a:xfrm>
              <a:off x="1928" y="935"/>
              <a:ext cx="600" cy="1316"/>
              <a:chOff x="1928" y="935"/>
              <a:chExt cx="600" cy="1316"/>
            </a:xfrm>
          </p:grpSpPr>
          <p:sp>
            <p:nvSpPr>
              <p:cNvPr id="348175" name="Freeform 15"/>
              <p:cNvSpPr>
                <a:spLocks/>
              </p:cNvSpPr>
              <p:nvPr/>
            </p:nvSpPr>
            <p:spPr bwMode="auto">
              <a:xfrm rot="10800000">
                <a:off x="1973" y="1752"/>
                <a:ext cx="555" cy="49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44" y="0"/>
                  </a:cxn>
                  <a:cxn ang="0">
                    <a:pos x="555" y="338"/>
                  </a:cxn>
                  <a:cxn ang="0">
                    <a:pos x="227" y="499"/>
                  </a:cxn>
                  <a:cxn ang="0">
                    <a:pos x="0" y="0"/>
                  </a:cxn>
                </a:cxnLst>
                <a:rect l="0" t="0" r="r" b="b"/>
                <a:pathLst>
                  <a:path w="555" h="499">
                    <a:moveTo>
                      <a:pt x="0" y="0"/>
                    </a:moveTo>
                    <a:lnTo>
                      <a:pt x="544" y="0"/>
                    </a:lnTo>
                    <a:lnTo>
                      <a:pt x="555" y="338"/>
                    </a:lnTo>
                    <a:lnTo>
                      <a:pt x="227" y="499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60066"/>
                  </a:gs>
                  <a:gs pos="100000">
                    <a:schemeClr val="bg1"/>
                  </a:gs>
                </a:gsLst>
                <a:path path="rect">
                  <a:fillToRect r="100000" b="100000"/>
                </a:path>
              </a:gradFill>
              <a:ln w="12700" cap="flat" cmpd="sng">
                <a:noFill/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48176" name="Freeform 16"/>
              <p:cNvSpPr>
                <a:spLocks/>
              </p:cNvSpPr>
              <p:nvPr/>
            </p:nvSpPr>
            <p:spPr bwMode="auto">
              <a:xfrm>
                <a:off x="1928" y="935"/>
                <a:ext cx="555" cy="49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44" y="0"/>
                  </a:cxn>
                  <a:cxn ang="0">
                    <a:pos x="555" y="338"/>
                  </a:cxn>
                  <a:cxn ang="0">
                    <a:pos x="227" y="499"/>
                  </a:cxn>
                  <a:cxn ang="0">
                    <a:pos x="0" y="0"/>
                  </a:cxn>
                </a:cxnLst>
                <a:rect l="0" t="0" r="r" b="b"/>
                <a:pathLst>
                  <a:path w="555" h="499">
                    <a:moveTo>
                      <a:pt x="0" y="0"/>
                    </a:moveTo>
                    <a:lnTo>
                      <a:pt x="544" y="0"/>
                    </a:lnTo>
                    <a:lnTo>
                      <a:pt x="555" y="338"/>
                    </a:lnTo>
                    <a:lnTo>
                      <a:pt x="227" y="499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60066"/>
                  </a:gs>
                  <a:gs pos="100000">
                    <a:schemeClr val="bg1"/>
                  </a:gs>
                </a:gsLst>
                <a:path path="rect">
                  <a:fillToRect r="100000" b="100000"/>
                </a:path>
              </a:gradFill>
              <a:ln w="12700" cap="flat" cmpd="sng">
                <a:noFill/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5182" name="Group 17"/>
              <p:cNvGrpSpPr>
                <a:grpSpLocks/>
              </p:cNvGrpSpPr>
              <p:nvPr/>
            </p:nvGrpSpPr>
            <p:grpSpPr bwMode="auto">
              <a:xfrm>
                <a:off x="2245" y="2061"/>
                <a:ext cx="227" cy="188"/>
                <a:chOff x="2426" y="2288"/>
                <a:chExt cx="227" cy="188"/>
              </a:xfrm>
            </p:grpSpPr>
            <p:sp>
              <p:nvSpPr>
                <p:cNvPr id="348178" name="Freeform 18"/>
                <p:cNvSpPr>
                  <a:spLocks/>
                </p:cNvSpPr>
                <p:nvPr/>
              </p:nvSpPr>
              <p:spPr bwMode="auto">
                <a:xfrm rot="14145058">
                  <a:off x="2471" y="2251"/>
                  <a:ext cx="136" cy="22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1" y="90"/>
                    </a:cxn>
                    <a:cxn ang="0">
                      <a:pos x="136" y="227"/>
                    </a:cxn>
                  </a:cxnLst>
                  <a:rect l="0" t="0" r="r" b="b"/>
                  <a:pathLst>
                    <a:path w="136" h="227">
                      <a:moveTo>
                        <a:pt x="0" y="0"/>
                      </a:moveTo>
                      <a:cubicBezTo>
                        <a:pt x="34" y="26"/>
                        <a:pt x="68" y="52"/>
                        <a:pt x="91" y="90"/>
                      </a:cubicBezTo>
                      <a:cubicBezTo>
                        <a:pt x="114" y="128"/>
                        <a:pt x="125" y="177"/>
                        <a:pt x="136" y="227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48179" name="Freeform 19"/>
                <p:cNvSpPr>
                  <a:spLocks/>
                </p:cNvSpPr>
                <p:nvPr/>
              </p:nvSpPr>
              <p:spPr bwMode="auto">
                <a:xfrm>
                  <a:off x="2520" y="2288"/>
                  <a:ext cx="92" cy="188"/>
                </a:xfrm>
                <a:custGeom>
                  <a:avLst/>
                  <a:gdLst/>
                  <a:ahLst/>
                  <a:cxnLst>
                    <a:cxn ang="0">
                      <a:pos x="0" y="188"/>
                    </a:cxn>
                    <a:cxn ang="0">
                      <a:pos x="20" y="84"/>
                    </a:cxn>
                    <a:cxn ang="0">
                      <a:pos x="92" y="0"/>
                    </a:cxn>
                  </a:cxnLst>
                  <a:rect l="0" t="0" r="r" b="b"/>
                  <a:pathLst>
                    <a:path w="92" h="188">
                      <a:moveTo>
                        <a:pt x="0" y="188"/>
                      </a:moveTo>
                      <a:cubicBezTo>
                        <a:pt x="3" y="171"/>
                        <a:pt x="5" y="115"/>
                        <a:pt x="20" y="84"/>
                      </a:cubicBezTo>
                      <a:cubicBezTo>
                        <a:pt x="35" y="53"/>
                        <a:pt x="77" y="18"/>
                        <a:pt x="92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5183" name="Group 20"/>
              <p:cNvGrpSpPr>
                <a:grpSpLocks/>
              </p:cNvGrpSpPr>
              <p:nvPr/>
            </p:nvGrpSpPr>
            <p:grpSpPr bwMode="auto">
              <a:xfrm rot="-10468435">
                <a:off x="1973" y="935"/>
                <a:ext cx="227" cy="188"/>
                <a:chOff x="2426" y="2288"/>
                <a:chExt cx="227" cy="188"/>
              </a:xfrm>
            </p:grpSpPr>
            <p:sp>
              <p:nvSpPr>
                <p:cNvPr id="348181" name="Freeform 21"/>
                <p:cNvSpPr>
                  <a:spLocks/>
                </p:cNvSpPr>
                <p:nvPr/>
              </p:nvSpPr>
              <p:spPr bwMode="auto">
                <a:xfrm rot="14145058">
                  <a:off x="2472" y="2251"/>
                  <a:ext cx="136" cy="22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1" y="90"/>
                    </a:cxn>
                    <a:cxn ang="0">
                      <a:pos x="136" y="227"/>
                    </a:cxn>
                  </a:cxnLst>
                  <a:rect l="0" t="0" r="r" b="b"/>
                  <a:pathLst>
                    <a:path w="136" h="227">
                      <a:moveTo>
                        <a:pt x="0" y="0"/>
                      </a:moveTo>
                      <a:cubicBezTo>
                        <a:pt x="34" y="26"/>
                        <a:pt x="68" y="52"/>
                        <a:pt x="91" y="90"/>
                      </a:cubicBezTo>
                      <a:cubicBezTo>
                        <a:pt x="114" y="128"/>
                        <a:pt x="125" y="177"/>
                        <a:pt x="136" y="227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48182" name="Freeform 22"/>
                <p:cNvSpPr>
                  <a:spLocks/>
                </p:cNvSpPr>
                <p:nvPr/>
              </p:nvSpPr>
              <p:spPr bwMode="auto">
                <a:xfrm>
                  <a:off x="2519" y="2289"/>
                  <a:ext cx="92" cy="188"/>
                </a:xfrm>
                <a:custGeom>
                  <a:avLst/>
                  <a:gdLst/>
                  <a:ahLst/>
                  <a:cxnLst>
                    <a:cxn ang="0">
                      <a:pos x="0" y="188"/>
                    </a:cxn>
                    <a:cxn ang="0">
                      <a:pos x="20" y="84"/>
                    </a:cxn>
                    <a:cxn ang="0">
                      <a:pos x="92" y="0"/>
                    </a:cxn>
                  </a:cxnLst>
                  <a:rect l="0" t="0" r="r" b="b"/>
                  <a:pathLst>
                    <a:path w="92" h="188">
                      <a:moveTo>
                        <a:pt x="0" y="188"/>
                      </a:moveTo>
                      <a:cubicBezTo>
                        <a:pt x="3" y="171"/>
                        <a:pt x="5" y="115"/>
                        <a:pt x="20" y="84"/>
                      </a:cubicBezTo>
                      <a:cubicBezTo>
                        <a:pt x="35" y="53"/>
                        <a:pt x="77" y="18"/>
                        <a:pt x="92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  <p:sp>
          <p:nvSpPr>
            <p:cNvPr id="5178" name="Text Box 23"/>
            <p:cNvSpPr txBox="1">
              <a:spLocks noChangeArrowheads="1"/>
            </p:cNvSpPr>
            <p:nvPr/>
          </p:nvSpPr>
          <p:spPr bwMode="auto">
            <a:xfrm>
              <a:off x="2169" y="1917"/>
              <a:ext cx="212" cy="28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algn="l"/>
              <a:r>
                <a:rPr lang="ru-RU" sz="2400">
                  <a:solidFill>
                    <a:srgbClr val="000000"/>
                  </a:solidFill>
                  <a:latin typeface="Times New Roman" pitchFamily="18" charset="0"/>
                  <a:cs typeface="Arial" charset="0"/>
                </a:rPr>
                <a:t>3</a:t>
              </a:r>
            </a:p>
          </p:txBody>
        </p:sp>
        <p:sp>
          <p:nvSpPr>
            <p:cNvPr id="5179" name="Text Box 24"/>
            <p:cNvSpPr txBox="1">
              <a:spLocks noChangeArrowheads="1"/>
            </p:cNvSpPr>
            <p:nvPr/>
          </p:nvSpPr>
          <p:spPr bwMode="auto">
            <a:xfrm>
              <a:off x="2078" y="965"/>
              <a:ext cx="212" cy="28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algn="l"/>
              <a:r>
                <a:rPr lang="ru-RU" sz="2400">
                  <a:solidFill>
                    <a:srgbClr val="000000"/>
                  </a:solidFill>
                  <a:latin typeface="Times New Roman" pitchFamily="18" charset="0"/>
                  <a:cs typeface="Arial" charset="0"/>
                </a:rPr>
                <a:t>5</a:t>
              </a:r>
            </a:p>
          </p:txBody>
        </p:sp>
      </p:grpSp>
      <p:grpSp>
        <p:nvGrpSpPr>
          <p:cNvPr id="9" name="Group 25"/>
          <p:cNvGrpSpPr>
            <a:grpSpLocks/>
          </p:cNvGrpSpPr>
          <p:nvPr/>
        </p:nvGrpSpPr>
        <p:grpSpPr bwMode="auto">
          <a:xfrm>
            <a:off x="2798763" y="2587626"/>
            <a:ext cx="1758950" cy="2105025"/>
            <a:chOff x="803" y="935"/>
            <a:chExt cx="1108" cy="1326"/>
          </a:xfrm>
        </p:grpSpPr>
        <p:grpSp>
          <p:nvGrpSpPr>
            <p:cNvPr id="5170" name="Group 26"/>
            <p:cNvGrpSpPr>
              <a:grpSpLocks/>
            </p:cNvGrpSpPr>
            <p:nvPr/>
          </p:nvGrpSpPr>
          <p:grpSpPr bwMode="auto">
            <a:xfrm>
              <a:off x="803" y="935"/>
              <a:ext cx="1108" cy="1326"/>
              <a:chOff x="803" y="935"/>
              <a:chExt cx="1108" cy="1326"/>
            </a:xfrm>
          </p:grpSpPr>
          <p:sp>
            <p:nvSpPr>
              <p:cNvPr id="348187" name="Freeform 27"/>
              <p:cNvSpPr>
                <a:spLocks/>
              </p:cNvSpPr>
              <p:nvPr/>
            </p:nvSpPr>
            <p:spPr bwMode="auto">
              <a:xfrm>
                <a:off x="803" y="1873"/>
                <a:ext cx="650" cy="388"/>
              </a:xfrm>
              <a:custGeom>
                <a:avLst/>
                <a:gdLst/>
                <a:ahLst/>
                <a:cxnLst>
                  <a:cxn ang="0">
                    <a:pos x="0" y="376"/>
                  </a:cxn>
                  <a:cxn ang="0">
                    <a:pos x="304" y="0"/>
                  </a:cxn>
                  <a:cxn ang="0">
                    <a:pos x="571" y="81"/>
                  </a:cxn>
                  <a:cxn ang="0">
                    <a:pos x="650" y="271"/>
                  </a:cxn>
                  <a:cxn ang="0">
                    <a:pos x="556" y="388"/>
                  </a:cxn>
                  <a:cxn ang="0">
                    <a:pos x="0" y="376"/>
                  </a:cxn>
                </a:cxnLst>
                <a:rect l="0" t="0" r="r" b="b"/>
                <a:pathLst>
                  <a:path w="650" h="388">
                    <a:moveTo>
                      <a:pt x="0" y="376"/>
                    </a:moveTo>
                    <a:lnTo>
                      <a:pt x="304" y="0"/>
                    </a:lnTo>
                    <a:lnTo>
                      <a:pt x="571" y="81"/>
                    </a:lnTo>
                    <a:lnTo>
                      <a:pt x="650" y="271"/>
                    </a:lnTo>
                    <a:lnTo>
                      <a:pt x="556" y="388"/>
                    </a:lnTo>
                    <a:lnTo>
                      <a:pt x="0" y="3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12700" cap="flat" cmpd="sng">
                <a:noFill/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48188" name="Freeform 28"/>
              <p:cNvSpPr>
                <a:spLocks/>
              </p:cNvSpPr>
              <p:nvPr/>
            </p:nvSpPr>
            <p:spPr bwMode="auto">
              <a:xfrm>
                <a:off x="1251" y="941"/>
                <a:ext cx="660" cy="400"/>
              </a:xfrm>
              <a:custGeom>
                <a:avLst/>
                <a:gdLst/>
                <a:ahLst/>
                <a:cxnLst>
                  <a:cxn ang="0">
                    <a:pos x="660" y="4"/>
                  </a:cxn>
                  <a:cxn ang="0">
                    <a:pos x="324" y="400"/>
                  </a:cxn>
                  <a:cxn ang="0">
                    <a:pos x="79" y="334"/>
                  </a:cxn>
                  <a:cxn ang="0">
                    <a:pos x="0" y="144"/>
                  </a:cxn>
                  <a:cxn ang="0">
                    <a:pos x="96" y="0"/>
                  </a:cxn>
                  <a:cxn ang="0">
                    <a:pos x="660" y="4"/>
                  </a:cxn>
                </a:cxnLst>
                <a:rect l="0" t="0" r="r" b="b"/>
                <a:pathLst>
                  <a:path w="660" h="400">
                    <a:moveTo>
                      <a:pt x="660" y="4"/>
                    </a:moveTo>
                    <a:lnTo>
                      <a:pt x="324" y="400"/>
                    </a:lnTo>
                    <a:lnTo>
                      <a:pt x="79" y="334"/>
                    </a:lnTo>
                    <a:lnTo>
                      <a:pt x="0" y="144"/>
                    </a:lnTo>
                    <a:lnTo>
                      <a:pt x="96" y="0"/>
                    </a:lnTo>
                    <a:lnTo>
                      <a:pt x="660" y="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chemeClr val="bg1"/>
                  </a:gs>
                </a:gsLst>
                <a:path path="rect">
                  <a:fillToRect l="100000" b="100000"/>
                </a:path>
              </a:gradFill>
              <a:ln w="12700" cap="flat" cmpd="sng">
                <a:noFill/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48189" name="Freeform 29"/>
              <p:cNvSpPr>
                <a:spLocks/>
              </p:cNvSpPr>
              <p:nvPr/>
            </p:nvSpPr>
            <p:spPr bwMode="auto">
              <a:xfrm>
                <a:off x="975" y="2024"/>
                <a:ext cx="136" cy="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1" y="90"/>
                  </a:cxn>
                  <a:cxn ang="0">
                    <a:pos x="136" y="227"/>
                  </a:cxn>
                </a:cxnLst>
                <a:rect l="0" t="0" r="r" b="b"/>
                <a:pathLst>
                  <a:path w="136" h="227">
                    <a:moveTo>
                      <a:pt x="0" y="0"/>
                    </a:moveTo>
                    <a:cubicBezTo>
                      <a:pt x="34" y="26"/>
                      <a:pt x="68" y="52"/>
                      <a:pt x="91" y="90"/>
                    </a:cubicBezTo>
                    <a:cubicBezTo>
                      <a:pt x="114" y="128"/>
                      <a:pt x="125" y="177"/>
                      <a:pt x="136" y="227"/>
                    </a:cubicBezTo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48190" name="Freeform 30"/>
              <p:cNvSpPr>
                <a:spLocks/>
              </p:cNvSpPr>
              <p:nvPr/>
            </p:nvSpPr>
            <p:spPr bwMode="auto">
              <a:xfrm rot="10800000">
                <a:off x="1610" y="935"/>
                <a:ext cx="136" cy="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1" y="90"/>
                  </a:cxn>
                  <a:cxn ang="0">
                    <a:pos x="136" y="227"/>
                  </a:cxn>
                </a:cxnLst>
                <a:rect l="0" t="0" r="r" b="b"/>
                <a:pathLst>
                  <a:path w="136" h="227">
                    <a:moveTo>
                      <a:pt x="0" y="0"/>
                    </a:moveTo>
                    <a:cubicBezTo>
                      <a:pt x="34" y="26"/>
                      <a:pt x="68" y="52"/>
                      <a:pt x="91" y="90"/>
                    </a:cubicBezTo>
                    <a:cubicBezTo>
                      <a:pt x="114" y="128"/>
                      <a:pt x="125" y="177"/>
                      <a:pt x="136" y="227"/>
                    </a:cubicBezTo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171" name="Text Box 31"/>
            <p:cNvSpPr txBox="1">
              <a:spLocks noChangeArrowheads="1"/>
            </p:cNvSpPr>
            <p:nvPr/>
          </p:nvSpPr>
          <p:spPr bwMode="auto">
            <a:xfrm>
              <a:off x="1035" y="1933"/>
              <a:ext cx="212" cy="28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algn="l"/>
              <a:r>
                <a:rPr lang="ru-RU" sz="2400">
                  <a:solidFill>
                    <a:srgbClr val="000000"/>
                  </a:solidFill>
                  <a:latin typeface="Times New Roman" pitchFamily="18" charset="0"/>
                  <a:cs typeface="Arial" charset="0"/>
                </a:rPr>
                <a:t>1</a:t>
              </a:r>
            </a:p>
          </p:txBody>
        </p:sp>
        <p:sp>
          <p:nvSpPr>
            <p:cNvPr id="5172" name="Text Box 32"/>
            <p:cNvSpPr txBox="1">
              <a:spLocks noChangeArrowheads="1"/>
            </p:cNvSpPr>
            <p:nvPr/>
          </p:nvSpPr>
          <p:spPr bwMode="auto">
            <a:xfrm>
              <a:off x="1474" y="935"/>
              <a:ext cx="212" cy="28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algn="l"/>
              <a:r>
                <a:rPr lang="ru-RU" sz="2400">
                  <a:solidFill>
                    <a:srgbClr val="000000"/>
                  </a:solidFill>
                  <a:latin typeface="Times New Roman" pitchFamily="18" charset="0"/>
                  <a:cs typeface="Arial" charset="0"/>
                </a:rPr>
                <a:t>4</a:t>
              </a:r>
            </a:p>
          </p:txBody>
        </p:sp>
      </p:grpSp>
      <p:sp>
        <p:nvSpPr>
          <p:cNvPr id="348194" name="Freeform 34"/>
          <p:cNvSpPr>
            <a:spLocks/>
          </p:cNvSpPr>
          <p:nvPr/>
        </p:nvSpPr>
        <p:spPr bwMode="auto">
          <a:xfrm>
            <a:off x="2784475" y="2587625"/>
            <a:ext cx="2736850" cy="2089150"/>
          </a:xfrm>
          <a:custGeom>
            <a:avLst/>
            <a:gdLst/>
            <a:ahLst/>
            <a:cxnLst>
              <a:cxn ang="0">
                <a:pos x="0" y="1316"/>
              </a:cxn>
              <a:cxn ang="0">
                <a:pos x="1134" y="0"/>
              </a:cxn>
              <a:cxn ang="0">
                <a:pos x="1724" y="1316"/>
              </a:cxn>
              <a:cxn ang="0">
                <a:pos x="0" y="1316"/>
              </a:cxn>
            </a:cxnLst>
            <a:rect l="0" t="0" r="r" b="b"/>
            <a:pathLst>
              <a:path w="1724" h="1316">
                <a:moveTo>
                  <a:pt x="0" y="1316"/>
                </a:moveTo>
                <a:lnTo>
                  <a:pt x="1134" y="0"/>
                </a:lnTo>
                <a:lnTo>
                  <a:pt x="1724" y="1316"/>
                </a:lnTo>
                <a:lnTo>
                  <a:pt x="0" y="1316"/>
                </a:lnTo>
                <a:close/>
              </a:path>
            </a:pathLst>
          </a:custGeom>
          <a:noFill/>
          <a:ln w="50800" cap="flat" cmpd="sng">
            <a:solidFill>
              <a:srgbClr val="00008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8195" name="Freeform 35"/>
          <p:cNvSpPr>
            <a:spLocks/>
          </p:cNvSpPr>
          <p:nvPr/>
        </p:nvSpPr>
        <p:spPr bwMode="auto">
          <a:xfrm>
            <a:off x="2578100" y="2601914"/>
            <a:ext cx="3733800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352" y="0"/>
              </a:cxn>
            </a:cxnLst>
            <a:rect l="0" t="0" r="r" b="b"/>
            <a:pathLst>
              <a:path w="2352" h="1">
                <a:moveTo>
                  <a:pt x="0" y="0"/>
                </a:moveTo>
                <a:lnTo>
                  <a:pt x="2352" y="0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38" name="Text Box 36"/>
          <p:cNvSpPr txBox="1">
            <a:spLocks noChangeArrowheads="1"/>
          </p:cNvSpPr>
          <p:nvPr/>
        </p:nvSpPr>
        <p:spPr bwMode="auto">
          <a:xfrm>
            <a:off x="2424114" y="4532314"/>
            <a:ext cx="477837" cy="5794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/>
            <a:r>
              <a:rPr lang="ru-RU" sz="3200">
                <a:solidFill>
                  <a:srgbClr val="000099"/>
                </a:solidFill>
                <a:latin typeface="Times New Roman" pitchFamily="18" charset="0"/>
                <a:cs typeface="Arial" charset="0"/>
              </a:rPr>
              <a:t>А</a:t>
            </a:r>
          </a:p>
        </p:txBody>
      </p:sp>
      <p:sp>
        <p:nvSpPr>
          <p:cNvPr id="5139" name="Text Box 37"/>
          <p:cNvSpPr txBox="1">
            <a:spLocks noChangeArrowheads="1"/>
          </p:cNvSpPr>
          <p:nvPr/>
        </p:nvSpPr>
        <p:spPr bwMode="auto">
          <a:xfrm>
            <a:off x="4295775" y="2084389"/>
            <a:ext cx="458780" cy="5847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/>
            <a:r>
              <a:rPr lang="ru-RU" sz="3200">
                <a:solidFill>
                  <a:srgbClr val="000099"/>
                </a:solidFill>
                <a:latin typeface="Times New Roman" pitchFamily="18" charset="0"/>
                <a:cs typeface="Arial" charset="0"/>
              </a:rPr>
              <a:t>В</a:t>
            </a:r>
          </a:p>
        </p:txBody>
      </p:sp>
      <p:sp>
        <p:nvSpPr>
          <p:cNvPr id="5140" name="Text Box 38"/>
          <p:cNvSpPr txBox="1">
            <a:spLocks noChangeArrowheads="1"/>
          </p:cNvSpPr>
          <p:nvPr/>
        </p:nvSpPr>
        <p:spPr bwMode="auto">
          <a:xfrm>
            <a:off x="5448300" y="4532314"/>
            <a:ext cx="458780" cy="5847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/>
            <a:r>
              <a:rPr lang="ru-RU" sz="3200">
                <a:solidFill>
                  <a:srgbClr val="000099"/>
                </a:solidFill>
                <a:latin typeface="Times New Roman" pitchFamily="18" charset="0"/>
                <a:cs typeface="Arial" charset="0"/>
              </a:rPr>
              <a:t>С</a:t>
            </a:r>
          </a:p>
        </p:txBody>
      </p:sp>
      <p:sp>
        <p:nvSpPr>
          <p:cNvPr id="348199" name="Text Box 39"/>
          <p:cNvSpPr txBox="1">
            <a:spLocks noChangeArrowheads="1"/>
          </p:cNvSpPr>
          <p:nvPr/>
        </p:nvSpPr>
        <p:spPr bwMode="auto">
          <a:xfrm>
            <a:off x="5664200" y="2084389"/>
            <a:ext cx="367408" cy="5847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/>
            <a:r>
              <a:rPr lang="ru-RU" sz="3200">
                <a:solidFill>
                  <a:srgbClr val="000099"/>
                </a:solidFill>
                <a:latin typeface="Times New Roman" pitchFamily="18" charset="0"/>
                <a:cs typeface="Arial" charset="0"/>
              </a:rPr>
              <a:t>а</a:t>
            </a:r>
          </a:p>
        </p:txBody>
      </p:sp>
      <p:grpSp>
        <p:nvGrpSpPr>
          <p:cNvPr id="11" name="Group 40"/>
          <p:cNvGrpSpPr>
            <a:grpSpLocks/>
          </p:cNvGrpSpPr>
          <p:nvPr/>
        </p:nvGrpSpPr>
        <p:grpSpPr bwMode="auto">
          <a:xfrm rot="11131565">
            <a:off x="4656138" y="2587625"/>
            <a:ext cx="360362" cy="298450"/>
            <a:chOff x="2426" y="2288"/>
            <a:chExt cx="227" cy="188"/>
          </a:xfrm>
        </p:grpSpPr>
        <p:sp>
          <p:nvSpPr>
            <p:cNvPr id="348201" name="Freeform 41"/>
            <p:cNvSpPr>
              <a:spLocks/>
            </p:cNvSpPr>
            <p:nvPr/>
          </p:nvSpPr>
          <p:spPr bwMode="auto">
            <a:xfrm rot="14145058">
              <a:off x="2472" y="2251"/>
              <a:ext cx="136" cy="2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1" y="90"/>
                </a:cxn>
                <a:cxn ang="0">
                  <a:pos x="136" y="227"/>
                </a:cxn>
              </a:cxnLst>
              <a:rect l="0" t="0" r="r" b="b"/>
              <a:pathLst>
                <a:path w="136" h="227">
                  <a:moveTo>
                    <a:pt x="0" y="0"/>
                  </a:moveTo>
                  <a:cubicBezTo>
                    <a:pt x="34" y="26"/>
                    <a:pt x="68" y="52"/>
                    <a:pt x="91" y="90"/>
                  </a:cubicBezTo>
                  <a:cubicBezTo>
                    <a:pt x="114" y="128"/>
                    <a:pt x="125" y="177"/>
                    <a:pt x="136" y="227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8202" name="Freeform 42"/>
            <p:cNvSpPr>
              <a:spLocks/>
            </p:cNvSpPr>
            <p:nvPr/>
          </p:nvSpPr>
          <p:spPr bwMode="auto">
            <a:xfrm>
              <a:off x="2519" y="2289"/>
              <a:ext cx="92" cy="188"/>
            </a:xfrm>
            <a:custGeom>
              <a:avLst/>
              <a:gdLst/>
              <a:ahLst/>
              <a:cxnLst>
                <a:cxn ang="0">
                  <a:pos x="0" y="188"/>
                </a:cxn>
                <a:cxn ang="0">
                  <a:pos x="20" y="84"/>
                </a:cxn>
                <a:cxn ang="0">
                  <a:pos x="92" y="0"/>
                </a:cxn>
              </a:cxnLst>
              <a:rect l="0" t="0" r="r" b="b"/>
              <a:pathLst>
                <a:path w="92" h="188">
                  <a:moveTo>
                    <a:pt x="0" y="188"/>
                  </a:moveTo>
                  <a:cubicBezTo>
                    <a:pt x="3" y="171"/>
                    <a:pt x="5" y="115"/>
                    <a:pt x="20" y="84"/>
                  </a:cubicBezTo>
                  <a:cubicBezTo>
                    <a:pt x="35" y="53"/>
                    <a:pt x="77" y="18"/>
                    <a:pt x="92" y="0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48210" name="Oval 50"/>
          <p:cNvSpPr>
            <a:spLocks noChangeArrowheads="1"/>
          </p:cNvSpPr>
          <p:nvPr/>
        </p:nvSpPr>
        <p:spPr bwMode="auto">
          <a:xfrm>
            <a:off x="4511676" y="2516188"/>
            <a:ext cx="144463" cy="144462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8211" name="AutoShape 51"/>
          <p:cNvSpPr>
            <a:spLocks noChangeArrowheads="1"/>
          </p:cNvSpPr>
          <p:nvPr/>
        </p:nvSpPr>
        <p:spPr bwMode="auto">
          <a:xfrm rot="16200000">
            <a:off x="4115595" y="2191545"/>
            <a:ext cx="792163" cy="1584325"/>
          </a:xfrm>
          <a:prstGeom prst="moon">
            <a:avLst>
              <a:gd name="adj" fmla="val 18278"/>
            </a:avLst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Group 55"/>
          <p:cNvGrpSpPr>
            <a:grpSpLocks/>
          </p:cNvGrpSpPr>
          <p:nvPr/>
        </p:nvGrpSpPr>
        <p:grpSpPr bwMode="auto">
          <a:xfrm>
            <a:off x="1703388" y="4876801"/>
            <a:ext cx="8964612" cy="519113"/>
            <a:chOff x="113" y="2523"/>
            <a:chExt cx="5647" cy="327"/>
          </a:xfrm>
        </p:grpSpPr>
        <p:sp>
          <p:nvSpPr>
            <p:cNvPr id="5167" name="Rectangle 56"/>
            <p:cNvSpPr>
              <a:spLocks noChangeArrowheads="1"/>
            </p:cNvSpPr>
            <p:nvPr/>
          </p:nvSpPr>
          <p:spPr bwMode="auto">
            <a:xfrm>
              <a:off x="113" y="2523"/>
              <a:ext cx="5647" cy="327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ru-RU" sz="2800" dirty="0">
                  <a:solidFill>
                    <a:srgbClr val="000066"/>
                  </a:solidFill>
                  <a:latin typeface="Times New Roman" pitchFamily="18" charset="0"/>
                  <a:cs typeface="Arial" charset="0"/>
                </a:rPr>
                <a:t>   </a:t>
              </a:r>
              <a:r>
                <a:rPr lang="ru-RU" sz="2800" dirty="0">
                  <a:solidFill>
                    <a:srgbClr val="000066"/>
                  </a:solidFill>
                  <a:cs typeface="Arial" charset="0"/>
                </a:rPr>
                <a:t>1 =    4</a:t>
              </a:r>
              <a:r>
                <a:rPr lang="ru-RU" sz="2800" dirty="0">
                  <a:solidFill>
                    <a:srgbClr val="000066"/>
                  </a:solidFill>
                  <a:latin typeface="Times New Roman" pitchFamily="18" charset="0"/>
                  <a:cs typeface="Arial" charset="0"/>
                </a:rPr>
                <a:t> </a:t>
              </a:r>
              <a:r>
                <a:rPr lang="ru-RU" sz="2800" dirty="0">
                  <a:solidFill>
                    <a:srgbClr val="000066"/>
                  </a:solidFill>
                </a:rPr>
                <a:t>накрест лежащие  углы  при а</a:t>
              </a:r>
              <a:r>
                <a:rPr lang="en-US" sz="2800" dirty="0">
                  <a:solidFill>
                    <a:srgbClr val="000066"/>
                  </a:solidFill>
                  <a:ea typeface="Batang" pitchFamily="18" charset="-127"/>
                </a:rPr>
                <a:t>||</a:t>
              </a:r>
              <a:r>
                <a:rPr lang="ru-RU" sz="2800" dirty="0">
                  <a:solidFill>
                    <a:srgbClr val="000066"/>
                  </a:solidFill>
                </a:rPr>
                <a:t>АС и секущей АВ</a:t>
              </a:r>
            </a:p>
          </p:txBody>
        </p:sp>
        <p:graphicFrame>
          <p:nvGraphicFramePr>
            <p:cNvPr id="5127" name="Object 57"/>
            <p:cNvGraphicFramePr>
              <a:graphicFrameLocks noChangeAspect="1"/>
            </p:cNvGraphicFramePr>
            <p:nvPr/>
          </p:nvGraphicFramePr>
          <p:xfrm>
            <a:off x="113" y="2568"/>
            <a:ext cx="279" cy="2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7" imgW="164880" imgH="152280" progId="Equation.3">
                    <p:embed/>
                  </p:oleObj>
                </mc:Choice>
                <mc:Fallback>
                  <p:oleObj name="Формула" r:id="rId7" imgW="164880" imgH="152280" progId="Equation.3">
                    <p:embed/>
                    <p:pic>
                      <p:nvPicPr>
                        <p:cNvPr id="5127" name="Object 5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3" y="2568"/>
                          <a:ext cx="279" cy="25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8" name="Object 58"/>
            <p:cNvGraphicFramePr>
              <a:graphicFrameLocks noChangeAspect="1"/>
            </p:cNvGraphicFramePr>
            <p:nvPr/>
          </p:nvGraphicFramePr>
          <p:xfrm>
            <a:off x="651" y="2568"/>
            <a:ext cx="279" cy="2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9" imgW="164880" imgH="152280" progId="Equation.3">
                    <p:embed/>
                  </p:oleObj>
                </mc:Choice>
                <mc:Fallback>
                  <p:oleObj name="Формула" r:id="rId9" imgW="164880" imgH="152280" progId="Equation.3">
                    <p:embed/>
                    <p:pic>
                      <p:nvPicPr>
                        <p:cNvPr id="5128" name="Object 5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1" y="2568"/>
                          <a:ext cx="279" cy="25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" name="Group 59"/>
          <p:cNvGrpSpPr>
            <a:grpSpLocks/>
          </p:cNvGrpSpPr>
          <p:nvPr/>
        </p:nvGrpSpPr>
        <p:grpSpPr bwMode="auto">
          <a:xfrm>
            <a:off x="5087938" y="6248401"/>
            <a:ext cx="3600450" cy="519113"/>
            <a:chOff x="2245" y="3748"/>
            <a:chExt cx="2268" cy="327"/>
          </a:xfrm>
        </p:grpSpPr>
        <p:sp>
          <p:nvSpPr>
            <p:cNvPr id="5166" name="Rectangle 60"/>
            <p:cNvSpPr>
              <a:spLocks noChangeArrowheads="1"/>
            </p:cNvSpPr>
            <p:nvPr/>
          </p:nvSpPr>
          <p:spPr bwMode="auto">
            <a:xfrm>
              <a:off x="2290" y="3748"/>
              <a:ext cx="2223" cy="327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ru-RU" sz="2800">
                  <a:solidFill>
                    <a:srgbClr val="CC0066"/>
                  </a:solidFill>
                  <a:latin typeface="Times New Roman" pitchFamily="18" charset="0"/>
                  <a:cs typeface="Arial" charset="0"/>
                </a:rPr>
                <a:t> </a:t>
              </a:r>
              <a:r>
                <a:rPr lang="en-US" sz="2800">
                  <a:solidFill>
                    <a:srgbClr val="CC0066"/>
                  </a:solidFill>
                  <a:latin typeface="Times New Roman" pitchFamily="18" charset="0"/>
                  <a:cs typeface="Arial" charset="0"/>
                </a:rPr>
                <a:t> </a:t>
              </a:r>
              <a:r>
                <a:rPr lang="ru-RU" sz="2800">
                  <a:solidFill>
                    <a:srgbClr val="CC0066"/>
                  </a:solidFill>
                  <a:latin typeface="Times New Roman" pitchFamily="18" charset="0"/>
                  <a:cs typeface="Arial" charset="0"/>
                </a:rPr>
                <a:t>А+</a:t>
              </a:r>
              <a:r>
                <a:rPr lang="ru-RU" sz="2800">
                  <a:solidFill>
                    <a:srgbClr val="CC0066"/>
                  </a:solidFill>
                  <a:latin typeface="Arial" charset="0"/>
                  <a:cs typeface="Arial" charset="0"/>
                </a:rPr>
                <a:t>   </a:t>
              </a:r>
              <a:r>
                <a:rPr lang="ru-RU" sz="2800">
                  <a:solidFill>
                    <a:srgbClr val="CC0066"/>
                  </a:solidFill>
                  <a:latin typeface="Times New Roman" pitchFamily="18" charset="0"/>
                  <a:cs typeface="Arial" charset="0"/>
                </a:rPr>
                <a:t>В+</a:t>
              </a:r>
              <a:r>
                <a:rPr lang="ru-RU" sz="2800">
                  <a:solidFill>
                    <a:srgbClr val="CC0066"/>
                  </a:solidFill>
                  <a:latin typeface="Arial" charset="0"/>
                  <a:cs typeface="Arial" charset="0"/>
                </a:rPr>
                <a:t>   </a:t>
              </a:r>
              <a:r>
                <a:rPr lang="ru-RU" sz="2800">
                  <a:solidFill>
                    <a:srgbClr val="CC0066"/>
                  </a:solidFill>
                  <a:latin typeface="Times New Roman" pitchFamily="18" charset="0"/>
                  <a:cs typeface="Arial" charset="0"/>
                </a:rPr>
                <a:t>С=180</a:t>
              </a:r>
              <a:r>
                <a:rPr lang="ru-RU" sz="2800" baseline="30000">
                  <a:solidFill>
                    <a:srgbClr val="CC0066"/>
                  </a:solidFill>
                  <a:latin typeface="Times New Roman" pitchFamily="18" charset="0"/>
                  <a:cs typeface="Arial" charset="0"/>
                </a:rPr>
                <a:t>0</a:t>
              </a:r>
              <a:r>
                <a:rPr lang="en-US" sz="2800" baseline="30000">
                  <a:solidFill>
                    <a:srgbClr val="CC0066"/>
                  </a:solidFill>
                  <a:latin typeface="Times New Roman" pitchFamily="18" charset="0"/>
                  <a:cs typeface="Arial" charset="0"/>
                </a:rPr>
                <a:t> </a:t>
              </a:r>
              <a:endParaRPr lang="ru-RU" sz="2800" baseline="30000">
                <a:solidFill>
                  <a:srgbClr val="CC0066"/>
                </a:solidFill>
                <a:latin typeface="Times New Roman" pitchFamily="18" charset="0"/>
                <a:cs typeface="Arial" charset="0"/>
              </a:endParaRPr>
            </a:p>
          </p:txBody>
        </p:sp>
        <p:graphicFrame>
          <p:nvGraphicFramePr>
            <p:cNvPr id="5124" name="Object 61"/>
            <p:cNvGraphicFramePr>
              <a:graphicFrameLocks noChangeAspect="1"/>
            </p:cNvGraphicFramePr>
            <p:nvPr/>
          </p:nvGraphicFramePr>
          <p:xfrm>
            <a:off x="2245" y="3807"/>
            <a:ext cx="279" cy="2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1" imgW="164880" imgH="152280" progId="Equation.3">
                    <p:embed/>
                  </p:oleObj>
                </mc:Choice>
                <mc:Fallback>
                  <p:oleObj name="Формула" r:id="rId11" imgW="164880" imgH="152280" progId="Equation.3">
                    <p:embed/>
                    <p:pic>
                      <p:nvPicPr>
                        <p:cNvPr id="5124" name="Object 6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45" y="3807"/>
                          <a:ext cx="279" cy="25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5" name="Object 62"/>
            <p:cNvGraphicFramePr>
              <a:graphicFrameLocks noChangeAspect="1"/>
            </p:cNvGraphicFramePr>
            <p:nvPr/>
          </p:nvGraphicFramePr>
          <p:xfrm>
            <a:off x="2699" y="3792"/>
            <a:ext cx="279" cy="2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2" imgW="164880" imgH="152280" progId="Equation.3">
                    <p:embed/>
                  </p:oleObj>
                </mc:Choice>
                <mc:Fallback>
                  <p:oleObj name="Формула" r:id="rId12" imgW="164880" imgH="152280" progId="Equation.3">
                    <p:embed/>
                    <p:pic>
                      <p:nvPicPr>
                        <p:cNvPr id="5125" name="Object 6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99" y="3792"/>
                          <a:ext cx="279" cy="25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6" name="Object 63"/>
            <p:cNvGraphicFramePr>
              <a:graphicFrameLocks noChangeAspect="1"/>
            </p:cNvGraphicFramePr>
            <p:nvPr/>
          </p:nvGraphicFramePr>
          <p:xfrm>
            <a:off x="3198" y="3792"/>
            <a:ext cx="279" cy="2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3" imgW="164880" imgH="152280" progId="Equation.3">
                    <p:embed/>
                  </p:oleObj>
                </mc:Choice>
                <mc:Fallback>
                  <p:oleObj name="Формула" r:id="rId13" imgW="164880" imgH="152280" progId="Equation.3">
                    <p:embed/>
                    <p:pic>
                      <p:nvPicPr>
                        <p:cNvPr id="5126" name="Object 6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98" y="3792"/>
                          <a:ext cx="279" cy="25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" name="Group 64"/>
          <p:cNvGrpSpPr>
            <a:grpSpLocks/>
          </p:cNvGrpSpPr>
          <p:nvPr/>
        </p:nvGrpSpPr>
        <p:grpSpPr bwMode="auto">
          <a:xfrm>
            <a:off x="1600201" y="5318128"/>
            <a:ext cx="9236121" cy="1001713"/>
            <a:chOff x="113" y="2801"/>
            <a:chExt cx="4151" cy="631"/>
          </a:xfrm>
        </p:grpSpPr>
        <p:sp>
          <p:nvSpPr>
            <p:cNvPr id="5165" name="Rectangle 65"/>
            <p:cNvSpPr>
              <a:spLocks noChangeArrowheads="1"/>
            </p:cNvSpPr>
            <p:nvPr/>
          </p:nvSpPr>
          <p:spPr bwMode="auto">
            <a:xfrm>
              <a:off x="295" y="2831"/>
              <a:ext cx="3969" cy="601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ru-RU" sz="2800" dirty="0">
                  <a:solidFill>
                    <a:srgbClr val="000066"/>
                  </a:solidFill>
                  <a:latin typeface="Times New Roman" pitchFamily="18" charset="0"/>
                  <a:cs typeface="Arial" charset="0"/>
                </a:rPr>
                <a:t>3 = </a:t>
              </a:r>
              <a:r>
                <a:rPr lang="ru-RU" sz="2800" dirty="0">
                  <a:solidFill>
                    <a:srgbClr val="000066"/>
                  </a:solidFill>
                  <a:latin typeface="Times New Roman" pitchFamily="18" charset="0"/>
                  <a:cs typeface="Arial" charset="0"/>
                  <a:sym typeface="Symbol" pitchFamily="18" charset="2"/>
                </a:rPr>
                <a:t></a:t>
              </a:r>
              <a:r>
                <a:rPr lang="ru-RU" sz="2800" dirty="0">
                  <a:solidFill>
                    <a:srgbClr val="000066"/>
                  </a:solidFill>
                  <a:latin typeface="Times New Roman" pitchFamily="18" charset="0"/>
                  <a:cs typeface="Arial" charset="0"/>
                </a:rPr>
                <a:t>5 </a:t>
              </a:r>
              <a:r>
                <a:rPr lang="ru-RU" sz="2800" dirty="0">
                  <a:solidFill>
                    <a:srgbClr val="000066"/>
                  </a:solidFill>
                </a:rPr>
                <a:t>накрест лежащие  углы  при а</a:t>
              </a:r>
              <a:r>
                <a:rPr lang="en-US" sz="2800" dirty="0">
                  <a:solidFill>
                    <a:srgbClr val="000066"/>
                  </a:solidFill>
                </a:rPr>
                <a:t>||</a:t>
              </a:r>
              <a:r>
                <a:rPr lang="ru-RU" sz="2800" dirty="0">
                  <a:solidFill>
                    <a:srgbClr val="000066"/>
                  </a:solidFill>
                </a:rPr>
                <a:t>АС и секущей ВС</a:t>
              </a:r>
            </a:p>
          </p:txBody>
        </p:sp>
        <p:graphicFrame>
          <p:nvGraphicFramePr>
            <p:cNvPr id="5122" name="Object 66"/>
            <p:cNvGraphicFramePr>
              <a:graphicFrameLocks noChangeAspect="1"/>
            </p:cNvGraphicFramePr>
            <p:nvPr/>
          </p:nvGraphicFramePr>
          <p:xfrm>
            <a:off x="113" y="2855"/>
            <a:ext cx="279" cy="2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4" imgW="164880" imgH="152280" progId="Equation.3">
                    <p:embed/>
                  </p:oleObj>
                </mc:Choice>
                <mc:Fallback>
                  <p:oleObj name="Формула" r:id="rId14" imgW="164880" imgH="152280" progId="Equation.3">
                    <p:embed/>
                    <p:pic>
                      <p:nvPicPr>
                        <p:cNvPr id="5122" name="Object 6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3" y="2855"/>
                          <a:ext cx="279" cy="25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3" name="Object 67"/>
            <p:cNvGraphicFramePr>
              <a:graphicFrameLocks noChangeAspect="1"/>
            </p:cNvGraphicFramePr>
            <p:nvPr/>
          </p:nvGraphicFramePr>
          <p:xfrm>
            <a:off x="694" y="2801"/>
            <a:ext cx="193" cy="3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5" imgW="114120" imgH="215640" progId="Equation.3">
                    <p:embed/>
                  </p:oleObj>
                </mc:Choice>
                <mc:Fallback>
                  <p:oleObj name="Формула" r:id="rId15" imgW="114120" imgH="215640" progId="Equation.3">
                    <p:embed/>
                    <p:pic>
                      <p:nvPicPr>
                        <p:cNvPr id="5123" name="Object 6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4" y="2801"/>
                          <a:ext cx="193" cy="36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 useBgFill="1">
        <p:nvSpPr>
          <p:cNvPr id="348228" name="Text Box 68"/>
          <p:cNvSpPr txBox="1">
            <a:spLocks noChangeArrowheads="1"/>
          </p:cNvSpPr>
          <p:nvPr/>
        </p:nvSpPr>
        <p:spPr bwMode="auto">
          <a:xfrm>
            <a:off x="1989138" y="4876801"/>
            <a:ext cx="361950" cy="519113"/>
          </a:xfrm>
          <a:prstGeom prst="rect">
            <a:avLst/>
          </a:prstGeom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/>
            <a:r>
              <a:rPr lang="ru-RU" sz="280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1</a:t>
            </a:r>
          </a:p>
        </p:txBody>
      </p:sp>
      <p:sp useBgFill="1">
        <p:nvSpPr>
          <p:cNvPr id="348229" name="Text Box 69"/>
          <p:cNvSpPr txBox="1">
            <a:spLocks noChangeArrowheads="1"/>
          </p:cNvSpPr>
          <p:nvPr/>
        </p:nvSpPr>
        <p:spPr bwMode="auto">
          <a:xfrm>
            <a:off x="1992313" y="5365751"/>
            <a:ext cx="361950" cy="519113"/>
          </a:xfrm>
          <a:prstGeom prst="rect">
            <a:avLst/>
          </a:prstGeom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/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3</a:t>
            </a:r>
          </a:p>
        </p:txBody>
      </p:sp>
      <p:sp>
        <p:nvSpPr>
          <p:cNvPr id="348231" name="Text Box 71"/>
          <p:cNvSpPr txBox="1">
            <a:spLocks noChangeArrowheads="1"/>
          </p:cNvSpPr>
          <p:nvPr/>
        </p:nvSpPr>
        <p:spPr bwMode="auto">
          <a:xfrm>
            <a:off x="3276600" y="609600"/>
            <a:ext cx="7162800" cy="523220"/>
          </a:xfrm>
          <a:prstGeom prst="rect">
            <a:avLst/>
          </a:prstGeom>
          <a:solidFill>
            <a:srgbClr val="DDFFDD"/>
          </a:solidFill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  <a:defRPr/>
            </a:pPr>
            <a:r>
              <a:rPr lang="ru-RU" sz="2800">
                <a:solidFill>
                  <a:schemeClr val="tx2"/>
                </a:solidFill>
              </a:rPr>
              <a:t>Сумма углов треугольника равна 180</a:t>
            </a:r>
            <a:r>
              <a:rPr lang="ru-RU" sz="2800" baseline="30000">
                <a:solidFill>
                  <a:schemeClr val="tx2"/>
                </a:solidFill>
              </a:rPr>
              <a:t>0</a:t>
            </a:r>
            <a:r>
              <a:rPr lang="ru-RU" sz="2800">
                <a:solidFill>
                  <a:schemeClr val="tx2"/>
                </a:solidFill>
              </a:rPr>
              <a:t>. </a:t>
            </a:r>
          </a:p>
        </p:txBody>
      </p:sp>
      <p:sp>
        <p:nvSpPr>
          <p:cNvPr id="5154" name="Rectangle 72"/>
          <p:cNvSpPr>
            <a:spLocks noChangeArrowheads="1"/>
          </p:cNvSpPr>
          <p:nvPr/>
        </p:nvSpPr>
        <p:spPr bwMode="auto">
          <a:xfrm>
            <a:off x="3200400" y="76200"/>
            <a:ext cx="7696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/>
            <a:r>
              <a:rPr lang="ru-RU" sz="2900">
                <a:solidFill>
                  <a:schemeClr val="tx2"/>
                </a:solidFill>
              </a:rPr>
              <a:t>Теорема:</a:t>
            </a:r>
          </a:p>
        </p:txBody>
      </p:sp>
      <p:sp>
        <p:nvSpPr>
          <p:cNvPr id="348233" name="Text Box 73"/>
          <p:cNvSpPr txBox="1">
            <a:spLocks noChangeArrowheads="1"/>
          </p:cNvSpPr>
          <p:nvPr/>
        </p:nvSpPr>
        <p:spPr bwMode="auto">
          <a:xfrm>
            <a:off x="7543800" y="19050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/>
              <a:t>Дано:  </a:t>
            </a:r>
            <a:r>
              <a:rPr lang="ru-RU" sz="2400">
                <a:sym typeface="Symbol" pitchFamily="18" charset="2"/>
              </a:rPr>
              <a:t>∆АВС</a:t>
            </a:r>
          </a:p>
        </p:txBody>
      </p:sp>
      <p:sp>
        <p:nvSpPr>
          <p:cNvPr id="348234" name="Text Box 74"/>
          <p:cNvSpPr txBox="1">
            <a:spLocks noChangeArrowheads="1"/>
          </p:cNvSpPr>
          <p:nvPr/>
        </p:nvSpPr>
        <p:spPr bwMode="auto">
          <a:xfrm>
            <a:off x="6781800" y="2362201"/>
            <a:ext cx="38163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400"/>
              <a:t>Доказать:</a:t>
            </a:r>
          </a:p>
          <a:p>
            <a:pPr marL="342900" indent="-342900"/>
            <a:r>
              <a:rPr lang="ru-RU" sz="2400">
                <a:sym typeface="Symbol" pitchFamily="18" charset="2"/>
              </a:rPr>
              <a:t>А+В+С=180</a:t>
            </a:r>
            <a:r>
              <a:rPr lang="ru-RU" sz="2400" baseline="30000">
                <a:sym typeface="Symbol" pitchFamily="18" charset="2"/>
              </a:rPr>
              <a:t>0</a:t>
            </a:r>
            <a:endParaRPr lang="el-GR" sz="2400" baseline="30000">
              <a:sym typeface="Symbol" pitchFamily="18" charset="2"/>
            </a:endParaRPr>
          </a:p>
        </p:txBody>
      </p:sp>
      <p:sp>
        <p:nvSpPr>
          <p:cNvPr id="348235" name="Text Box 75"/>
          <p:cNvSpPr txBox="1">
            <a:spLocks noChangeArrowheads="1"/>
          </p:cNvSpPr>
          <p:nvPr/>
        </p:nvSpPr>
        <p:spPr bwMode="auto">
          <a:xfrm>
            <a:off x="6019800" y="3581400"/>
            <a:ext cx="457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400"/>
              <a:t>доп. построение :  а II АС</a:t>
            </a:r>
            <a:endParaRPr lang="el-GR" sz="2400" baseline="30000">
              <a:sym typeface="Symbol" pitchFamily="18" charset="2"/>
            </a:endParaRPr>
          </a:p>
        </p:txBody>
      </p:sp>
      <p:sp>
        <p:nvSpPr>
          <p:cNvPr id="348236" name="Text Box 76"/>
          <p:cNvSpPr txBox="1">
            <a:spLocks noChangeArrowheads="1"/>
          </p:cNvSpPr>
          <p:nvPr/>
        </p:nvSpPr>
        <p:spPr bwMode="auto">
          <a:xfrm>
            <a:off x="6858000" y="3124200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400"/>
              <a:t>Доказательство:</a:t>
            </a:r>
            <a:endParaRPr lang="el-GR" sz="2400" baseline="30000">
              <a:sym typeface="Symbol" pitchFamily="18" charset="2"/>
            </a:endParaRPr>
          </a:p>
        </p:txBody>
      </p:sp>
      <p:grpSp>
        <p:nvGrpSpPr>
          <p:cNvPr id="15" name="Group 44"/>
          <p:cNvGrpSpPr>
            <a:grpSpLocks/>
          </p:cNvGrpSpPr>
          <p:nvPr/>
        </p:nvGrpSpPr>
        <p:grpSpPr bwMode="auto">
          <a:xfrm rot="194723" flipH="1">
            <a:off x="5016501" y="1219201"/>
            <a:ext cx="1319213" cy="1331913"/>
            <a:chOff x="519" y="587"/>
            <a:chExt cx="951" cy="1168"/>
          </a:xfrm>
        </p:grpSpPr>
        <p:sp>
          <p:nvSpPr>
            <p:cNvPr id="348205" name="Freeform 45"/>
            <p:cNvSpPr>
              <a:spLocks/>
            </p:cNvSpPr>
            <p:nvPr/>
          </p:nvSpPr>
          <p:spPr bwMode="auto">
            <a:xfrm>
              <a:off x="519" y="587"/>
              <a:ext cx="951" cy="1168"/>
            </a:xfrm>
            <a:custGeom>
              <a:avLst/>
              <a:gdLst/>
              <a:ahLst/>
              <a:cxnLst>
                <a:cxn ang="0">
                  <a:pos x="864" y="0"/>
                </a:cxn>
                <a:cxn ang="0">
                  <a:pos x="951" y="84"/>
                </a:cxn>
                <a:cxn ang="0">
                  <a:pos x="209" y="1009"/>
                </a:cxn>
                <a:cxn ang="0">
                  <a:pos x="0" y="1168"/>
                </a:cxn>
                <a:cxn ang="0">
                  <a:pos x="118" y="935"/>
                </a:cxn>
                <a:cxn ang="0">
                  <a:pos x="864" y="0"/>
                </a:cxn>
              </a:cxnLst>
              <a:rect l="0" t="0" r="r" b="b"/>
              <a:pathLst>
                <a:path w="951" h="1168">
                  <a:moveTo>
                    <a:pt x="864" y="0"/>
                  </a:moveTo>
                  <a:lnTo>
                    <a:pt x="951" y="84"/>
                  </a:lnTo>
                  <a:lnTo>
                    <a:pt x="209" y="1009"/>
                  </a:lnTo>
                  <a:lnTo>
                    <a:pt x="0" y="1168"/>
                  </a:lnTo>
                  <a:lnTo>
                    <a:pt x="118" y="935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8206" name="Freeform 46"/>
            <p:cNvSpPr>
              <a:spLocks/>
            </p:cNvSpPr>
            <p:nvPr/>
          </p:nvSpPr>
          <p:spPr bwMode="auto">
            <a:xfrm>
              <a:off x="524" y="1500"/>
              <a:ext cx="221" cy="248"/>
            </a:xfrm>
            <a:custGeom>
              <a:avLst/>
              <a:gdLst/>
              <a:ahLst/>
              <a:cxnLst>
                <a:cxn ang="0">
                  <a:pos x="0" y="248"/>
                </a:cxn>
                <a:cxn ang="0">
                  <a:pos x="220" y="84"/>
                </a:cxn>
                <a:cxn ang="0">
                  <a:pos x="128" y="0"/>
                </a:cxn>
                <a:cxn ang="0">
                  <a:pos x="0" y="248"/>
                </a:cxn>
              </a:cxnLst>
              <a:rect l="0" t="0" r="r" b="b"/>
              <a:pathLst>
                <a:path w="220" h="248">
                  <a:moveTo>
                    <a:pt x="0" y="248"/>
                  </a:moveTo>
                  <a:lnTo>
                    <a:pt x="220" y="84"/>
                  </a:lnTo>
                  <a:lnTo>
                    <a:pt x="128" y="0"/>
                  </a:lnTo>
                  <a:lnTo>
                    <a:pt x="0" y="24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8207" name="Freeform 47"/>
            <p:cNvSpPr>
              <a:spLocks/>
            </p:cNvSpPr>
            <p:nvPr/>
          </p:nvSpPr>
          <p:spPr bwMode="auto">
            <a:xfrm>
              <a:off x="524" y="1639"/>
              <a:ext cx="96" cy="104"/>
            </a:xfrm>
            <a:custGeom>
              <a:avLst/>
              <a:gdLst/>
              <a:ahLst/>
              <a:cxnLst>
                <a:cxn ang="0">
                  <a:pos x="96" y="39"/>
                </a:cxn>
                <a:cxn ang="0">
                  <a:pos x="56" y="0"/>
                </a:cxn>
                <a:cxn ang="0">
                  <a:pos x="0" y="104"/>
                </a:cxn>
                <a:cxn ang="0">
                  <a:pos x="96" y="39"/>
                </a:cxn>
              </a:cxnLst>
              <a:rect l="0" t="0" r="r" b="b"/>
              <a:pathLst>
                <a:path w="96" h="104">
                  <a:moveTo>
                    <a:pt x="96" y="39"/>
                  </a:moveTo>
                  <a:lnTo>
                    <a:pt x="56" y="0"/>
                  </a:lnTo>
                  <a:lnTo>
                    <a:pt x="0" y="104"/>
                  </a:lnTo>
                  <a:lnTo>
                    <a:pt x="96" y="39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8208" name="Freeform 48"/>
            <p:cNvSpPr>
              <a:spLocks/>
            </p:cNvSpPr>
            <p:nvPr/>
          </p:nvSpPr>
          <p:spPr bwMode="auto">
            <a:xfrm>
              <a:off x="676" y="611"/>
              <a:ext cx="736" cy="912"/>
            </a:xfrm>
            <a:custGeom>
              <a:avLst/>
              <a:gdLst/>
              <a:ahLst/>
              <a:cxnLst>
                <a:cxn ang="0">
                  <a:pos x="736" y="0"/>
                </a:cxn>
                <a:cxn ang="0">
                  <a:pos x="0" y="912"/>
                </a:cxn>
              </a:cxnLst>
              <a:rect l="0" t="0" r="r" b="b"/>
              <a:pathLst>
                <a:path w="736" h="912">
                  <a:moveTo>
                    <a:pt x="736" y="0"/>
                  </a:moveTo>
                  <a:lnTo>
                    <a:pt x="0" y="912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8209" name="Freeform 49"/>
            <p:cNvSpPr>
              <a:spLocks/>
            </p:cNvSpPr>
            <p:nvPr/>
          </p:nvSpPr>
          <p:spPr bwMode="auto">
            <a:xfrm>
              <a:off x="705" y="644"/>
              <a:ext cx="736" cy="908"/>
            </a:xfrm>
            <a:custGeom>
              <a:avLst/>
              <a:gdLst/>
              <a:ahLst/>
              <a:cxnLst>
                <a:cxn ang="0">
                  <a:pos x="736" y="0"/>
                </a:cxn>
                <a:cxn ang="0">
                  <a:pos x="0" y="908"/>
                </a:cxn>
              </a:cxnLst>
              <a:rect l="0" t="0" r="r" b="b"/>
              <a:pathLst>
                <a:path w="736" h="908">
                  <a:moveTo>
                    <a:pt x="736" y="0"/>
                  </a:moveTo>
                  <a:lnTo>
                    <a:pt x="0" y="908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4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4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8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8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4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38715 -0.00232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00" y="-1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34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34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35" presetClass="emph" presetSubtype="0" repeatCount="7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500" fill="hold"/>
                                        <p:tgtEl>
                                          <p:spTgt spid="34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348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4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2.59259E-6 L 0.48243 0.13912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348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15" y="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4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1 0.0125 L 0.3444 0.06389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348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18" y="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9" grpId="0"/>
      <p:bldP spid="348210" grpId="0" animBg="1"/>
      <p:bldP spid="348211" grpId="0" animBg="1"/>
      <p:bldP spid="348211" grpId="1" animBg="1"/>
      <p:bldP spid="348211" grpId="2" animBg="1"/>
      <p:bldP spid="348228" grpId="0" animBg="1"/>
      <p:bldP spid="348228" grpId="1" animBg="1"/>
      <p:bldP spid="348229" grpId="0" animBg="1"/>
      <p:bldP spid="348229" grpId="1" animBg="1"/>
      <p:bldP spid="348233" grpId="0"/>
      <p:bldP spid="348234" grpId="0"/>
      <p:bldP spid="348235" grpId="0"/>
      <p:bldP spid="3482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Text Box 2"/>
          <p:cNvSpPr txBox="1">
            <a:spLocks noChangeArrowheads="1"/>
          </p:cNvSpPr>
          <p:nvPr/>
        </p:nvSpPr>
        <p:spPr bwMode="auto">
          <a:xfrm>
            <a:off x="1981200" y="533401"/>
            <a:ext cx="6934200" cy="584775"/>
          </a:xfrm>
          <a:prstGeom prst="rect">
            <a:avLst/>
          </a:prstGeom>
          <a:solidFill>
            <a:srgbClr val="EBEBFF"/>
          </a:solidFill>
          <a:ln w="38100" cmpd="tri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  <a:defRPr/>
            </a:pPr>
            <a:r>
              <a:rPr lang="ru-RU" sz="3200">
                <a:solidFill>
                  <a:schemeClr val="tx2"/>
                </a:solidFill>
              </a:rPr>
              <a:t>Ответьте на вопросы:</a:t>
            </a:r>
          </a:p>
        </p:txBody>
      </p:sp>
      <p:sp>
        <p:nvSpPr>
          <p:cNvPr id="335876" name="Text Box 4"/>
          <p:cNvSpPr txBox="1">
            <a:spLocks noChangeArrowheads="1"/>
          </p:cNvSpPr>
          <p:nvPr/>
        </p:nvSpPr>
        <p:spPr bwMode="auto">
          <a:xfrm>
            <a:off x="2438400" y="2057401"/>
            <a:ext cx="6248400" cy="954107"/>
          </a:xfrm>
          <a:prstGeom prst="rect">
            <a:avLst/>
          </a:prstGeom>
          <a:solidFill>
            <a:srgbClr val="EBEBFF"/>
          </a:solidFill>
          <a:ln w="38100" cmpd="thinThick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  <a:defRPr/>
            </a:pPr>
            <a:r>
              <a:rPr lang="ru-RU" sz="2800">
                <a:solidFill>
                  <a:schemeClr val="tx2"/>
                </a:solidFill>
              </a:rPr>
              <a:t>Могут ли в треугольнике быть два прямых угла?</a:t>
            </a:r>
          </a:p>
        </p:txBody>
      </p:sp>
      <p:sp>
        <p:nvSpPr>
          <p:cNvPr id="335877" name="Text Box 5"/>
          <p:cNvSpPr txBox="1">
            <a:spLocks noChangeArrowheads="1"/>
          </p:cNvSpPr>
          <p:nvPr/>
        </p:nvSpPr>
        <p:spPr bwMode="auto">
          <a:xfrm>
            <a:off x="2362200" y="2057401"/>
            <a:ext cx="6781800" cy="954107"/>
          </a:xfrm>
          <a:prstGeom prst="rect">
            <a:avLst/>
          </a:prstGeom>
          <a:solidFill>
            <a:srgbClr val="EBEBFF"/>
          </a:solidFill>
          <a:ln w="38100" cmpd="tri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  <a:defRPr/>
            </a:pPr>
            <a:r>
              <a:rPr lang="ru-RU" sz="2800">
                <a:solidFill>
                  <a:schemeClr val="tx2"/>
                </a:solidFill>
              </a:rPr>
              <a:t>Могут ли в треугольнике два угла быть равными 100</a:t>
            </a:r>
            <a:r>
              <a:rPr lang="ru-RU" sz="2800" baseline="30000">
                <a:solidFill>
                  <a:schemeClr val="tx2"/>
                </a:solidFill>
              </a:rPr>
              <a:t>0</a:t>
            </a:r>
            <a:r>
              <a:rPr lang="ru-RU" sz="2800">
                <a:solidFill>
                  <a:schemeClr val="tx2"/>
                </a:solidFill>
              </a:rPr>
              <a:t> и 120</a:t>
            </a:r>
            <a:r>
              <a:rPr lang="ru-RU" sz="2800" baseline="30000">
                <a:solidFill>
                  <a:schemeClr val="tx2"/>
                </a:solidFill>
              </a:rPr>
              <a:t>0</a:t>
            </a:r>
            <a:r>
              <a:rPr lang="ru-RU" sz="2800">
                <a:solidFill>
                  <a:schemeClr val="tx2"/>
                </a:solidFill>
              </a:rPr>
              <a:t>?</a:t>
            </a:r>
          </a:p>
        </p:txBody>
      </p:sp>
      <p:sp>
        <p:nvSpPr>
          <p:cNvPr id="335878" name="Text Box 6"/>
          <p:cNvSpPr txBox="1">
            <a:spLocks noChangeArrowheads="1"/>
          </p:cNvSpPr>
          <p:nvPr/>
        </p:nvSpPr>
        <p:spPr bwMode="auto">
          <a:xfrm>
            <a:off x="2362200" y="2057401"/>
            <a:ext cx="6705600" cy="954107"/>
          </a:xfrm>
          <a:prstGeom prst="rect">
            <a:avLst/>
          </a:prstGeom>
          <a:solidFill>
            <a:srgbClr val="EBEBFF"/>
          </a:solidFill>
          <a:ln w="38100" cmpd="tri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  <a:defRPr/>
            </a:pPr>
            <a:r>
              <a:rPr lang="ru-RU" sz="2800">
                <a:solidFill>
                  <a:schemeClr val="tx2"/>
                </a:solidFill>
              </a:rPr>
              <a:t>Могут ли два угла треугольника быть тупыми?</a:t>
            </a:r>
          </a:p>
        </p:txBody>
      </p:sp>
      <p:sp>
        <p:nvSpPr>
          <p:cNvPr id="335879" name="Text Box 7"/>
          <p:cNvSpPr txBox="1">
            <a:spLocks noChangeArrowheads="1"/>
          </p:cNvSpPr>
          <p:nvPr/>
        </p:nvSpPr>
        <p:spPr bwMode="auto">
          <a:xfrm>
            <a:off x="2362200" y="2057401"/>
            <a:ext cx="6629400" cy="954107"/>
          </a:xfrm>
          <a:prstGeom prst="rect">
            <a:avLst/>
          </a:prstGeom>
          <a:solidFill>
            <a:srgbClr val="EBEBFF"/>
          </a:solidFill>
          <a:ln w="38100" cmpd="tri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  <a:defRPr/>
            </a:pPr>
            <a:r>
              <a:rPr lang="ru-RU" sz="2800">
                <a:solidFill>
                  <a:schemeClr val="tx2"/>
                </a:solidFill>
              </a:rPr>
              <a:t>Может ли в треугольнике один угол быть тупым, а один  прямым?</a:t>
            </a:r>
          </a:p>
        </p:txBody>
      </p:sp>
      <p:sp>
        <p:nvSpPr>
          <p:cNvPr id="335880" name="WordArt 8"/>
          <p:cNvSpPr>
            <a:spLocks noChangeArrowheads="1" noChangeShapeType="1" noTextEdit="1"/>
          </p:cNvSpPr>
          <p:nvPr/>
        </p:nvSpPr>
        <p:spPr bwMode="auto">
          <a:xfrm>
            <a:off x="1143000" y="2005816"/>
            <a:ext cx="838200" cy="1057275"/>
          </a:xfrm>
          <a:prstGeom prst="rect">
            <a:avLst/>
          </a:prstGeom>
          <a:ln w="38100">
            <a:solidFill>
              <a:schemeClr val="tx2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kern="10" dirty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?</a:t>
            </a:r>
          </a:p>
        </p:txBody>
      </p:sp>
      <p:sp>
        <p:nvSpPr>
          <p:cNvPr id="335881" name="Text Box 9"/>
          <p:cNvSpPr txBox="1">
            <a:spLocks noChangeArrowheads="1"/>
          </p:cNvSpPr>
          <p:nvPr/>
        </p:nvSpPr>
        <p:spPr bwMode="auto">
          <a:xfrm>
            <a:off x="2667000" y="2057401"/>
            <a:ext cx="7315200" cy="2462213"/>
          </a:xfrm>
          <a:prstGeom prst="rect">
            <a:avLst/>
          </a:prstGeom>
          <a:solidFill>
            <a:srgbClr val="CCFFCC"/>
          </a:solidFill>
          <a:ln w="38100" cap="sq" cmpd="tri">
            <a:solidFill>
              <a:schemeClr val="tx2">
                <a:lumMod val="75000"/>
              </a:schemeClr>
            </a:solidFill>
            <a:miter lim="800000"/>
            <a:headEnd type="none" w="sm" len="sm"/>
            <a:tailEnd type="none" w="sm" len="sm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4400" u="sng">
                <a:solidFill>
                  <a:schemeClr val="tx2"/>
                </a:solidFill>
              </a:rPr>
              <a:t>Вывод:</a:t>
            </a:r>
          </a:p>
          <a:p>
            <a:pPr algn="l">
              <a:spcBef>
                <a:spcPct val="50000"/>
              </a:spcBef>
              <a:defRPr/>
            </a:pPr>
            <a:r>
              <a:rPr lang="ru-RU" sz="4400">
                <a:solidFill>
                  <a:schemeClr val="tx2"/>
                </a:solidFill>
              </a:rPr>
              <a:t>У любого треугольника хотя бы два угла острые</a:t>
            </a:r>
            <a:endParaRPr lang="ru-RU" sz="240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58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5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35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58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5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5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58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5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5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5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5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5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5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35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437</Words>
  <Application>Microsoft Office PowerPoint</Application>
  <PresentationFormat>Широкоэкранный</PresentationFormat>
  <Paragraphs>138</Paragraphs>
  <Slides>15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Calibri</vt:lpstr>
      <vt:lpstr>Calibri Light</vt:lpstr>
      <vt:lpstr>Georgia</vt:lpstr>
      <vt:lpstr>Times New Roman</vt:lpstr>
      <vt:lpstr>Univers</vt:lpstr>
      <vt:lpstr>Wingdings</vt:lpstr>
      <vt:lpstr>Тема Office</vt:lpstr>
      <vt:lpstr>Формула</vt:lpstr>
      <vt:lpstr>Сумма углов треугольника.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РЭУ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Сумма углов треугольника.</dc:title>
  <dc:creator>Бондарева В.В.</dc:creator>
  <cp:lastModifiedBy>Алена Бондарева</cp:lastModifiedBy>
  <cp:revision>2</cp:revision>
  <dcterms:created xsi:type="dcterms:W3CDTF">2023-06-09T07:01:44Z</dcterms:created>
  <dcterms:modified xsi:type="dcterms:W3CDTF">2023-06-09T07:13:40Z</dcterms:modified>
</cp:coreProperties>
</file>