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sldIdLst>
    <p:sldId id="258" r:id="rId7"/>
    <p:sldId id="256" r:id="rId8"/>
    <p:sldId id="257" r:id="rId9"/>
    <p:sldId id="292" r:id="rId10"/>
    <p:sldId id="274" r:id="rId11"/>
    <p:sldId id="262" r:id="rId12"/>
    <p:sldId id="263" r:id="rId13"/>
    <p:sldId id="265" r:id="rId14"/>
    <p:sldId id="264" r:id="rId15"/>
    <p:sldId id="275" r:id="rId16"/>
    <p:sldId id="267" r:id="rId17"/>
    <p:sldId id="268" r:id="rId18"/>
    <p:sldId id="269" r:id="rId19"/>
    <p:sldId id="277" r:id="rId20"/>
    <p:sldId id="272" r:id="rId21"/>
    <p:sldId id="280" r:id="rId22"/>
    <p:sldId id="278" r:id="rId23"/>
    <p:sldId id="279" r:id="rId24"/>
    <p:sldId id="282" r:id="rId25"/>
    <p:sldId id="281" r:id="rId26"/>
    <p:sldId id="283" r:id="rId27"/>
    <p:sldId id="284" r:id="rId28"/>
    <p:sldId id="286" r:id="rId29"/>
    <p:sldId id="287" r:id="rId30"/>
    <p:sldId id="290" r:id="rId31"/>
    <p:sldId id="29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071679"/>
            <a:ext cx="7458100" cy="1785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3174" y="4071942"/>
            <a:ext cx="5129226" cy="2257444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6B657-635C-4C8F-8D42-68C2AD658C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14809-4B2E-4D96-A551-2FFA54059DF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617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C117A-D643-464A-BBEB-6C6E01BE23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F13F4-E2B1-472C-BC5A-9CEA69AC29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764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C9618-69D4-4BC1-8085-C20A080054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EF3CE-FD2D-417C-B295-50F9772DF2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1252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BB836-B19D-48A7-BA18-B8517EF837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0DD41-7E86-47F2-A58A-1162BB6D630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2211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F37CD-6587-43A3-BC1E-AE906AA7F9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C887C-F632-43B4-BBB3-21365F3379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349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02A99-EC35-4741-AEF7-85BA4D841D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CC4CA-7BA4-4C26-BABB-C36B2C6AE4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485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BE705-12DF-4BAC-8217-D3623AE535E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3DDC8-277F-4F1A-AD25-F74D047FC82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9643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1E2B2-FE94-4236-87A4-C5D7350EBB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F0B65-ED72-4FEC-8745-4F78DB27B3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26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92159-8D8A-4A99-8B2B-3DBA6D00BF5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7E16C-F97B-4BEA-BBE6-E5D52517327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2582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2A796-5942-40AC-B901-B119582F9A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77B50-F14F-42ED-A645-B89C83702F8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710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02B03-C9E4-4C3F-B939-FC72B170696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294F2-5218-4074-A461-DD962E03054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151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3985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5717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1766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2017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0136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1959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651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920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8277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0090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676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0197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18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1751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7673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5387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966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1454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0895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0780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6931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304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071679"/>
            <a:ext cx="7458100" cy="1785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3174" y="4071942"/>
            <a:ext cx="5129226" cy="2257444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59BD2-D36E-4AB5-986E-D4DFD5F82B3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D32DF-4452-4711-AEA7-C6584D03D3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0806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35749-6BBC-46C4-9E8B-0B140B5FE4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8C5E6-95CD-4A41-85AE-A1CD9DE0FE2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7517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51BC2-58F3-490F-9242-B2AC494631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61728-19FA-4B39-B5C3-0B39AB6727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4742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E3326-C234-46FA-A92E-92A22BC137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F2815-A465-405A-8DE6-8336ECFE0B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6599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D287C-9A32-4B4C-90DC-E21D826C1B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B3F8A-4E13-494F-8082-B6D4A7B2C65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284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FA7C7-F78A-4C6F-A835-0B5B310F78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B6690-BE26-438B-A262-BDD98DAC21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0318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E1ED2-2D26-4136-9E17-BCBFBA7E95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ED2D0-C95C-4518-8878-2A89456A47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8502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BEBBA-03DD-4E6D-BBF2-4EBAF3AB76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3EC9F-58DE-4041-9C7A-B6CAE679362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54589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40F7A-DCD0-4096-9254-E61CC48B4B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B8D5E-FEB1-4D4C-A5B6-4157CBF6DF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5919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F9C44-3C89-45F2-AEFC-1AB05C2CF1D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74947-165F-4336-8112-E7EF318FE6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7538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1C06D-FA3F-4945-8E67-368D79A7DF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F004C-F026-447C-8A37-FC4C8074874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73527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071679"/>
            <a:ext cx="7458100" cy="1785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3174" y="4071942"/>
            <a:ext cx="5129226" cy="2257444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59BD2-D36E-4AB5-986E-D4DFD5F82B3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D32DF-4452-4711-AEA7-C6584D03D3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31700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35749-6BBC-46C4-9E8B-0B140B5FE4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8C5E6-95CD-4A41-85AE-A1CD9DE0FE2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97163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51BC2-58F3-490F-9242-B2AC494631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61728-19FA-4B39-B5C3-0B39AB6727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1293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E3326-C234-46FA-A92E-92A22BC137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F2815-A465-405A-8DE6-8336ECFE0B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944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D287C-9A32-4B4C-90DC-E21D826C1B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B3F8A-4E13-494F-8082-B6D4A7B2C65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631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FA7C7-F78A-4C6F-A835-0B5B310F78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B6690-BE26-438B-A262-BDD98DAC21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68923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E1ED2-2D26-4136-9E17-BCBFBA7E95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ED2D0-C95C-4518-8878-2A89456A47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19005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BEBBA-03DD-4E6D-BBF2-4EBAF3AB76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3EC9F-58DE-4041-9C7A-B6CAE679362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32890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40F7A-DCD0-4096-9254-E61CC48B4B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B8D5E-FEB1-4D4C-A5B6-4157CBF6DF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7749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F9C44-3C89-45F2-AEFC-1AB05C2CF1D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74947-165F-4336-8112-E7EF318FE6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4075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1C06D-FA3F-4945-8E67-368D79A7DF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F004C-F026-447C-8A37-FC4C8074874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001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714375" y="1357313"/>
            <a:ext cx="8286750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8ED882-B171-4F1E-B281-8901569132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5F7661A-B2F9-4F2F-8EA6-F1D2932C54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527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7780" cmpd="sng">
            <a:solidFill>
              <a:srgbClr val="FFFFFF"/>
            </a:solidFill>
            <a:prstDash val="solid"/>
            <a:miter lim="800000"/>
          </a:ln>
          <a:solidFill>
            <a:srgbClr val="002060"/>
          </a:solidFill>
          <a:effectLst>
            <a:outerShdw blurRad="50800" algn="tl" rotWithShape="0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618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238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714375" y="1357313"/>
            <a:ext cx="8286750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7FFE8D-D88B-4F8D-83F6-198B6BFCC8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6CDD7E-46FB-4B57-9F24-55CDAE41F8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85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7780" cmpd="sng">
            <a:solidFill>
              <a:srgbClr val="FFFFFF"/>
            </a:solidFill>
            <a:prstDash val="solid"/>
            <a:miter lim="800000"/>
          </a:ln>
          <a:solidFill>
            <a:srgbClr val="002060"/>
          </a:solidFill>
          <a:effectLst>
            <a:outerShdw blurRad="50800" algn="tl" rotWithShape="0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714375" y="1357313"/>
            <a:ext cx="8286750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7FFE8D-D88B-4F8D-83F6-198B6BFCC8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6CDD7E-46FB-4B57-9F24-55CDAE41F8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717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7780" cmpd="sng">
            <a:solidFill>
              <a:srgbClr val="FFFFFF"/>
            </a:solidFill>
            <a:prstDash val="solid"/>
            <a:miter lim="800000"/>
          </a:ln>
          <a:solidFill>
            <a:srgbClr val="002060"/>
          </a:solidFill>
          <a:effectLst>
            <a:outerShdw blurRad="50800" algn="tl" rotWithShape="0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1041;&#1091;&#1088;&#1072;&#1090;&#1080;&#1085;&#1086;%20&#1092;&#1080;&#1079;&#1084;&#1080;&#1085;.mp4" TargetMode="Externa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52;&#1092;.%20&#1055;&#1077;&#1089;&#1077;&#1085;&#1082;&#1072;.mp4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hyperlink" Target="&#1052;&#1091;&#1083;&#1100;&#1090;&#1092;&#1080;&#1083;&#1100;&#1084;%20&#1087;&#1086;&#1085;&#1103;&#1090;&#1080;&#1077;%20&#1094;&#1077;&#1085;&#1072;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307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msung\Downloads\мальчик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17032"/>
            <a:ext cx="2016224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433431"/>
              </p:ext>
            </p:extLst>
          </p:nvPr>
        </p:nvGraphicFramePr>
        <p:xfrm>
          <a:off x="827584" y="1484784"/>
          <a:ext cx="7920880" cy="1512168"/>
        </p:xfrm>
        <a:graphic>
          <a:graphicData uri="http://schemas.openxmlformats.org/drawingml/2006/table">
            <a:tbl>
              <a:tblPr/>
              <a:tblGrid>
                <a:gridCol w="7920880"/>
              </a:tblGrid>
              <a:tr h="1512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0" b="1" dirty="0" smtClean="0">
                          <a:effectLst/>
                          <a:latin typeface="Times New Roman"/>
                          <a:ea typeface="Calibri"/>
                        </a:rPr>
                        <a:t>Ц    К    С</a:t>
                      </a:r>
                      <a:endParaRPr lang="ru-RU" sz="8000" b="1" dirty="0">
                        <a:effectLst/>
                        <a:latin typeface="Times New Roman"/>
                        <a:ea typeface="PMingLiU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912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msung\Downloads\мальчик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4"/>
            <a:ext cx="1296144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7"/>
          <p:cNvSpPr txBox="1">
            <a:spLocks/>
          </p:cNvSpPr>
          <p:nvPr/>
        </p:nvSpPr>
        <p:spPr bwMode="auto">
          <a:xfrm>
            <a:off x="3085894" y="1672887"/>
            <a:ext cx="3763011" cy="795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Тема урока</a:t>
            </a:r>
            <a:r>
              <a:rPr lang="ru-RU" sz="4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862944" y="2852936"/>
            <a:ext cx="8208912" cy="1780790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ru-RU" sz="7600" b="1" dirty="0" smtClean="0">
                <a:latin typeface="Times New Roman" pitchFamily="18" charset="0"/>
                <a:cs typeface="Times New Roman" pitchFamily="18" charset="0"/>
              </a:rPr>
              <a:t>Взаимосвязь величин </a:t>
            </a:r>
          </a:p>
          <a:p>
            <a:pPr marL="0" indent="0" algn="ctr">
              <a:buFont typeface="Arial" charset="0"/>
              <a:buNone/>
            </a:pPr>
            <a:r>
              <a:rPr lang="ru-RU" sz="7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цена, количество, стоимость. </a:t>
            </a:r>
          </a:p>
          <a:p>
            <a:pPr marL="0" indent="0" algn="ctr">
              <a:buFont typeface="Arial" charset="0"/>
              <a:buNone/>
            </a:pPr>
            <a:r>
              <a:rPr lang="ru-RU" sz="7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Решение задач. </a:t>
            </a:r>
            <a:endParaRPr lang="ru-RU" sz="7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16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msung\Downloads\мальчик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66" y="4556340"/>
            <a:ext cx="930698" cy="208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7"/>
          <p:cNvSpPr txBox="1">
            <a:spLocks/>
          </p:cNvSpPr>
          <p:nvPr/>
        </p:nvSpPr>
        <p:spPr bwMode="auto">
          <a:xfrm>
            <a:off x="3078861" y="1124745"/>
            <a:ext cx="3763011" cy="694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Цели урока</a:t>
            </a:r>
            <a:r>
              <a:rPr lang="ru-RU" sz="4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616966" y="1816271"/>
            <a:ext cx="8686800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 typeface="+mj-lt"/>
              <a:buAutoNum type="arabicParenR"/>
            </a:pPr>
            <a:r>
              <a:rPr lang="ru-RU" sz="2800" b="1" dirty="0">
                <a:latin typeface="Times New Roman"/>
                <a:ea typeface="Calibri"/>
              </a:rPr>
              <a:t>Уточним понятия величин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цена</a:t>
            </a:r>
            <a:r>
              <a:rPr lang="ru-RU" sz="40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количество, </a:t>
            </a:r>
            <a:r>
              <a:rPr lang="ru-RU" sz="40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стоимость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latin typeface="Times New Roman"/>
                <a:ea typeface="Calibri"/>
              </a:rPr>
              <a:t>2) </a:t>
            </a:r>
            <a:r>
              <a:rPr lang="ru-RU" sz="2800" b="1" dirty="0" smtClean="0">
                <a:latin typeface="Times New Roman"/>
                <a:ea typeface="Calibri"/>
              </a:rPr>
              <a:t>Будем </a:t>
            </a:r>
            <a:r>
              <a:rPr lang="ru-RU" sz="2800" b="1" dirty="0">
                <a:latin typeface="Times New Roman"/>
                <a:ea typeface="Calibri"/>
              </a:rPr>
              <a:t>устанавливать связь между величинами</a:t>
            </a:r>
            <a:r>
              <a:rPr lang="ru-RU" dirty="0">
                <a:latin typeface="Times New Roman"/>
                <a:ea typeface="Calibri"/>
              </a:rPr>
              <a:t> </a:t>
            </a:r>
            <a:r>
              <a:rPr lang="ru-RU" sz="4000" dirty="0" smtClean="0">
                <a:latin typeface="Times New Roman"/>
                <a:ea typeface="Calibri"/>
                <a:cs typeface="Times New Roman"/>
              </a:rPr>
              <a:t>             </a:t>
            </a:r>
            <a:r>
              <a:rPr lang="ru-RU" sz="40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цена</a:t>
            </a:r>
            <a:r>
              <a:rPr lang="ru-RU" sz="40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количество, стоимость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             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      </a:t>
            </a: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3) Будем  </a:t>
            </a:r>
            <a:r>
              <a:rPr lang="ru-RU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учиться 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решать практические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2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latin typeface="Times New Roman"/>
                <a:ea typeface="Calibri"/>
              </a:rPr>
              <a:t>                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latin typeface="Times New Roman"/>
                <a:ea typeface="Calibri"/>
              </a:rPr>
              <a:t>               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ru-RU" dirty="0" smtClean="0">
                <a:latin typeface="Times New Roman"/>
                <a:ea typeface="Calibri"/>
              </a:rPr>
              <a:t>                          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397450" y="2348880"/>
            <a:ext cx="6480720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4830" y="3703029"/>
            <a:ext cx="6740914" cy="4918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15816" y="4569267"/>
            <a:ext cx="1386610" cy="421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012682" y="4555266"/>
            <a:ext cx="1131318" cy="4357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55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97" r="3803" b="-2"/>
          <a:stretch/>
        </p:blipFill>
        <p:spPr bwMode="auto">
          <a:xfrm>
            <a:off x="539552" y="1124744"/>
            <a:ext cx="8604448" cy="573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44" b="28962"/>
          <a:stretch/>
        </p:blipFill>
        <p:spPr bwMode="auto">
          <a:xfrm>
            <a:off x="1835696" y="62275"/>
            <a:ext cx="6048672" cy="93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канцтов обрезан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27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102190"/>
              </p:ext>
            </p:extLst>
          </p:nvPr>
        </p:nvGraphicFramePr>
        <p:xfrm>
          <a:off x="899592" y="1556792"/>
          <a:ext cx="7704856" cy="4401580"/>
        </p:xfrm>
        <a:graphic>
          <a:graphicData uri="http://schemas.openxmlformats.org/drawingml/2006/table">
            <a:tbl>
              <a:tblPr firstRow="1" firstCol="1" bandRow="1"/>
              <a:tblGrid>
                <a:gridCol w="458282"/>
                <a:gridCol w="1845974"/>
                <a:gridCol w="792088"/>
                <a:gridCol w="1368152"/>
                <a:gridCol w="1440160"/>
                <a:gridCol w="1800200"/>
              </a:tblGrid>
              <a:tr h="966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№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Наименование товара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i="1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руб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800" b="1" i="1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шт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Стоимость </a:t>
                      </a:r>
                      <a:r>
                        <a:rPr lang="ru-RU" sz="1800" b="1" i="1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руб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Связь 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величин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 к с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3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5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350" b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50" b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50" b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1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5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350" b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50" b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50" b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35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5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1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5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350" b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50" b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50" b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5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5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108" y="2651455"/>
            <a:ext cx="729324" cy="87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27063" y="3702941"/>
            <a:ext cx="693414" cy="115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15463">
            <a:off x="1893645" y="4714013"/>
            <a:ext cx="703453" cy="1174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813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987824" y="2636912"/>
            <a:ext cx="33794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hlinkClick r:id="rId2" action="ppaction://hlinkfile"/>
              </a:rPr>
              <a:t>ФИЗМИНУТКА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82941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2" descr="https://3.bp.blogspot.com/-lMc_7jVglnw/WAj8R7VM8lI/AAAAAAAAA-M/8R-tCd3v5xwKTdxJ0GelTWU9KqPJVUaXwCLcB/s1600/img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17" b="71778"/>
          <a:stretch/>
        </p:blipFill>
        <p:spPr bwMode="auto">
          <a:xfrm>
            <a:off x="971600" y="332656"/>
            <a:ext cx="7548331" cy="662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5" b="2020"/>
          <a:stretch/>
        </p:blipFill>
        <p:spPr bwMode="auto">
          <a:xfrm>
            <a:off x="971600" y="1196751"/>
            <a:ext cx="7548331" cy="4464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529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AutoShape 2" descr="https://3.bp.blogspot.com/-lMc_7jVglnw/WAj8R7VM8lI/AAAAAAAAA-M/8R-tCd3v5xwKTdxJ0GelTWU9KqPJVUaXwCLcB/s1600/img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https://fsd.videouroki.net/html/2017/03/05/v_58bc0ec1819fd/img_v99682808_1_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21" b="37538"/>
          <a:stretch/>
        </p:blipFill>
        <p:spPr bwMode="auto">
          <a:xfrm>
            <a:off x="1835696" y="148437"/>
            <a:ext cx="6480720" cy="88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5" b="2020"/>
          <a:stretch/>
        </p:blipFill>
        <p:spPr bwMode="auto">
          <a:xfrm>
            <a:off x="1121870" y="1184649"/>
            <a:ext cx="7548331" cy="4692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588224" y="2852936"/>
            <a:ext cx="13917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b="1" dirty="0">
                <a:latin typeface="+mj-lt"/>
              </a:rPr>
              <a:t>1 ряд</a:t>
            </a:r>
            <a:endParaRPr lang="ru-RU" sz="4000" dirty="0"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9589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FF00"/>
                </a:solidFill>
              </a:rPr>
              <a:t>ЗАДАЧА</a:t>
            </a:r>
            <a:endParaRPr lang="ru-RU" sz="6000" dirty="0">
              <a:solidFill>
                <a:srgbClr val="FFFF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9059055"/>
              </p:ext>
            </p:extLst>
          </p:nvPr>
        </p:nvGraphicFramePr>
        <p:xfrm>
          <a:off x="971601" y="2708920"/>
          <a:ext cx="7632846" cy="1125938"/>
        </p:xfrm>
        <a:graphic>
          <a:graphicData uri="http://schemas.openxmlformats.org/drawingml/2006/table">
            <a:tbl>
              <a:tblPr firstRow="1" firstCol="1" bandRow="1"/>
              <a:tblGrid>
                <a:gridCol w="2544282"/>
                <a:gridCol w="2544282"/>
                <a:gridCol w="2544282"/>
              </a:tblGrid>
              <a:tr h="577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Цена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  <a:endParaRPr lang="ru-RU" sz="24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Стоимость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8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3366CC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2800" b="1" dirty="0" smtClean="0">
                          <a:solidFill>
                            <a:srgbClr val="3366CC"/>
                          </a:solidFill>
                          <a:effectLst/>
                          <a:latin typeface="Times New Roman"/>
                        </a:rPr>
                        <a:t>6 р.</a:t>
                      </a:r>
                      <a:endParaRPr lang="ru-RU" sz="2800" b="1" dirty="0">
                        <a:solidFill>
                          <a:srgbClr val="3366CC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3366CC"/>
                          </a:solidFill>
                          <a:effectLst/>
                          <a:latin typeface="Times New Roman"/>
                        </a:rPr>
                        <a:t>7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3366CC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u="sng" dirty="0" smtClean="0">
                          <a:solidFill>
                            <a:srgbClr val="3366CC"/>
                          </a:solidFill>
                          <a:effectLst/>
                          <a:latin typeface="Times New Roman"/>
                        </a:rPr>
                        <a:t>?</a:t>
                      </a:r>
                      <a:r>
                        <a:rPr lang="ru-RU" sz="2800" b="1" u="none" dirty="0" smtClean="0">
                          <a:solidFill>
                            <a:srgbClr val="3366CC"/>
                          </a:solidFill>
                          <a:effectLst/>
                          <a:latin typeface="Times New Roman"/>
                        </a:rPr>
                        <a:t>   р.</a:t>
                      </a:r>
                      <a:endParaRPr lang="ru-RU" sz="2800" b="1" u="none" dirty="0">
                        <a:solidFill>
                          <a:srgbClr val="3366CC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55575" y="1422648"/>
            <a:ext cx="813690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+mj-lt"/>
                <a:cs typeface="Times New Roman" pitchFamily="18" charset="0"/>
              </a:rPr>
              <a:t>Лимон стоит 6 рублей. Купили 7 лимонов. Сколько денег заплатили?</a:t>
            </a:r>
            <a:endParaRPr kumimoji="0" lang="ru-RU" altLang="ru-RU" sz="32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1483" y="4067780"/>
            <a:ext cx="1762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С = Ц* К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91483" y="4714111"/>
            <a:ext cx="268586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6 * 7 = 42 (р)</a:t>
            </a:r>
          </a:p>
          <a:p>
            <a:r>
              <a:rPr lang="ru-RU" sz="2800" b="1" dirty="0" smtClean="0"/>
              <a:t>Ответ : 42 рубля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7713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AutoShape 2" descr="https://3.bp.blogspot.com/-lMc_7jVglnw/WAj8R7VM8lI/AAAAAAAAA-M/8R-tCd3v5xwKTdxJ0GelTWU9KqPJVUaXwCLcB/s1600/img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053" name="Picture 5" descr="https://fsd.videouroki.net/html/2017/03/05/v_58bc0ec1819fd/img_v99682808_1_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21" b="37538"/>
          <a:stretch/>
        </p:blipFill>
        <p:spPr bwMode="auto">
          <a:xfrm>
            <a:off x="1835696" y="148437"/>
            <a:ext cx="6480720" cy="88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5" b="2020"/>
          <a:stretch/>
        </p:blipFill>
        <p:spPr bwMode="auto">
          <a:xfrm>
            <a:off x="1121870" y="1184649"/>
            <a:ext cx="7548331" cy="4692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589827" y="2852936"/>
            <a:ext cx="13885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4000" b="1" dirty="0" smtClean="0">
                <a:solidFill>
                  <a:prstClr val="black"/>
                </a:solidFill>
              </a:rPr>
              <a:t>2 </a:t>
            </a:r>
            <a:r>
              <a:rPr lang="ru-RU" sz="4000" b="1" dirty="0">
                <a:solidFill>
                  <a:prstClr val="black"/>
                </a:solidFill>
              </a:rPr>
              <a:t>ряд</a:t>
            </a:r>
            <a:endParaRPr lang="ru-RU" sz="4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26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03648" y="1769841"/>
            <a:ext cx="75608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6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6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для школы, а для жизни мы учимся!»</a:t>
            </a:r>
          </a:p>
        </p:txBody>
      </p:sp>
      <p:pic>
        <p:nvPicPr>
          <p:cNvPr id="1026" name="Picture 2" descr="C:\Users\Samsung\Downloads\мальчик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17032"/>
            <a:ext cx="2016224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21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>
                <a:solidFill>
                  <a:srgbClr val="FFFF00"/>
                </a:solidFill>
              </a:rPr>
              <a:t>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b="1" dirty="0">
                <a:solidFill>
                  <a:srgbClr val="0000CC"/>
                </a:solidFill>
                <a:latin typeface="+mj-lt"/>
              </a:rPr>
              <a:t>2 пачки хлебцев стоят 16 рублей. Узнай цену пачки хлебцев.</a:t>
            </a:r>
          </a:p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7102016"/>
              </p:ext>
            </p:extLst>
          </p:nvPr>
        </p:nvGraphicFramePr>
        <p:xfrm>
          <a:off x="971601" y="2708920"/>
          <a:ext cx="7632846" cy="1125938"/>
        </p:xfrm>
        <a:graphic>
          <a:graphicData uri="http://schemas.openxmlformats.org/drawingml/2006/table">
            <a:tbl>
              <a:tblPr firstRow="1" firstCol="1" bandRow="1"/>
              <a:tblGrid>
                <a:gridCol w="2544282"/>
                <a:gridCol w="2544282"/>
                <a:gridCol w="2544282"/>
              </a:tblGrid>
              <a:tr h="577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Цена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  <a:endParaRPr lang="ru-RU" sz="24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Стоимость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8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3366CC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kumimoji="0" lang="ru-RU" sz="2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366CC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?</a:t>
                      </a:r>
                      <a:r>
                        <a:rPr kumimoji="0" lang="ru-RU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366CC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dirty="0" smtClean="0">
                          <a:solidFill>
                            <a:srgbClr val="3366CC"/>
                          </a:solidFill>
                          <a:effectLst/>
                          <a:latin typeface="Times New Roman"/>
                        </a:rPr>
                        <a:t>р.</a:t>
                      </a:r>
                      <a:endParaRPr lang="ru-RU" sz="2800" b="1" dirty="0">
                        <a:solidFill>
                          <a:srgbClr val="3366CC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3366CC"/>
                          </a:solidFill>
                          <a:effectLst/>
                          <a:latin typeface="Times New Roman"/>
                        </a:rPr>
                        <a:t>2 п.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3366CC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u="none" dirty="0" smtClean="0">
                          <a:solidFill>
                            <a:srgbClr val="3366CC"/>
                          </a:solidFill>
                          <a:effectLst/>
                          <a:latin typeface="Times New Roman"/>
                        </a:rPr>
                        <a:t>16 р.</a:t>
                      </a:r>
                      <a:endParaRPr lang="ru-RU" sz="2800" b="1" u="none" dirty="0">
                        <a:solidFill>
                          <a:srgbClr val="3366CC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91483" y="4067780"/>
            <a:ext cx="17636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/>
              <a:t>Ц</a:t>
            </a:r>
            <a:r>
              <a:rPr lang="ru-RU" sz="3600" b="1" dirty="0" smtClean="0"/>
              <a:t> = С : К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91483" y="4714111"/>
            <a:ext cx="27051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16 </a:t>
            </a:r>
            <a:r>
              <a:rPr lang="ru-RU" sz="2800" b="1" dirty="0"/>
              <a:t>:</a:t>
            </a:r>
            <a:r>
              <a:rPr lang="ru-RU" sz="2800" b="1" dirty="0" smtClean="0"/>
              <a:t> </a:t>
            </a:r>
            <a:r>
              <a:rPr lang="ru-RU" sz="2800" b="1" dirty="0"/>
              <a:t>2</a:t>
            </a:r>
            <a:r>
              <a:rPr lang="ru-RU" sz="2800" b="1" dirty="0" smtClean="0"/>
              <a:t> = 8 (р)</a:t>
            </a:r>
          </a:p>
          <a:p>
            <a:r>
              <a:rPr lang="ru-RU" sz="2800" b="1" dirty="0" smtClean="0"/>
              <a:t>Ответ : 8 рублей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38369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AutoShape 2" descr="https://3.bp.blogspot.com/-lMc_7jVglnw/WAj8R7VM8lI/AAAAAAAAA-M/8R-tCd3v5xwKTdxJ0GelTWU9KqPJVUaXwCLcB/s1600/img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053" name="Picture 5" descr="https://fsd.videouroki.net/html/2017/03/05/v_58bc0ec1819fd/img_v99682808_1_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21" b="37538"/>
          <a:stretch/>
        </p:blipFill>
        <p:spPr bwMode="auto">
          <a:xfrm>
            <a:off x="1835696" y="148437"/>
            <a:ext cx="6480720" cy="88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5" b="2020"/>
          <a:stretch/>
        </p:blipFill>
        <p:spPr bwMode="auto">
          <a:xfrm>
            <a:off x="1121870" y="1184649"/>
            <a:ext cx="7548331" cy="4692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589827" y="2852936"/>
            <a:ext cx="13885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4000" b="1" dirty="0">
                <a:solidFill>
                  <a:prstClr val="black"/>
                </a:solidFill>
              </a:rPr>
              <a:t>3</a:t>
            </a:r>
            <a:r>
              <a:rPr lang="ru-RU" sz="4000" b="1" dirty="0" smtClean="0">
                <a:solidFill>
                  <a:prstClr val="black"/>
                </a:solidFill>
              </a:rPr>
              <a:t> </a:t>
            </a:r>
            <a:r>
              <a:rPr lang="ru-RU" sz="4000" b="1" dirty="0">
                <a:solidFill>
                  <a:prstClr val="black"/>
                </a:solidFill>
              </a:rPr>
              <a:t>ряд</a:t>
            </a:r>
            <a:endParaRPr lang="ru-RU" sz="4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67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>
                <a:solidFill>
                  <a:srgbClr val="FFFF00"/>
                </a:solidFill>
              </a:rPr>
              <a:t>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>
                <a:solidFill>
                  <a:srgbClr val="0000CC"/>
                </a:solidFill>
                <a:latin typeface="+mj-lt"/>
              </a:rPr>
              <a:t>Сколько батареек можно купить на 54 рубля, если одна батарейка стоит 9 рублей?</a:t>
            </a:r>
          </a:p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2116824"/>
              </p:ext>
            </p:extLst>
          </p:nvPr>
        </p:nvGraphicFramePr>
        <p:xfrm>
          <a:off x="971601" y="2708920"/>
          <a:ext cx="7632846" cy="1125938"/>
        </p:xfrm>
        <a:graphic>
          <a:graphicData uri="http://schemas.openxmlformats.org/drawingml/2006/table">
            <a:tbl>
              <a:tblPr firstRow="1" firstCol="1" bandRow="1"/>
              <a:tblGrid>
                <a:gridCol w="2544282"/>
                <a:gridCol w="2544282"/>
                <a:gridCol w="2544282"/>
              </a:tblGrid>
              <a:tr h="577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Цена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  <a:endParaRPr lang="ru-RU" sz="24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Стоимость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8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3366CC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2800" b="1" dirty="0" smtClean="0">
                          <a:solidFill>
                            <a:srgbClr val="3366CC"/>
                          </a:solidFill>
                          <a:effectLst/>
                          <a:latin typeface="Times New Roman"/>
                        </a:rPr>
                        <a:t>9</a:t>
                      </a:r>
                      <a:r>
                        <a:rPr kumimoji="0" lang="ru-RU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366CC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dirty="0" smtClean="0">
                          <a:solidFill>
                            <a:srgbClr val="3366CC"/>
                          </a:solidFill>
                          <a:effectLst/>
                          <a:latin typeface="Times New Roman"/>
                        </a:rPr>
                        <a:t>р.</a:t>
                      </a:r>
                      <a:endParaRPr lang="ru-RU" sz="2800" b="1" dirty="0">
                        <a:solidFill>
                          <a:srgbClr val="3366CC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3366CC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kumimoji="0" lang="ru-RU" sz="2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366CC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? </a:t>
                      </a:r>
                      <a:r>
                        <a:rPr kumimoji="0" lang="ru-RU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366CC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б</a:t>
                      </a:r>
                      <a:r>
                        <a:rPr lang="ru-RU" sz="2800" b="1" dirty="0" smtClean="0">
                          <a:solidFill>
                            <a:srgbClr val="3366CC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3366CC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u="none" dirty="0" smtClean="0">
                          <a:solidFill>
                            <a:srgbClr val="3366CC"/>
                          </a:solidFill>
                          <a:effectLst/>
                          <a:latin typeface="Times New Roman"/>
                        </a:rPr>
                        <a:t>54 р.</a:t>
                      </a:r>
                      <a:endParaRPr lang="ru-RU" sz="2800" b="1" u="none" dirty="0">
                        <a:solidFill>
                          <a:srgbClr val="3366CC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91483" y="4067780"/>
            <a:ext cx="17636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prstClr val="black"/>
                </a:solidFill>
              </a:rPr>
              <a:t>К = С : Ц</a:t>
            </a:r>
            <a:endParaRPr lang="ru-RU" sz="3600" b="1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1483" y="4714111"/>
            <a:ext cx="27051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</a:rPr>
              <a:t>54 </a:t>
            </a:r>
            <a:r>
              <a:rPr lang="ru-RU" sz="2800" b="1" dirty="0">
                <a:solidFill>
                  <a:prstClr val="black"/>
                </a:solidFill>
              </a:rPr>
              <a:t>:</a:t>
            </a:r>
            <a:r>
              <a:rPr lang="ru-RU" sz="2800" b="1" dirty="0" smtClean="0">
                <a:solidFill>
                  <a:prstClr val="black"/>
                </a:solidFill>
              </a:rPr>
              <a:t> 9 = 6 (р)</a:t>
            </a:r>
          </a:p>
          <a:p>
            <a:r>
              <a:rPr lang="ru-RU" sz="2800" b="1" dirty="0" smtClean="0">
                <a:solidFill>
                  <a:prstClr val="black"/>
                </a:solidFill>
              </a:rPr>
              <a:t>Ответ : 6 рублей</a:t>
            </a:r>
            <a:endParaRPr lang="ru-RU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71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0"/>
            <a:ext cx="8229600" cy="1279525"/>
          </a:xfrm>
        </p:spPr>
      </p:pic>
      <p:sp>
        <p:nvSpPr>
          <p:cNvPr id="7" name="Прямоугольник 6"/>
          <p:cNvSpPr/>
          <p:nvPr/>
        </p:nvSpPr>
        <p:spPr>
          <a:xfrm>
            <a:off x="818152" y="1123294"/>
            <a:ext cx="526733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spc="300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j-lt"/>
                <a:cs typeface="Times New Roman" panose="02020603050405020304" pitchFamily="18" charset="0"/>
              </a:rPr>
              <a:t>Чтобы узнать цену товара </a:t>
            </a:r>
            <a:endParaRPr lang="ru-RU" sz="2800" b="1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solidFill>
                <a:srgbClr val="0000CC"/>
              </a:soli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363" y="1603375"/>
            <a:ext cx="7199312" cy="125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67544" y="2649681"/>
            <a:ext cx="740003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Arial" charset="0"/>
              </a:rPr>
              <a:t>Чтобы найти стоимость покупки  </a:t>
            </a:r>
          </a:p>
        </p:txBody>
      </p:sp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3103563"/>
            <a:ext cx="7042150" cy="125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39552" y="4293096"/>
            <a:ext cx="8045279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Arial" charset="0"/>
              </a:rPr>
              <a:t>Чтобы найти количество купленного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Arial" charset="0"/>
              </a:rPr>
              <a:t>товара</a:t>
            </a:r>
          </a:p>
        </p:txBody>
      </p:sp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188" y="5291138"/>
            <a:ext cx="7199312" cy="125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6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0"/>
            <a:ext cx="8229600" cy="1279525"/>
          </a:xfrm>
        </p:spPr>
      </p:pic>
      <p:sp>
        <p:nvSpPr>
          <p:cNvPr id="14340" name="Объект 3"/>
          <p:cNvSpPr>
            <a:spLocks noGrp="1"/>
          </p:cNvSpPr>
          <p:nvPr>
            <p:ph sz="half" idx="2"/>
          </p:nvPr>
        </p:nvSpPr>
        <p:spPr>
          <a:xfrm>
            <a:off x="468313" y="2133600"/>
            <a:ext cx="4040187" cy="3951288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ru-RU" dirty="0"/>
          </a:p>
          <a:p>
            <a:pPr>
              <a:buFont typeface="Arial" charset="0"/>
              <a:buChar char="•"/>
              <a:defRPr/>
            </a:pPr>
            <a:endParaRPr lang="ru-RU" dirty="0" smtClean="0"/>
          </a:p>
        </p:txBody>
      </p:sp>
      <p:pic>
        <p:nvPicPr>
          <p:cNvPr id="6147" name="Рисунок 4" descr="http://images.myshared.ru/10/998379/slide_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6" t="8795" r="17970" b="77906"/>
          <a:stretch/>
        </p:blipFill>
        <p:spPr bwMode="auto">
          <a:xfrm>
            <a:off x="2364972" y="1340768"/>
            <a:ext cx="4968552" cy="1000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Рисунок 2" descr="https://fs.znanio.ru/methodology/images/50/f5/50f5ceeff4b20a4522922863e7ac5a749b96fe8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79"/>
          <a:stretch/>
        </p:blipFill>
        <p:spPr bwMode="auto">
          <a:xfrm>
            <a:off x="1422783" y="2492896"/>
            <a:ext cx="6749618" cy="3471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549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638" y="-4099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 descr="https://fs.znanio.ru/d5af0e/d0/a2/f014e7c0faf937d624e9fe13290ddeb98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9" t="9059" r="1801" b="72153"/>
          <a:stretch/>
        </p:blipFill>
        <p:spPr bwMode="auto">
          <a:xfrm>
            <a:off x="1232452" y="116632"/>
            <a:ext cx="7155972" cy="90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fs.znanio.ru/d5af0e/d0/a2/f014e7c0faf937d624e9fe13290ddeb98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8" t="33215" r="42681" b="6029"/>
          <a:stretch/>
        </p:blipFill>
        <p:spPr bwMode="auto">
          <a:xfrm>
            <a:off x="3059832" y="4773511"/>
            <a:ext cx="3744416" cy="193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63688" y="1340543"/>
            <a:ext cx="2035557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32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 уровень</a:t>
            </a:r>
            <a:r>
              <a:rPr lang="ru-RU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8104" y="1344690"/>
            <a:ext cx="2035557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32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</a:t>
            </a:r>
            <a:r>
              <a:rPr lang="ru-RU" sz="3200" b="1" u="sng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уровень</a:t>
            </a:r>
            <a:r>
              <a:rPr lang="ru-RU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631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2132856"/>
            <a:ext cx="756084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6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СПАСИБО ЗА УРОК!</a:t>
            </a:r>
            <a:endParaRPr lang="ru-RU" sz="6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Samsung\Downloads\мальчик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17032"/>
            <a:ext cx="2016224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56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5736" y="980727"/>
            <a:ext cx="528766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МАГАЗИН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59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 smtClean="0">
              <a:solidFill>
                <a:srgbClr val="C00000"/>
              </a:solidFill>
              <a:latin typeface="+mj-lt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стоимость              время 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    длина                               количество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                        цена               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                                                масса                            расстояние</a:t>
            </a:r>
            <a:endParaRPr lang="ru-RU" sz="4000" b="1" dirty="0">
              <a:solidFill>
                <a:srgbClr val="C00000"/>
              </a:solidFill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78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57546" y="3224632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>
                <a:solidFill>
                  <a:srgbClr val="FF0000"/>
                </a:solidFill>
              </a:rPr>
              <a:t>ЦЕНА – </a:t>
            </a:r>
            <a:r>
              <a:rPr lang="ru-RU" sz="3200" dirty="0">
                <a:solidFill>
                  <a:srgbClr val="FF0000"/>
                </a:solidFill>
              </a:rPr>
              <a:t>количество  денег  за   единицу  товара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Samsung\Downloads\мальчик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4293096"/>
            <a:ext cx="107441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94" b="30577"/>
          <a:stretch/>
        </p:blipFill>
        <p:spPr bwMode="auto">
          <a:xfrm>
            <a:off x="3419872" y="3944753"/>
            <a:ext cx="2952328" cy="2377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4" descr="https://pickimage.ru/wp-content/uploads/images/detskie/shop/magazin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AutoShape 6" descr="https://pickimage.ru/wp-content/uploads/images/detskie/shop/magazin6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3079" name="Picture 7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294310"/>
            <a:ext cx="2376264" cy="193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365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04799" y="1268760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  <a:cs typeface="Arial" charset="0"/>
              </a:rPr>
              <a:t>Количество</a:t>
            </a:r>
            <a:r>
              <a:rPr lang="ru-RU" sz="4800" dirty="0">
                <a:solidFill>
                  <a:srgbClr val="FF0000"/>
                </a:solidFill>
                <a:cs typeface="Arial" charset="0"/>
              </a:rPr>
              <a:t> – число   единиц  товара. </a:t>
            </a:r>
          </a:p>
        </p:txBody>
      </p:sp>
      <p:pic>
        <p:nvPicPr>
          <p:cNvPr id="1026" name="Picture 2" descr="C:\Users\Samsung\Downloads\мальчик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1584176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2" b="15191"/>
          <a:stretch/>
        </p:blipFill>
        <p:spPr bwMode="auto">
          <a:xfrm>
            <a:off x="2334141" y="2838420"/>
            <a:ext cx="5184576" cy="3326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64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1628800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800" b="1" dirty="0">
                <a:solidFill>
                  <a:srgbClr val="FF0000"/>
                </a:solidFill>
                <a:ea typeface="+mj-ea"/>
                <a:cs typeface="+mj-cs"/>
              </a:rPr>
              <a:t>Стоимость</a:t>
            </a:r>
            <a:r>
              <a:rPr lang="ru-RU" sz="4800" dirty="0">
                <a:solidFill>
                  <a:srgbClr val="FF0000"/>
                </a:solidFill>
                <a:ea typeface="+mj-ea"/>
                <a:cs typeface="+mj-cs"/>
              </a:rPr>
              <a:t> – сумма денег за покупку.</a:t>
            </a:r>
            <a:endParaRPr lang="ru-RU" sz="4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Samsung\Downloads\мальчик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17032"/>
            <a:ext cx="2016224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32" r="2539" b="15471"/>
          <a:stretch/>
        </p:blipFill>
        <p:spPr bwMode="auto">
          <a:xfrm>
            <a:off x="3491880" y="3356992"/>
            <a:ext cx="3024336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197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msung\Downloads\мальчик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17032"/>
            <a:ext cx="2016224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431580"/>
              </p:ext>
            </p:extLst>
          </p:nvPr>
        </p:nvGraphicFramePr>
        <p:xfrm>
          <a:off x="827584" y="1484784"/>
          <a:ext cx="7920880" cy="1512168"/>
        </p:xfrm>
        <a:graphic>
          <a:graphicData uri="http://schemas.openxmlformats.org/drawingml/2006/table">
            <a:tbl>
              <a:tblPr/>
              <a:tblGrid>
                <a:gridCol w="7920880"/>
              </a:tblGrid>
              <a:tr h="1512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0" b="1" dirty="0" smtClean="0">
                          <a:effectLst/>
                          <a:latin typeface="Times New Roman"/>
                          <a:ea typeface="Calibri"/>
                        </a:rPr>
                        <a:t>Ц    К    С</a:t>
                      </a:r>
                      <a:endParaRPr lang="ru-RU" sz="8000" b="1" dirty="0">
                        <a:effectLst/>
                        <a:latin typeface="Times New Roman"/>
                        <a:ea typeface="PMingLiU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1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msung\Downloads\мальчик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17032"/>
            <a:ext cx="2016224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830142"/>
              </p:ext>
            </p:extLst>
          </p:nvPr>
        </p:nvGraphicFramePr>
        <p:xfrm>
          <a:off x="1043608" y="1484784"/>
          <a:ext cx="7920880" cy="2299712"/>
        </p:xfrm>
        <a:graphic>
          <a:graphicData uri="http://schemas.openxmlformats.org/drawingml/2006/table">
            <a:tbl>
              <a:tblPr/>
              <a:tblGrid>
                <a:gridCol w="7920880"/>
              </a:tblGrid>
              <a:tr h="22997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400" dirty="0">
                          <a:effectLst/>
                          <a:latin typeface="Times New Roman"/>
                          <a:ea typeface="Calibri"/>
                        </a:rPr>
                        <a:t>Маша купила к празднику шары. Сколько денег потратила Маша?</a:t>
                      </a:r>
                      <a:endParaRPr lang="ru-RU" sz="4400" dirty="0">
                        <a:effectLst/>
                        <a:latin typeface="Times New Roman"/>
                        <a:ea typeface="PMingLiU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027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резентация ТЕМА УРО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Презентация ТЕМА УРО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Презентация ТЕМА УРО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</TotalTime>
  <Words>270</Words>
  <Application>Microsoft Office PowerPoint</Application>
  <PresentationFormat>Экран (4:3)</PresentationFormat>
  <Paragraphs>110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Тема Office</vt:lpstr>
      <vt:lpstr>Презентация ТЕМА УРОКА</vt:lpstr>
      <vt:lpstr>1_Тема Office</vt:lpstr>
      <vt:lpstr>2_Тема Office</vt:lpstr>
      <vt:lpstr>1_Презентация ТЕМА УРОКА</vt:lpstr>
      <vt:lpstr>2_Презентация ТЕМА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</vt:lpstr>
      <vt:lpstr>Презентация PowerPoint</vt:lpstr>
      <vt:lpstr>ЗАДАЧА</vt:lpstr>
      <vt:lpstr>Презентация PowerPoint</vt:lpstr>
      <vt:lpstr>ЗАДАЧА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Samsung</cp:lastModifiedBy>
  <cp:revision>43</cp:revision>
  <dcterms:created xsi:type="dcterms:W3CDTF">2022-11-21T13:50:24Z</dcterms:created>
  <dcterms:modified xsi:type="dcterms:W3CDTF">2023-01-10T16:06:48Z</dcterms:modified>
</cp:coreProperties>
</file>