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62" r:id="rId3"/>
    <p:sldId id="257" r:id="rId4"/>
    <p:sldId id="258" r:id="rId5"/>
    <p:sldId id="261" r:id="rId6"/>
    <p:sldId id="266" r:id="rId7"/>
    <p:sldId id="263" r:id="rId8"/>
    <p:sldId id="264" r:id="rId9"/>
    <p:sldId id="272" r:id="rId10"/>
    <p:sldId id="265" r:id="rId11"/>
    <p:sldId id="267" r:id="rId12"/>
    <p:sldId id="269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2CB7A5A-908A-49E5-966B-53CF27C03343}" type="datetimeFigureOut">
              <a:rPr lang="ru-RU" smtClean="0"/>
              <a:pPr/>
              <a:t>05.11.2021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93D7DEB-CE5C-4AE6-B6CA-C1038CB77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928670"/>
            <a:ext cx="7772400" cy="260034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Исследовательская работа на тему: «Классик отечественной сельскохозяйственной науки – Тулайков Н.М.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3501008"/>
            <a:ext cx="3263858" cy="3142702"/>
          </a:xfrm>
        </p:spPr>
        <p:txBody>
          <a:bodyPr>
            <a:noAutofit/>
          </a:bodyPr>
          <a:lstStyle/>
          <a:p>
            <a:pPr algn="l"/>
            <a:r>
              <a:rPr lang="ru-RU" sz="2000" u="sng" dirty="0" smtClean="0"/>
              <a:t>Работу выполнила: </a:t>
            </a:r>
            <a:r>
              <a:rPr lang="ru-RU" sz="2000" dirty="0" smtClean="0"/>
              <a:t>ученица </a:t>
            </a:r>
            <a:r>
              <a:rPr lang="ru-RU" sz="2000" dirty="0"/>
              <a:t>5</a:t>
            </a:r>
            <a:r>
              <a:rPr lang="ru-RU" sz="2000" dirty="0" smtClean="0"/>
              <a:t> «А» класса Кузьмина София</a:t>
            </a:r>
          </a:p>
          <a:p>
            <a:pPr algn="l"/>
            <a:r>
              <a:rPr lang="ru-RU" sz="2000" u="sng" dirty="0" smtClean="0"/>
              <a:t>Руководитель: </a:t>
            </a:r>
          </a:p>
          <a:p>
            <a:pPr algn="l"/>
            <a:r>
              <a:rPr lang="ru-RU" sz="2000" dirty="0" smtClean="0"/>
              <a:t>учитель истории и обществознания </a:t>
            </a:r>
          </a:p>
          <a:p>
            <a:pPr algn="l"/>
            <a:r>
              <a:rPr lang="ru-RU" sz="2000" dirty="0" smtClean="0"/>
              <a:t>Волкова В. А.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857760"/>
            <a:ext cx="7467600" cy="11430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cap="none" dirty="0" smtClean="0">
                <a:ln/>
                <a:solidFill>
                  <a:schemeClr val="accent3"/>
                </a:solidFill>
              </a:rPr>
              <a:t>Что же он сделал для нашего края?</a:t>
            </a:r>
            <a:endParaRPr lang="ru-RU" b="1" cap="none" dirty="0">
              <a:ln/>
              <a:solidFill>
                <a:schemeClr val="accent3"/>
              </a:solidFill>
            </a:endParaRPr>
          </a:p>
        </p:txBody>
      </p:sp>
      <p:pic>
        <p:nvPicPr>
          <p:cNvPr id="4" name="Содержимое 3" descr="ершов.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4348" y="357166"/>
            <a:ext cx="7467600" cy="4281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428596" y="285728"/>
            <a:ext cx="2714644" cy="2571768"/>
          </a:xfrm>
          <a:prstGeom prst="flowChartConnec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Занимался  изучением вопросов орошения </a:t>
            </a:r>
            <a:r>
              <a:rPr lang="ru-RU" dirty="0" err="1" smtClean="0"/>
              <a:t>пщеницы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Блок-схема: узел 2"/>
          <p:cNvSpPr/>
          <p:nvPr/>
        </p:nvSpPr>
        <p:spPr>
          <a:xfrm>
            <a:off x="5715008" y="285728"/>
            <a:ext cx="2714644" cy="2714644"/>
          </a:xfrm>
          <a:prstGeom prst="flowChartConnec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«Гидромодуль яровой пшеницы»</a:t>
            </a:r>
            <a:endParaRPr lang="ru-RU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3143240" y="3857628"/>
            <a:ext cx="2857520" cy="2643206"/>
          </a:xfrm>
          <a:prstGeom prst="flowChartConnec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Опыты для определения сроков полива.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29058" y="2786058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1934 г.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7158" y="1714488"/>
            <a:ext cx="828680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Дальнейшее практическое использование  данной работы подразумевает размещение  исследований на сайте посёлка </a:t>
            </a:r>
            <a:r>
              <a:rPr kumimoji="0" lang="ru-RU" sz="2800" b="1" i="0" u="none" strike="noStrike" cap="all" normalizeH="0" baseline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Тулайково</a:t>
            </a:r>
            <a:r>
              <a:rPr kumimoji="0" lang="ru-RU" sz="2800" b="1" i="0" u="none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1" i="0" u="none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00034" y="1000108"/>
            <a:ext cx="821537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используемой литературы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Компанеец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М. Учёные агрономы России. – М.: Колос, 1976. – 158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Розанова Л. А. Жизнь в науке. – Саратов: Приволжское изд.,1979. – 125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Тулайков Н. М. Избранные труды. – М.: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Россельхозакадемия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2000. – 628 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Чижов Б. Заповеди земледельца засушливого Поволжья. М. – Л.,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Госизлат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1925.  – 61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Энциклопедический словарь юного географа-краеведа. – М.: Педагогика, 1981.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Советский энциклопедический словарь / Гл. ред. А. М. Прохоров. – М.: Сов. Энциклопедия, 1989. – 1632 с.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ол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857232"/>
            <a:ext cx="7858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«Солнечному, знойному, суровому </a:t>
            </a:r>
          </a:p>
          <a:p>
            <a:pPr algn="r"/>
            <a:r>
              <a:rPr lang="ru-RU" sz="3600" dirty="0" smtClean="0">
                <a:solidFill>
                  <a:srgbClr val="002060"/>
                </a:solidFill>
              </a:rPr>
              <a:t>краю я посвящаю всю свою жизнь»</a:t>
            </a:r>
          </a:p>
          <a:p>
            <a:pPr algn="r"/>
            <a:r>
              <a:rPr lang="ru-RU" sz="3600" dirty="0" smtClean="0">
                <a:solidFill>
                  <a:srgbClr val="002060"/>
                </a:solidFill>
              </a:rPr>
              <a:t>  Н. М. Тулайков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ол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8715436" cy="6484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2643206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  <a:latin typeface="+mn-lt"/>
              </a:rPr>
              <a:t>Целью моей работа является изучение и расширение знаний о жизни и научной деятельности Николая Максимовича </a:t>
            </a:r>
            <a:r>
              <a:rPr lang="ru-RU" sz="2800" i="1" dirty="0">
                <a:solidFill>
                  <a:schemeClr val="tx1"/>
                </a:solidFill>
                <a:latin typeface="+mn-lt"/>
              </a:rPr>
              <a:t>Т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</a:rPr>
              <a:t>улайкова.</a:t>
            </a:r>
            <a:endParaRPr lang="ru-RU" sz="2800" i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2714620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Задачи работы.</a:t>
            </a:r>
            <a:endParaRPr lang="ru-RU" sz="2400" b="1" i="1" u="sng" dirty="0"/>
          </a:p>
        </p:txBody>
      </p:sp>
      <p:sp>
        <p:nvSpPr>
          <p:cNvPr id="3" name="7-конечная звезда 2"/>
          <p:cNvSpPr/>
          <p:nvPr/>
        </p:nvSpPr>
        <p:spPr>
          <a:xfrm>
            <a:off x="357158" y="285728"/>
            <a:ext cx="3143272" cy="3071834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/>
              <a:t>Проследить основные этапы жизни и деятельности Тулайкова.</a:t>
            </a:r>
            <a:endParaRPr lang="ru-RU" sz="1700" dirty="0"/>
          </a:p>
        </p:txBody>
      </p:sp>
      <p:sp>
        <p:nvSpPr>
          <p:cNvPr id="4" name="7-конечная звезда 3"/>
          <p:cNvSpPr/>
          <p:nvPr/>
        </p:nvSpPr>
        <p:spPr>
          <a:xfrm>
            <a:off x="5214942" y="357166"/>
            <a:ext cx="3500430" cy="3071834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0" dirty="0" smtClean="0"/>
          </a:p>
          <a:p>
            <a:pPr algn="ctr"/>
            <a:r>
              <a:rPr lang="ru-RU" sz="1700" dirty="0" smtClean="0"/>
              <a:t>Расширить  и углубить знания связанные  с его деятельностью в нашем крае.</a:t>
            </a:r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66842"/>
            <a:ext cx="80724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/>
              <a:t>Почему же так мало известно про Тулайкова?</a:t>
            </a:r>
          </a:p>
          <a:p>
            <a:pPr algn="ctr"/>
            <a:endParaRPr lang="ru-RU" sz="2000" i="1" dirty="0" smtClean="0"/>
          </a:p>
          <a:p>
            <a:r>
              <a:rPr lang="ru-RU" sz="2000" i="1" dirty="0" smtClean="0"/>
              <a:t>С его жизнью и с его именем связаны две несправедливости. Первая произошла в 1938 году: когда Тулайков погиб, его труды были преданы забвению. Другая, хотя и не столь трагическая несправедливость, относится уже к недавнему времени. В шестидесятых годах Тулайкова вспомнили добрым словом и начали издавать его работы. Но беда была в том, что трудам Тулайкова отводилась как бы подсобная роль. Издавались только те работы, которые могли послужить обоснованием в начатой тогда борьбе против идей травопольной системы земледелия. 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99eae1c5a779c36e0273d442ef89396_f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1724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143504" y="857232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Вавилов В.Н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2" descr="http://www.sgau.ru/uscenie/tulaik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428603"/>
            <a:ext cx="4000528" cy="620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285728"/>
            <a:ext cx="91440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1875, 7 августа (н. ст.) - родился в с.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Акшуат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Карсунского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уезда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Симбирской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губернии (теперь Ульяновская область), в крестьянской семье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1897 -  Окончил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Мариинское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земледельческое училище (Саратовской губернии) и поступил в Московский сельскохозяйственный институт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1901 - Окончил Московский сельскохозяйственный институт. Оставлен нештатным аспирантом при кафедре почвоведения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1901 - Заведующий почвенными исследованиями Оценочного отдела Тверской губернской управы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1903 - Назначен на должность помощника директора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Безенчукской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сельскохозяйственной опытной станции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1905	- Приглашен штатным аспирантом в Московский сельскохозяйственный институт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1906	- Ассистент кафедры агрономической химии Московского сельскохозяйственного института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1908 -    Научная командировка в США, Англию, Германию 1910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1910 —    Заведующий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Безенчукской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опытной станцией 1916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 startAt="1916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Избран на должность члена Ученого комитета Департамента земледелия и заведующего Бюро по земледелию и почвоведению. Одновременно назначен заведующим сельскохозяйственной химической лабораторией Департамента земледелия</a:t>
            </a:r>
          </a:p>
          <a:p>
            <a:r>
              <a:rPr lang="ru-RU" dirty="0" smtClean="0"/>
              <a:t>1917	- Избран товарищем председателя Сельскохозяйственного ученого комитета</a:t>
            </a:r>
          </a:p>
          <a:p>
            <a:r>
              <a:rPr lang="ru-RU" dirty="0" smtClean="0"/>
              <a:t>1918	- Избран председателем этого комитета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 startAt="1916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33246"/>
            <a:ext cx="885828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1920    -  Избран профессором кафедры частного земледелия Саратовского института сельского хозяйства и мелиорации. С августа одновременно заведует отделом полеводства Саратовской сельскохозяйственной опытной станции</a:t>
            </a:r>
          </a:p>
          <a:p>
            <a:r>
              <a:rPr lang="ru-RU" dirty="0" smtClean="0"/>
              <a:t>1921	- Выступил с докладом на IX Всероссийском съезде Советов. Избран во ВЦИК</a:t>
            </a:r>
          </a:p>
          <a:p>
            <a:r>
              <a:rPr lang="ru-RU" dirty="0" smtClean="0"/>
              <a:t>1922 - Участвовал в работе Международного конгресса по вопросам сухого земледелия в Соединенных Штатах Америки</a:t>
            </a:r>
          </a:p>
          <a:p>
            <a:r>
              <a:rPr lang="ru-RU" dirty="0" smtClean="0"/>
              <a:t>1923	Избран почетным членом Государственного института опытной агрономии (</a:t>
            </a:r>
            <a:r>
              <a:rPr lang="ru-RU" dirty="0" err="1" smtClean="0"/>
              <a:t>бывш</a:t>
            </a:r>
            <a:r>
              <a:rPr lang="ru-RU" dirty="0" smtClean="0"/>
              <a:t>. Сельскохозяйственный ученый комитет НКЗ)</a:t>
            </a:r>
          </a:p>
          <a:p>
            <a:r>
              <a:rPr lang="ru-RU" dirty="0" smtClean="0"/>
              <a:t>1925— (Директор Саратовской сельскохозяйственной опытной</a:t>
            </a:r>
          </a:p>
          <a:p>
            <a:pPr marL="342900" indent="-342900">
              <a:buAutoNum type="arabicPlain" startAt="1937"/>
            </a:pPr>
            <a:r>
              <a:rPr lang="ru-RU" dirty="0" smtClean="0"/>
              <a:t>станции, впоследствии реорганизованной в НИИ сельского хозяйства </a:t>
            </a:r>
            <a:r>
              <a:rPr lang="ru-RU" dirty="0" err="1" smtClean="0"/>
              <a:t>Юго-Востока</a:t>
            </a:r>
            <a:r>
              <a:rPr lang="ru-RU" dirty="0" smtClean="0"/>
              <a:t>. Одновременно продолжал руководить отделом полеводства станции и остался заведующим кафедрой растениеводства Саратовского СХИ</a:t>
            </a:r>
          </a:p>
          <a:p>
            <a:r>
              <a:rPr lang="ru-RU" dirty="0" smtClean="0"/>
              <a:t>1931 -	Член советской делегации на Международной конференции по зерну в Риме</a:t>
            </a:r>
          </a:p>
          <a:p>
            <a:r>
              <a:rPr lang="ru-RU" dirty="0" smtClean="0"/>
              <a:t>1932 -Избран членом-корреспондентом Чехословацкой земледельческой академии. Избран действительным членом Академии наук СССР</a:t>
            </a:r>
          </a:p>
          <a:p>
            <a:r>
              <a:rPr lang="ru-RU" dirty="0" smtClean="0"/>
              <a:t>1938  -    Скончался на 63 году жизни.</a:t>
            </a:r>
          </a:p>
          <a:p>
            <a:pPr marL="342900" indent="-342900">
              <a:buAutoNum type="arabicPlain" startAt="1937"/>
            </a:pPr>
            <a:endParaRPr lang="ru-RU" dirty="0" smtClean="0"/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lain" startAt="1916"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0430" y="714356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>
                  <a:solidFill>
                    <a:srgbClr val="00B050"/>
                  </a:solidFill>
                </a:ln>
                <a:effectLst>
                  <a:reflection blurRad="6350" stA="55000" endA="300" endPos="45500" dir="5400000" sy="-100000" algn="bl" rotWithShape="0"/>
                </a:effectLst>
              </a:rPr>
              <a:t>Пути решения проблемы:</a:t>
            </a:r>
            <a:endParaRPr lang="ru-RU" sz="2400" dirty="0">
              <a:ln>
                <a:solidFill>
                  <a:srgbClr val="00B050"/>
                </a:solidFill>
              </a:ln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785786" y="1857364"/>
            <a:ext cx="3071834" cy="2928958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возделывать не только одну пшеницу, а сеять различные культуры с неодинаковой продолжительностью вегетационного периода</a:t>
            </a:r>
            <a:endParaRPr lang="ru-RU" sz="1600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5214942" y="3714752"/>
            <a:ext cx="3000396" cy="2857496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борьба за влагу, которую нужно накопить, сберечь и наиболее рационально использовать.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160</TotalTime>
  <Words>506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Исследовательская работа на тему: «Классик отечественной сельскохозяйственной науки – Тулайков Н.М. </vt:lpstr>
      <vt:lpstr>Презентация PowerPoint</vt:lpstr>
      <vt:lpstr>Целью моей работа является изучение и расширение знаний о жизни и научной деятельности Николая Максимовича Тулайкова.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же он сделал для нашего края?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на тему: «Классик отечественной сельскохозяйственной науки – Тулайков Н.М. (К 135-летию со дня рождения)</dc:title>
  <dc:creator>IRINA</dc:creator>
  <cp:lastModifiedBy>Сергей</cp:lastModifiedBy>
  <cp:revision>21</cp:revision>
  <dcterms:created xsi:type="dcterms:W3CDTF">2010-02-24T15:36:41Z</dcterms:created>
  <dcterms:modified xsi:type="dcterms:W3CDTF">2021-11-05T13:24:42Z</dcterms:modified>
</cp:coreProperties>
</file>