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78" r:id="rId23"/>
    <p:sldId id="280" r:id="rId24"/>
    <p:sldId id="281" r:id="rId25"/>
    <p:sldId id="282" r:id="rId26"/>
    <p:sldId id="283" r:id="rId27"/>
    <p:sldId id="285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A7FAC-0E7D-4025-AED9-6E16EE52A3E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D8D0F-CCE5-4C65-A7F2-8FA8EBD638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D8D0F-CCE5-4C65-A7F2-8FA8EBD63864}" type="slidenum">
              <a:rPr lang="ru-RU" smtClean="0"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130425"/>
            <a:ext cx="741459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0" y="0"/>
            <a:ext cx="3595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 userDrawn="1"/>
        </p:nvSpPr>
        <p:spPr>
          <a:xfrm rot="16200000">
            <a:off x="-838664" y="5023245"/>
            <a:ext cx="2108374" cy="288036"/>
          </a:xfrm>
          <a:prstGeom prst="trapezoid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рапеция 13"/>
          <p:cNvSpPr/>
          <p:nvPr userDrawn="1"/>
        </p:nvSpPr>
        <p:spPr>
          <a:xfrm rot="16200000">
            <a:off x="-838668" y="3139516"/>
            <a:ext cx="2108374" cy="288036"/>
          </a:xfrm>
          <a:prstGeom prst="trapezoid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рапеция 14"/>
          <p:cNvSpPr/>
          <p:nvPr userDrawn="1"/>
        </p:nvSpPr>
        <p:spPr>
          <a:xfrm rot="16200000">
            <a:off x="-706891" y="1354458"/>
            <a:ext cx="1844824" cy="28803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72" y="274638"/>
            <a:ext cx="7967228" cy="490066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9572" y="980728"/>
            <a:ext cx="7967228" cy="554461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0"/>
            <a:ext cx="3595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рапеция 14"/>
          <p:cNvSpPr/>
          <p:nvPr userDrawn="1"/>
        </p:nvSpPr>
        <p:spPr>
          <a:xfrm rot="16200000">
            <a:off x="-838664" y="5023245"/>
            <a:ext cx="2108374" cy="288036"/>
          </a:xfrm>
          <a:prstGeom prst="trapezoid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Трапеция 15"/>
          <p:cNvSpPr/>
          <p:nvPr userDrawn="1"/>
        </p:nvSpPr>
        <p:spPr>
          <a:xfrm rot="16200000">
            <a:off x="-706891" y="1354458"/>
            <a:ext cx="1844824" cy="288036"/>
          </a:xfrm>
          <a:prstGeom prst="trapezoid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рапеция 16"/>
          <p:cNvSpPr/>
          <p:nvPr userDrawn="1"/>
        </p:nvSpPr>
        <p:spPr>
          <a:xfrm rot="16200000">
            <a:off x="-838668" y="3139516"/>
            <a:ext cx="2108374" cy="28803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B98C5-D42F-470A-83F1-1438CEA01A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BFB2E-5A11-4A0C-A7E4-70049A8F95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spichki.abca.ru/pro_spichki/wp-content/uploads/2009/09/puzzle81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pn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8.png"/><Relationship Id="rId4" Type="http://schemas.openxmlformats.org/officeDocument/2006/relationships/image" Target="../media/image21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727684" y="2420888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ДЕТЕКТИВНОЕ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АГЕНТСВО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 3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 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«Б»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 rot="320080">
            <a:off x="4419189" y="-196846"/>
            <a:ext cx="2632202" cy="175056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 rot="230477">
            <a:off x="5364114" y="-13909"/>
            <a:ext cx="2610173" cy="173591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274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6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  <p:pic>
        <p:nvPicPr>
          <p:cNvPr id="11278" name="Picture 14" descr="Картинки по запросу лупа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07025">
            <a:off x="6286735" y="3228557"/>
            <a:ext cx="5330820" cy="3395048"/>
          </a:xfrm>
          <a:prstGeom prst="rect">
            <a:avLst/>
          </a:prstGeom>
          <a:noFill/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06394" y="5193444"/>
            <a:ext cx="42675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Степанова Ирина Ивановна,</a:t>
            </a:r>
          </a:p>
          <a:p>
            <a:r>
              <a:rPr lang="ru-RU" dirty="0" smtClean="0"/>
              <a:t> учитель начальных классов</a:t>
            </a:r>
          </a:p>
          <a:p>
            <a:r>
              <a:rPr lang="ru-RU" dirty="0" smtClean="0"/>
              <a:t>МАОУ «Инженерный лицей НГТУ»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59732" y="4229906"/>
            <a:ext cx="23567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Урок математики</a:t>
            </a:r>
          </a:p>
          <a:p>
            <a:r>
              <a:rPr lang="ru-RU" dirty="0" smtClean="0"/>
              <a:t>Тема урока «Куб»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-279412"/>
            <a:ext cx="331181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19572" y="-351420"/>
            <a:ext cx="1116124" cy="1116124"/>
          </a:xfrm>
          <a:prstGeom prst="rect">
            <a:avLst/>
          </a:prstGeom>
          <a:noFill/>
        </p:spPr>
      </p:pic>
      <p:grpSp>
        <p:nvGrpSpPr>
          <p:cNvPr id="2" name="Группа 7"/>
          <p:cNvGrpSpPr/>
          <p:nvPr/>
        </p:nvGrpSpPr>
        <p:grpSpPr>
          <a:xfrm>
            <a:off x="1943708" y="1304764"/>
            <a:ext cx="171636" cy="180020"/>
            <a:chOff x="1943708" y="1304764"/>
            <a:chExt cx="171636" cy="18002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0"/>
          <p:cNvGrpSpPr/>
          <p:nvPr/>
        </p:nvGrpSpPr>
        <p:grpSpPr>
          <a:xfrm>
            <a:off x="2591780" y="1304764"/>
            <a:ext cx="171636" cy="180020"/>
            <a:chOff x="1943708" y="1304764"/>
            <a:chExt cx="171636" cy="18002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Куб 13"/>
          <p:cNvSpPr/>
          <p:nvPr/>
        </p:nvSpPr>
        <p:spPr>
          <a:xfrm>
            <a:off x="4391980" y="2564904"/>
            <a:ext cx="3240360" cy="3240360"/>
          </a:xfrm>
          <a:prstGeom prst="cube">
            <a:avLst/>
          </a:prstGeom>
          <a:solidFill>
            <a:schemeClr val="bg2">
              <a:lumMod val="90000"/>
            </a:schemeClr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840252" y="3356992"/>
            <a:ext cx="0" cy="244827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427984" y="3356992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391980" y="5805264"/>
            <a:ext cx="244827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391980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840252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840252" y="5013176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5184068" y="2564904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632340" y="2600908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24"/>
          <p:cNvGrpSpPr/>
          <p:nvPr/>
        </p:nvGrpSpPr>
        <p:grpSpPr>
          <a:xfrm>
            <a:off x="4391980" y="2600908"/>
            <a:ext cx="3240360" cy="3204356"/>
            <a:chOff x="3671900" y="2600908"/>
            <a:chExt cx="3240360" cy="3204356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4463988" y="2600908"/>
              <a:ext cx="0" cy="241226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3671900" y="5013176"/>
              <a:ext cx="792088" cy="79208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4499992" y="5013176"/>
              <a:ext cx="2412268" cy="0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Прямая соединительная линия 63"/>
          <p:cNvCxnSpPr/>
          <p:nvPr/>
        </p:nvCxnSpPr>
        <p:spPr>
          <a:xfrm>
            <a:off x="4391980" y="3356992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59"/>
          <p:cNvGrpSpPr/>
          <p:nvPr/>
        </p:nvGrpSpPr>
        <p:grpSpPr>
          <a:xfrm>
            <a:off x="2204120" y="1304764"/>
            <a:ext cx="171636" cy="180020"/>
            <a:chOff x="1943708" y="1304764"/>
            <a:chExt cx="171636" cy="180020"/>
          </a:xfrm>
        </p:grpSpPr>
        <p:cxnSp>
          <p:nvCxnSpPr>
            <p:cNvPr id="67" name="Прямая соединительная линия 66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1007604" y="3032956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Сколько рёбер сходится в одной вершине?</a:t>
            </a:r>
            <a:endParaRPr lang="ru-RU" b="1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H="1">
            <a:off x="4391980" y="2564904"/>
            <a:ext cx="792088" cy="792088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355976" y="3356992"/>
            <a:ext cx="2448272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391980" y="3356992"/>
            <a:ext cx="0" cy="2412268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 flipH="1">
            <a:off x="4283968" y="321297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79612" y="404106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3</a:t>
            </a:r>
            <a:endParaRPr lang="ru-RU" sz="3600" b="1" dirty="0">
              <a:solidFill>
                <a:srgbClr val="7030A0"/>
              </a:solidFill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1403648" y="1304764"/>
            <a:ext cx="171636" cy="180020"/>
            <a:chOff x="1943708" y="1304764"/>
            <a:chExt cx="171636" cy="180020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-279412"/>
            <a:ext cx="331181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19572" y="-351420"/>
            <a:ext cx="1116124" cy="1116124"/>
          </a:xfrm>
          <a:prstGeom prst="rect">
            <a:avLst/>
          </a:prstGeom>
          <a:noFill/>
        </p:spPr>
      </p:pic>
      <p:grpSp>
        <p:nvGrpSpPr>
          <p:cNvPr id="2" name="Группа 7"/>
          <p:cNvGrpSpPr/>
          <p:nvPr/>
        </p:nvGrpSpPr>
        <p:grpSpPr>
          <a:xfrm>
            <a:off x="1943708" y="1304764"/>
            <a:ext cx="171636" cy="180020"/>
            <a:chOff x="1943708" y="1304764"/>
            <a:chExt cx="171636" cy="18002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0"/>
          <p:cNvGrpSpPr/>
          <p:nvPr/>
        </p:nvGrpSpPr>
        <p:grpSpPr>
          <a:xfrm>
            <a:off x="2591780" y="1304764"/>
            <a:ext cx="171636" cy="180020"/>
            <a:chOff x="1943708" y="1304764"/>
            <a:chExt cx="171636" cy="18002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Куб 13"/>
          <p:cNvSpPr/>
          <p:nvPr/>
        </p:nvSpPr>
        <p:spPr>
          <a:xfrm>
            <a:off x="4391980" y="2564904"/>
            <a:ext cx="3240360" cy="3240360"/>
          </a:xfrm>
          <a:prstGeom prst="cub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840252" y="3356992"/>
            <a:ext cx="0" cy="244827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427984" y="3356992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391980" y="5805264"/>
            <a:ext cx="244827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391980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840252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840252" y="5013176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5184068" y="2564904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632340" y="2600908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24"/>
          <p:cNvGrpSpPr/>
          <p:nvPr/>
        </p:nvGrpSpPr>
        <p:grpSpPr>
          <a:xfrm>
            <a:off x="4391980" y="2600908"/>
            <a:ext cx="3240360" cy="3204356"/>
            <a:chOff x="3671900" y="2600908"/>
            <a:chExt cx="3240360" cy="3204356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4463988" y="2600908"/>
              <a:ext cx="0" cy="241226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3671900" y="5013176"/>
              <a:ext cx="792088" cy="79208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4499992" y="5013176"/>
              <a:ext cx="2412268" cy="0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Прямая соединительная линия 63"/>
          <p:cNvCxnSpPr/>
          <p:nvPr/>
        </p:nvCxnSpPr>
        <p:spPr>
          <a:xfrm>
            <a:off x="4391980" y="3356992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59"/>
          <p:cNvGrpSpPr/>
          <p:nvPr/>
        </p:nvGrpSpPr>
        <p:grpSpPr>
          <a:xfrm>
            <a:off x="2204120" y="1304764"/>
            <a:ext cx="171636" cy="180020"/>
            <a:chOff x="1943708" y="1304764"/>
            <a:chExt cx="171636" cy="180020"/>
          </a:xfrm>
        </p:grpSpPr>
        <p:cxnSp>
          <p:nvCxnSpPr>
            <p:cNvPr id="67" name="Прямая соединительная линия 66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1007604" y="303295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Сколько рёбер имеет одна грань?</a:t>
            </a:r>
            <a:endParaRPr lang="ru-RU" b="1" dirty="0"/>
          </a:p>
        </p:txBody>
      </p:sp>
      <p:grpSp>
        <p:nvGrpSpPr>
          <p:cNvPr id="8" name="Группа 55"/>
          <p:cNvGrpSpPr/>
          <p:nvPr/>
        </p:nvGrpSpPr>
        <p:grpSpPr>
          <a:xfrm>
            <a:off x="1403648" y="1304764"/>
            <a:ext cx="171636" cy="180020"/>
            <a:chOff x="1943708" y="1304764"/>
            <a:chExt cx="171636" cy="180020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Прямоугольник 35"/>
          <p:cNvSpPr/>
          <p:nvPr/>
        </p:nvSpPr>
        <p:spPr>
          <a:xfrm>
            <a:off x="4391980" y="3356992"/>
            <a:ext cx="2448272" cy="24482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6804248" y="3356992"/>
            <a:ext cx="0" cy="241226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355976" y="5769260"/>
            <a:ext cx="2448272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355976" y="3356992"/>
            <a:ext cx="2448272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391980" y="3356992"/>
            <a:ext cx="0" cy="241226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079612" y="404106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4</a:t>
            </a:r>
            <a:endParaRPr lang="ru-RU" sz="3600" b="1" dirty="0">
              <a:solidFill>
                <a:srgbClr val="7030A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1664060" y="1304764"/>
            <a:ext cx="171636" cy="180020"/>
            <a:chOff x="1943708" y="1304764"/>
            <a:chExt cx="171636" cy="180020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Странные числа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80728"/>
            <a:ext cx="7620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6840252" y="4113076"/>
            <a:ext cx="792088" cy="972809"/>
          </a:xfrm>
          <a:custGeom>
            <a:avLst/>
            <a:gdLst>
              <a:gd name="connsiteX0" fmla="*/ 0 w 794479"/>
              <a:gd name="connsiteY0" fmla="*/ 674557 h 1176727"/>
              <a:gd name="connsiteX1" fmla="*/ 389745 w 794479"/>
              <a:gd name="connsiteY1" fmla="*/ 1064301 h 1176727"/>
              <a:gd name="connsiteX2" fmla="*/ 794479 w 794479"/>
              <a:gd name="connsiteY2" fmla="*/ 0 h 1176727"/>
              <a:gd name="connsiteX0" fmla="*/ 0 w 794479"/>
              <a:gd name="connsiteY0" fmla="*/ 674557 h 1285315"/>
              <a:gd name="connsiteX1" fmla="*/ 394758 w 794479"/>
              <a:gd name="connsiteY1" fmla="*/ 1172889 h 1285315"/>
              <a:gd name="connsiteX2" fmla="*/ 794479 w 794479"/>
              <a:gd name="connsiteY2" fmla="*/ 0 h 1285315"/>
              <a:gd name="connsiteX0" fmla="*/ 0 w 794479"/>
              <a:gd name="connsiteY0" fmla="*/ 674557 h 1172889"/>
              <a:gd name="connsiteX1" fmla="*/ 394758 w 794479"/>
              <a:gd name="connsiteY1" fmla="*/ 1172889 h 1172889"/>
              <a:gd name="connsiteX2" fmla="*/ 794479 w 794479"/>
              <a:gd name="connsiteY2" fmla="*/ 0 h 1172889"/>
              <a:gd name="connsiteX0" fmla="*/ 0 w 830483"/>
              <a:gd name="connsiteY0" fmla="*/ 864096 h 1172889"/>
              <a:gd name="connsiteX1" fmla="*/ 430762 w 830483"/>
              <a:gd name="connsiteY1" fmla="*/ 1172889 h 1172889"/>
              <a:gd name="connsiteX2" fmla="*/ 830483 w 830483"/>
              <a:gd name="connsiteY2" fmla="*/ 0 h 1172889"/>
              <a:gd name="connsiteX0" fmla="*/ 0 w 612068"/>
              <a:gd name="connsiteY0" fmla="*/ 720080 h 1028873"/>
              <a:gd name="connsiteX1" fmla="*/ 430762 w 612068"/>
              <a:gd name="connsiteY1" fmla="*/ 1028873 h 1028873"/>
              <a:gd name="connsiteX2" fmla="*/ 612068 w 612068"/>
              <a:gd name="connsiteY2" fmla="*/ 0 h 102887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972809"/>
              <a:gd name="connsiteX1" fmla="*/ 180020 w 792088"/>
              <a:gd name="connsiteY1" fmla="*/ 720080 h 972809"/>
              <a:gd name="connsiteX2" fmla="*/ 430762 w 792088"/>
              <a:gd name="connsiteY2" fmla="*/ 848853 h 972809"/>
              <a:gd name="connsiteX3" fmla="*/ 792088 w 792088"/>
              <a:gd name="connsiteY3" fmla="*/ 0 h 9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88" h="972809">
                <a:moveTo>
                  <a:pt x="0" y="540060"/>
                </a:moveTo>
                <a:cubicBezTo>
                  <a:pt x="34187" y="574006"/>
                  <a:pt x="108226" y="668614"/>
                  <a:pt x="180020" y="720080"/>
                </a:cubicBezTo>
                <a:cubicBezTo>
                  <a:pt x="251814" y="771546"/>
                  <a:pt x="332935" y="972809"/>
                  <a:pt x="430762" y="848853"/>
                </a:cubicBezTo>
                <a:cubicBezTo>
                  <a:pt x="563175" y="736427"/>
                  <a:pt x="611691" y="607744"/>
                  <a:pt x="792088" y="0"/>
                </a:cubicBezTo>
              </a:path>
            </a:pathLst>
          </a:cu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835696" y="2924944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Странные новости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из </a:t>
            </a:r>
            <a:r>
              <a:rPr lang="ru-RU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Зверополиса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1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943708" y="364502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43708" y="400506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943708" y="436510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48012">
            <a:off x="4858186" y="103678"/>
            <a:ext cx="3384376" cy="225080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274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5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Зверополи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872716"/>
            <a:ext cx="7524836" cy="5523805"/>
          </a:xfrm>
          <a:prstGeom prst="rect">
            <a:avLst/>
          </a:prstGeom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48012">
            <a:off x="5873029" y="-50400"/>
            <a:ext cx="2451196" cy="16301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pic>
        <p:nvPicPr>
          <p:cNvPr id="11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4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Зверополи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872716"/>
            <a:ext cx="7524836" cy="5523805"/>
          </a:xfrm>
          <a:prstGeom prst="rect">
            <a:avLst/>
          </a:prstGeom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48012">
            <a:off x="5873029" y="-50400"/>
            <a:ext cx="2451196" cy="16301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84168" y="4761148"/>
            <a:ext cx="144016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644008" y="5553236"/>
            <a:ext cx="1332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47964" y="6057292"/>
            <a:ext cx="338437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11960" y="5301208"/>
            <a:ext cx="12601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6060525" y="207029"/>
            <a:ext cx="2039115" cy="2045936"/>
            <a:chOff x="6060525" y="207029"/>
            <a:chExt cx="2039115" cy="2045936"/>
          </a:xfrm>
        </p:grpSpPr>
        <p:pic>
          <p:nvPicPr>
            <p:cNvPr id="21" name="Picture 9" descr="Картинки по запросу желтый стикер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0802374">
              <a:off x="6060525" y="207029"/>
              <a:ext cx="2039115" cy="2045936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 rot="20698398">
              <a:off x="6301740" y="756605"/>
              <a:ext cx="167145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7030A0"/>
                  </a:solidFill>
                  <a:latin typeface="Segoe Print" pitchFamily="2" charset="0"/>
                </a:rPr>
                <a:t>Сообщить детективу </a:t>
              </a:r>
              <a:r>
                <a:rPr lang="ru-RU" dirty="0" err="1" smtClean="0">
                  <a:solidFill>
                    <a:srgbClr val="7030A0"/>
                  </a:solidFill>
                  <a:latin typeface="Segoe Print" pitchFamily="2" charset="0"/>
                </a:rPr>
                <a:t>Хопс</a:t>
              </a:r>
              <a:endParaRPr lang="ru-RU" dirty="0">
                <a:solidFill>
                  <a:srgbClr val="7030A0"/>
                </a:solidFill>
                <a:latin typeface="Segoe Print" pitchFamily="2" charset="0"/>
              </a:endParaRPr>
            </a:p>
          </p:txBody>
        </p:sp>
      </p:grpSp>
      <p:pic>
        <p:nvPicPr>
          <p:cNvPr id="11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5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Картинки по запросу блокно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253134">
            <a:off x="1370529" y="-2508774"/>
            <a:ext cx="3990256" cy="3990256"/>
          </a:xfrm>
          <a:prstGeom prst="rect">
            <a:avLst/>
          </a:prstGeom>
          <a:noFill/>
        </p:spPr>
      </p:pic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2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943708" y="364502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43708" y="400506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943708" y="436510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Картинки по запросу желтая линейк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565742">
            <a:off x="2567017" y="-872623"/>
            <a:ext cx="6408712" cy="1057438"/>
          </a:xfrm>
          <a:prstGeom prst="rect">
            <a:avLst/>
          </a:prstGeom>
          <a:noFill/>
        </p:spPr>
      </p:pic>
      <p:sp>
        <p:nvSpPr>
          <p:cNvPr id="19" name="Заголовок 5"/>
          <p:cNvSpPr>
            <a:spLocks noGrp="1"/>
          </p:cNvSpPr>
          <p:nvPr>
            <p:ph type="ctrTitle"/>
          </p:nvPr>
        </p:nvSpPr>
        <p:spPr>
          <a:xfrm>
            <a:off x="1835696" y="3111103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Заблудились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на площади.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Открытие?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9" descr="Картинки по запросу желтый стик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259211"/>
            <a:ext cx="2852435" cy="2861977"/>
          </a:xfrm>
          <a:prstGeom prst="rect">
            <a:avLst/>
          </a:prstGeom>
          <a:noFill/>
        </p:spPr>
      </p:pic>
      <p:pic>
        <p:nvPicPr>
          <p:cNvPr id="48" name="Picture 2" descr="Картинки по запросу желтая линейк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565742">
            <a:off x="2567017" y="-872623"/>
            <a:ext cx="6408712" cy="1057438"/>
          </a:xfrm>
          <a:prstGeom prst="rect">
            <a:avLst/>
          </a:prstGeom>
          <a:noFill/>
        </p:spPr>
      </p:pic>
      <p:pic>
        <p:nvPicPr>
          <p:cNvPr id="7" name="Рисунок 6" descr="блокно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368660"/>
            <a:ext cx="4482596" cy="6489340"/>
          </a:xfrm>
          <a:prstGeom prst="rect">
            <a:avLst/>
          </a:prstGeom>
        </p:spPr>
      </p:pic>
      <p:pic>
        <p:nvPicPr>
          <p:cNvPr id="37" name="Рисунок 36" descr="Untitled-1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5716" y="1088740"/>
            <a:ext cx="2196244" cy="2196244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203091" y="1880828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7 см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Segoe Print" pitchFamily="2" charset="0"/>
            </a:endParaRPr>
          </a:p>
        </p:txBody>
      </p:sp>
      <p:sp>
        <p:nvSpPr>
          <p:cNvPr id="40" name="Правая фигурная скобка 39"/>
          <p:cNvSpPr/>
          <p:nvPr/>
        </p:nvSpPr>
        <p:spPr>
          <a:xfrm>
            <a:off x="3843051" y="1628800"/>
            <a:ext cx="360040" cy="847153"/>
          </a:xfrm>
          <a:prstGeom prst="rightBrace">
            <a:avLst>
              <a:gd name="adj1" fmla="val 29921"/>
              <a:gd name="adj2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231740" y="3789040"/>
            <a:ext cx="648072" cy="64807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2051720" y="3347700"/>
            <a:ext cx="2930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Площадь одной грани: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87824" y="3789040"/>
            <a:ext cx="197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 = a x a</a:t>
            </a: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 = 7 x 7 = 49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72449" y="4725144"/>
            <a:ext cx="2725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Площадь всего куба?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29182" y="5094476"/>
            <a:ext cx="290656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 = a x a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х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6</a:t>
            </a:r>
          </a:p>
          <a:p>
            <a:endParaRPr lang="ru-RU" sz="10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а – длина грани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6 – количество граней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 rot="21399171">
            <a:off x="6048164" y="3089625"/>
            <a:ext cx="27003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Segoe Print" pitchFamily="2" charset="0"/>
              </a:rPr>
              <a:t>Ответ: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Segoe Print" pitchFamily="2" charset="0"/>
              </a:rPr>
              <a:t>7 </a:t>
            </a:r>
            <a:r>
              <a:rPr lang="ru-RU" b="1" dirty="0" err="1" smtClean="0">
                <a:solidFill>
                  <a:srgbClr val="0070C0"/>
                </a:solidFill>
                <a:latin typeface="Segoe Print" pitchFamily="2" charset="0"/>
              </a:rPr>
              <a:t>х</a:t>
            </a:r>
            <a:r>
              <a:rPr lang="ru-RU" b="1" dirty="0" smtClean="0">
                <a:solidFill>
                  <a:srgbClr val="0070C0"/>
                </a:solidFill>
                <a:latin typeface="Segoe Print" pitchFamily="2" charset="0"/>
              </a:rPr>
              <a:t> 7 </a:t>
            </a:r>
            <a:r>
              <a:rPr lang="ru-RU" b="1" dirty="0" err="1" smtClean="0">
                <a:solidFill>
                  <a:srgbClr val="0070C0"/>
                </a:solidFill>
                <a:latin typeface="Segoe Print" pitchFamily="2" charset="0"/>
              </a:rPr>
              <a:t>х</a:t>
            </a:r>
            <a:r>
              <a:rPr lang="ru-RU" b="1" dirty="0" smtClean="0">
                <a:solidFill>
                  <a:srgbClr val="0070C0"/>
                </a:solidFill>
                <a:latin typeface="Segoe Print" pitchFamily="2" charset="0"/>
              </a:rPr>
              <a:t> 6 = </a:t>
            </a:r>
            <a:r>
              <a:rPr lang="ru-RU" sz="3200" b="1" dirty="0" smtClean="0">
                <a:solidFill>
                  <a:srgbClr val="0070C0"/>
                </a:solidFill>
                <a:latin typeface="Segoe Print" pitchFamily="2" charset="0"/>
              </a:rPr>
              <a:t>294</a:t>
            </a:r>
            <a:endParaRPr lang="ru-RU" b="1" dirty="0" smtClean="0">
              <a:solidFill>
                <a:srgbClr val="0070C0"/>
              </a:solidFill>
              <a:latin typeface="Segoe Print" pitchFamily="2" charset="0"/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2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 animBg="1"/>
      <p:bldP spid="41" grpId="0" animBg="1"/>
      <p:bldP spid="42" grpId="0"/>
      <p:bldP spid="43" grpId="0"/>
      <p:bldP spid="45" grpId="0"/>
      <p:bldP spid="46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3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943708" y="364502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43708" y="400506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943708" y="436510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Картинки по запросу проволока для рукодел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816257">
            <a:off x="3811301" y="-5360588"/>
            <a:ext cx="6667500" cy="6667500"/>
          </a:xfrm>
          <a:prstGeom prst="rect">
            <a:avLst/>
          </a:prstGeom>
          <a:noFill/>
        </p:spPr>
      </p:pic>
      <p:sp>
        <p:nvSpPr>
          <p:cNvPr id="17" name="Заголовок 5"/>
          <p:cNvSpPr>
            <a:spLocks noGrp="1"/>
          </p:cNvSpPr>
          <p:nvPr>
            <p:ph type="ctrTitle"/>
          </p:nvPr>
        </p:nvSpPr>
        <p:spPr>
          <a:xfrm>
            <a:off x="1835696" y="2924944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о пропавшей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проволоке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Картинки по запросу проволока для рукодел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816257">
            <a:off x="3811301" y="-5360588"/>
            <a:ext cx="6667500" cy="6667500"/>
          </a:xfrm>
          <a:prstGeom prst="rect">
            <a:avLst/>
          </a:prstGeom>
          <a:noFill/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3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043608" y="1376772"/>
            <a:ext cx="1980220" cy="1980220"/>
            <a:chOff x="4752020" y="764704"/>
            <a:chExt cx="3240360" cy="324036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7200292" y="1556792"/>
              <a:ext cx="0" cy="2448272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4788024" y="1556792"/>
              <a:ext cx="241226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752020" y="4005064"/>
              <a:ext cx="2448272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4752020" y="764704"/>
              <a:ext cx="792088" cy="79208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7200292" y="764704"/>
              <a:ext cx="792088" cy="79208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7200292" y="3212976"/>
              <a:ext cx="792088" cy="79208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5544108" y="764704"/>
              <a:ext cx="241226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7992380" y="800708"/>
              <a:ext cx="0" cy="241226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Группа 24"/>
            <p:cNvGrpSpPr/>
            <p:nvPr/>
          </p:nvGrpSpPr>
          <p:grpSpPr>
            <a:xfrm>
              <a:off x="4752020" y="800708"/>
              <a:ext cx="3240360" cy="3204356"/>
              <a:chOff x="3671900" y="2600908"/>
              <a:chExt cx="3240360" cy="3204356"/>
            </a:xfrm>
          </p:grpSpPr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4463988" y="2600908"/>
                <a:ext cx="0" cy="2412268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flipV="1">
                <a:off x="3671900" y="5013176"/>
                <a:ext cx="792088" cy="792088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flipH="1">
                <a:off x="4499992" y="5013176"/>
                <a:ext cx="2412268" cy="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Прямая соединительная линия 26"/>
            <p:cNvCxnSpPr/>
            <p:nvPr/>
          </p:nvCxnSpPr>
          <p:spPr>
            <a:xfrm>
              <a:off x="4752020" y="1556792"/>
              <a:ext cx="0" cy="241226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3203848" y="1592796"/>
            <a:ext cx="37084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Задача 1:</a:t>
            </a:r>
          </a:p>
          <a:p>
            <a:r>
              <a:rPr lang="ru-RU" sz="2000" dirty="0" smtClean="0">
                <a:latin typeface="Courier New" pitchFamily="49" charset="0"/>
                <a:cs typeface="Courier New" pitchFamily="49" charset="0"/>
              </a:rPr>
              <a:t>Хватит ли проволоки длиной 64 см, чтобы сделать каркас куба, если длина его ребра должна быть 5 см?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4" name="Picture 9" descr="Картинки по запросу желтый стик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376772"/>
            <a:ext cx="2188922" cy="2196244"/>
          </a:xfrm>
          <a:prstGeom prst="rect">
            <a:avLst/>
          </a:prstGeom>
          <a:noFill/>
        </p:spPr>
      </p:pic>
      <p:sp>
        <p:nvSpPr>
          <p:cNvPr id="49" name="TextBox 48"/>
          <p:cNvSpPr txBox="1"/>
          <p:nvPr/>
        </p:nvSpPr>
        <p:spPr>
          <a:xfrm rot="21399171">
            <a:off x="6967703" y="2020315"/>
            <a:ext cx="27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Ответ: Да!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5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х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 12 = 60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71600" y="4401108"/>
            <a:ext cx="48605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Задача 2:</a:t>
            </a:r>
          </a:p>
          <a:p>
            <a:r>
              <a:rPr lang="ru-RU" sz="2000" dirty="0" smtClean="0">
                <a:latin typeface="Courier New" pitchFamily="49" charset="0"/>
                <a:cs typeface="Courier New" pitchFamily="49" charset="0"/>
              </a:rPr>
              <a:t>Из проволоки длиной 96 см изготовили каркас куба. Чему равно его ребро?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1" name="Picture 9" descr="Картинки по запросу желтый стик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3458" y="4077072"/>
            <a:ext cx="2188922" cy="2196244"/>
          </a:xfrm>
          <a:prstGeom prst="rect">
            <a:avLst/>
          </a:prstGeom>
          <a:noFill/>
        </p:spPr>
      </p:pic>
      <p:sp>
        <p:nvSpPr>
          <p:cNvPr id="52" name="TextBox 51"/>
          <p:cNvSpPr txBox="1"/>
          <p:nvPr/>
        </p:nvSpPr>
        <p:spPr>
          <a:xfrm rot="21399171">
            <a:off x="5967677" y="4925369"/>
            <a:ext cx="27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96 : 12 = 8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  <a:latin typeface="+mn-lt"/>
              </a:rPr>
              <a:t>Качества детектива</a:t>
            </a:r>
            <a:endParaRPr lang="ru-RU" sz="28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636" y="267465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Внимательный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18340" y="2674657"/>
            <a:ext cx="1475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 хорошей</a:t>
            </a:r>
          </a:p>
          <a:p>
            <a:r>
              <a:rPr lang="ru-RU" dirty="0" smtClean="0"/>
              <a:t>памятью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76172" y="2674657"/>
            <a:ext cx="2024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Умеет слушать и слышать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23628" y="5349986"/>
            <a:ext cx="2024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Умеет отличать правду и ложь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653898" y="5349986"/>
            <a:ext cx="1908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Работает в команде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68160" y="5349986"/>
            <a:ext cx="21066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Находит новые способы и решения</a:t>
            </a:r>
            <a:endParaRPr lang="ru-RU" dirty="0"/>
          </a:p>
        </p:txBody>
      </p:sp>
      <p:pic>
        <p:nvPicPr>
          <p:cNvPr id="13" name="Рисунок 12" descr="brai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7924" y="1241908"/>
            <a:ext cx="1260140" cy="1260140"/>
          </a:xfrm>
          <a:prstGeom prst="rect">
            <a:avLst/>
          </a:prstGeom>
        </p:spPr>
      </p:pic>
      <p:pic>
        <p:nvPicPr>
          <p:cNvPr id="14" name="Рисунок 13" descr="canc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3897052"/>
            <a:ext cx="1164219" cy="1164219"/>
          </a:xfrm>
          <a:prstGeom prst="rect">
            <a:avLst/>
          </a:prstGeom>
        </p:spPr>
      </p:pic>
      <p:pic>
        <p:nvPicPr>
          <p:cNvPr id="15" name="Рисунок 14" descr="ea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4188" y="1173578"/>
            <a:ext cx="1396800" cy="1396800"/>
          </a:xfrm>
          <a:prstGeom prst="rect">
            <a:avLst/>
          </a:prstGeom>
        </p:spPr>
      </p:pic>
      <p:pic>
        <p:nvPicPr>
          <p:cNvPr id="16" name="Рисунок 15" descr="teamwork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71900" y="3758511"/>
            <a:ext cx="1385851" cy="1385851"/>
          </a:xfrm>
          <a:prstGeom prst="rect">
            <a:avLst/>
          </a:prstGeom>
        </p:spPr>
      </p:pic>
      <p:pic>
        <p:nvPicPr>
          <p:cNvPr id="17" name="Рисунок 16" descr="thinkin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76156" y="3753036"/>
            <a:ext cx="1396800" cy="1396800"/>
          </a:xfrm>
          <a:prstGeom prst="rect">
            <a:avLst/>
          </a:prstGeom>
        </p:spPr>
      </p:pic>
      <p:pic>
        <p:nvPicPr>
          <p:cNvPr id="18" name="Рисунок 17" descr="warnin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11660" y="1179053"/>
            <a:ext cx="1385851" cy="1385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4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4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  <p:sp>
        <p:nvSpPr>
          <p:cNvPr id="19" name="Заголовок 5"/>
          <p:cNvSpPr>
            <a:spLocks noGrp="1"/>
          </p:cNvSpPr>
          <p:nvPr>
            <p:ph type="ctrTitle"/>
          </p:nvPr>
        </p:nvSpPr>
        <p:spPr>
          <a:xfrm>
            <a:off x="1763688" y="3257364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Расследование ведет: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Детективное агентство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3 «Б» класса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871700" y="379742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871700" y="415746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871700" y="451750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4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29898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32213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34527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29898" y="2366073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32213" y="3170702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77261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79576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81890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984204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84204" y="2335126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777261" y="3139754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26939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129253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31567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933882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531567" y="2025653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31567" y="2427967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827712" y="2816933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230026" y="2816933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632340" y="2816933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424428" y="2420889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28384" y="2420889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632340" y="2414618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29326" y="4430842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331640" y="4430842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727684" y="4437112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123728" y="4041068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727684" y="4041068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727684" y="4833156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275856" y="4826886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281318" y="4429628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683632" y="4429628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701634" y="4034798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085946" y="4027314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879003" y="4831942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828681" y="4934898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230995" y="4522470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633309" y="4522470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035624" y="4522470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220072" y="4934898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633309" y="4120155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7992380" y="4934898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7200292" y="4934898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7590066" y="4538854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7596336" y="4934898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7992380" y="4142810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7992380" y="4538854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1439652" y="1808821"/>
            <a:ext cx="399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А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39852" y="1808821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Б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004048" y="1808821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В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488324" y="1808821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г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75656" y="5589240"/>
            <a:ext cx="399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Д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91880" y="5625244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Е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504680" y="5553236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Ж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452320" y="5517232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З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7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4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29898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32213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34527" y="2768387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29898" y="2366073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32213" y="3170702"/>
            <a:ext cx="402314" cy="402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77261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79576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81890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984204" y="2737440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84204" y="2335126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777261" y="3139754"/>
            <a:ext cx="402314" cy="402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26939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129253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31567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933882" y="2830282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531567" y="2025653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31567" y="2427967"/>
            <a:ext cx="402314" cy="402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827712" y="2816933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230026" y="2816933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632340" y="2816933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424428" y="2420889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28384" y="2420889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632340" y="2414618"/>
            <a:ext cx="402314" cy="402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29326" y="4430842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331640" y="4430842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727684" y="4437112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123728" y="4041068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727684" y="4041068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727684" y="4833156"/>
            <a:ext cx="402314" cy="4023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275856" y="4826886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281318" y="4429628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683632" y="4429628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701634" y="4034798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085946" y="4027314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879003" y="4831942"/>
            <a:ext cx="402314" cy="40231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828681" y="4934898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230995" y="4522470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633309" y="4522470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035624" y="4522470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220072" y="4934898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633309" y="4120155"/>
            <a:ext cx="402314" cy="402314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7992380" y="4934898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7200292" y="4934898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7590066" y="4538854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7596336" y="4934898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7992380" y="4142810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7992380" y="4538854"/>
            <a:ext cx="402314" cy="402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1439652" y="1808821"/>
            <a:ext cx="399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А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39852" y="1808821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Б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004048" y="1808821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В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488324" y="1808821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г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75656" y="5589240"/>
            <a:ext cx="399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Д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91880" y="5625244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Е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504680" y="5553236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Ж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452320" y="5517232"/>
            <a:ext cx="3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urier New" pitchFamily="49" charset="0"/>
                <a:cs typeface="Courier New" pitchFamily="49" charset="0"/>
              </a:rPr>
              <a:t>З</a:t>
            </a:r>
            <a:endParaRPr lang="ru-RU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3" name="Полилиния 62"/>
          <p:cNvSpPr/>
          <p:nvPr/>
        </p:nvSpPr>
        <p:spPr>
          <a:xfrm>
            <a:off x="1799692" y="1854963"/>
            <a:ext cx="432048" cy="530623"/>
          </a:xfrm>
          <a:custGeom>
            <a:avLst/>
            <a:gdLst>
              <a:gd name="connsiteX0" fmla="*/ 0 w 794479"/>
              <a:gd name="connsiteY0" fmla="*/ 674557 h 1176727"/>
              <a:gd name="connsiteX1" fmla="*/ 389745 w 794479"/>
              <a:gd name="connsiteY1" fmla="*/ 1064301 h 1176727"/>
              <a:gd name="connsiteX2" fmla="*/ 794479 w 794479"/>
              <a:gd name="connsiteY2" fmla="*/ 0 h 1176727"/>
              <a:gd name="connsiteX0" fmla="*/ 0 w 794479"/>
              <a:gd name="connsiteY0" fmla="*/ 674557 h 1285315"/>
              <a:gd name="connsiteX1" fmla="*/ 394758 w 794479"/>
              <a:gd name="connsiteY1" fmla="*/ 1172889 h 1285315"/>
              <a:gd name="connsiteX2" fmla="*/ 794479 w 794479"/>
              <a:gd name="connsiteY2" fmla="*/ 0 h 1285315"/>
              <a:gd name="connsiteX0" fmla="*/ 0 w 794479"/>
              <a:gd name="connsiteY0" fmla="*/ 674557 h 1172889"/>
              <a:gd name="connsiteX1" fmla="*/ 394758 w 794479"/>
              <a:gd name="connsiteY1" fmla="*/ 1172889 h 1172889"/>
              <a:gd name="connsiteX2" fmla="*/ 794479 w 794479"/>
              <a:gd name="connsiteY2" fmla="*/ 0 h 1172889"/>
              <a:gd name="connsiteX0" fmla="*/ 0 w 830483"/>
              <a:gd name="connsiteY0" fmla="*/ 864096 h 1172889"/>
              <a:gd name="connsiteX1" fmla="*/ 430762 w 830483"/>
              <a:gd name="connsiteY1" fmla="*/ 1172889 h 1172889"/>
              <a:gd name="connsiteX2" fmla="*/ 830483 w 830483"/>
              <a:gd name="connsiteY2" fmla="*/ 0 h 1172889"/>
              <a:gd name="connsiteX0" fmla="*/ 0 w 612068"/>
              <a:gd name="connsiteY0" fmla="*/ 720080 h 1028873"/>
              <a:gd name="connsiteX1" fmla="*/ 430762 w 612068"/>
              <a:gd name="connsiteY1" fmla="*/ 1028873 h 1028873"/>
              <a:gd name="connsiteX2" fmla="*/ 612068 w 612068"/>
              <a:gd name="connsiteY2" fmla="*/ 0 h 102887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972809"/>
              <a:gd name="connsiteX1" fmla="*/ 180020 w 792088"/>
              <a:gd name="connsiteY1" fmla="*/ 720080 h 972809"/>
              <a:gd name="connsiteX2" fmla="*/ 430762 w 792088"/>
              <a:gd name="connsiteY2" fmla="*/ 848853 h 972809"/>
              <a:gd name="connsiteX3" fmla="*/ 792088 w 792088"/>
              <a:gd name="connsiteY3" fmla="*/ 0 h 9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88" h="972809">
                <a:moveTo>
                  <a:pt x="0" y="540060"/>
                </a:moveTo>
                <a:cubicBezTo>
                  <a:pt x="34187" y="574006"/>
                  <a:pt x="108226" y="668614"/>
                  <a:pt x="180020" y="720080"/>
                </a:cubicBezTo>
                <a:cubicBezTo>
                  <a:pt x="251814" y="771546"/>
                  <a:pt x="332935" y="972809"/>
                  <a:pt x="430762" y="848853"/>
                </a:cubicBezTo>
                <a:cubicBezTo>
                  <a:pt x="563175" y="736427"/>
                  <a:pt x="611691" y="607744"/>
                  <a:pt x="792088" y="0"/>
                </a:cubicBezTo>
              </a:path>
            </a:pathLst>
          </a:cu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3599892" y="1880829"/>
            <a:ext cx="432048" cy="530623"/>
          </a:xfrm>
          <a:custGeom>
            <a:avLst/>
            <a:gdLst>
              <a:gd name="connsiteX0" fmla="*/ 0 w 794479"/>
              <a:gd name="connsiteY0" fmla="*/ 674557 h 1176727"/>
              <a:gd name="connsiteX1" fmla="*/ 389745 w 794479"/>
              <a:gd name="connsiteY1" fmla="*/ 1064301 h 1176727"/>
              <a:gd name="connsiteX2" fmla="*/ 794479 w 794479"/>
              <a:gd name="connsiteY2" fmla="*/ 0 h 1176727"/>
              <a:gd name="connsiteX0" fmla="*/ 0 w 794479"/>
              <a:gd name="connsiteY0" fmla="*/ 674557 h 1285315"/>
              <a:gd name="connsiteX1" fmla="*/ 394758 w 794479"/>
              <a:gd name="connsiteY1" fmla="*/ 1172889 h 1285315"/>
              <a:gd name="connsiteX2" fmla="*/ 794479 w 794479"/>
              <a:gd name="connsiteY2" fmla="*/ 0 h 1285315"/>
              <a:gd name="connsiteX0" fmla="*/ 0 w 794479"/>
              <a:gd name="connsiteY0" fmla="*/ 674557 h 1172889"/>
              <a:gd name="connsiteX1" fmla="*/ 394758 w 794479"/>
              <a:gd name="connsiteY1" fmla="*/ 1172889 h 1172889"/>
              <a:gd name="connsiteX2" fmla="*/ 794479 w 794479"/>
              <a:gd name="connsiteY2" fmla="*/ 0 h 1172889"/>
              <a:gd name="connsiteX0" fmla="*/ 0 w 830483"/>
              <a:gd name="connsiteY0" fmla="*/ 864096 h 1172889"/>
              <a:gd name="connsiteX1" fmla="*/ 430762 w 830483"/>
              <a:gd name="connsiteY1" fmla="*/ 1172889 h 1172889"/>
              <a:gd name="connsiteX2" fmla="*/ 830483 w 830483"/>
              <a:gd name="connsiteY2" fmla="*/ 0 h 1172889"/>
              <a:gd name="connsiteX0" fmla="*/ 0 w 612068"/>
              <a:gd name="connsiteY0" fmla="*/ 720080 h 1028873"/>
              <a:gd name="connsiteX1" fmla="*/ 430762 w 612068"/>
              <a:gd name="connsiteY1" fmla="*/ 1028873 h 1028873"/>
              <a:gd name="connsiteX2" fmla="*/ 612068 w 612068"/>
              <a:gd name="connsiteY2" fmla="*/ 0 h 102887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972809"/>
              <a:gd name="connsiteX1" fmla="*/ 180020 w 792088"/>
              <a:gd name="connsiteY1" fmla="*/ 720080 h 972809"/>
              <a:gd name="connsiteX2" fmla="*/ 430762 w 792088"/>
              <a:gd name="connsiteY2" fmla="*/ 848853 h 972809"/>
              <a:gd name="connsiteX3" fmla="*/ 792088 w 792088"/>
              <a:gd name="connsiteY3" fmla="*/ 0 h 9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88" h="972809">
                <a:moveTo>
                  <a:pt x="0" y="540060"/>
                </a:moveTo>
                <a:cubicBezTo>
                  <a:pt x="34187" y="574006"/>
                  <a:pt x="108226" y="668614"/>
                  <a:pt x="180020" y="720080"/>
                </a:cubicBezTo>
                <a:cubicBezTo>
                  <a:pt x="251814" y="771546"/>
                  <a:pt x="332935" y="972809"/>
                  <a:pt x="430762" y="848853"/>
                </a:cubicBezTo>
                <a:cubicBezTo>
                  <a:pt x="563175" y="736427"/>
                  <a:pt x="611691" y="607744"/>
                  <a:pt x="792088" y="0"/>
                </a:cubicBezTo>
              </a:path>
            </a:pathLst>
          </a:cu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олилиния 64"/>
          <p:cNvSpPr/>
          <p:nvPr/>
        </p:nvSpPr>
        <p:spPr>
          <a:xfrm>
            <a:off x="7848364" y="1782254"/>
            <a:ext cx="432048" cy="530623"/>
          </a:xfrm>
          <a:custGeom>
            <a:avLst/>
            <a:gdLst>
              <a:gd name="connsiteX0" fmla="*/ 0 w 794479"/>
              <a:gd name="connsiteY0" fmla="*/ 674557 h 1176727"/>
              <a:gd name="connsiteX1" fmla="*/ 389745 w 794479"/>
              <a:gd name="connsiteY1" fmla="*/ 1064301 h 1176727"/>
              <a:gd name="connsiteX2" fmla="*/ 794479 w 794479"/>
              <a:gd name="connsiteY2" fmla="*/ 0 h 1176727"/>
              <a:gd name="connsiteX0" fmla="*/ 0 w 794479"/>
              <a:gd name="connsiteY0" fmla="*/ 674557 h 1285315"/>
              <a:gd name="connsiteX1" fmla="*/ 394758 w 794479"/>
              <a:gd name="connsiteY1" fmla="*/ 1172889 h 1285315"/>
              <a:gd name="connsiteX2" fmla="*/ 794479 w 794479"/>
              <a:gd name="connsiteY2" fmla="*/ 0 h 1285315"/>
              <a:gd name="connsiteX0" fmla="*/ 0 w 794479"/>
              <a:gd name="connsiteY0" fmla="*/ 674557 h 1172889"/>
              <a:gd name="connsiteX1" fmla="*/ 394758 w 794479"/>
              <a:gd name="connsiteY1" fmla="*/ 1172889 h 1172889"/>
              <a:gd name="connsiteX2" fmla="*/ 794479 w 794479"/>
              <a:gd name="connsiteY2" fmla="*/ 0 h 1172889"/>
              <a:gd name="connsiteX0" fmla="*/ 0 w 830483"/>
              <a:gd name="connsiteY0" fmla="*/ 864096 h 1172889"/>
              <a:gd name="connsiteX1" fmla="*/ 430762 w 830483"/>
              <a:gd name="connsiteY1" fmla="*/ 1172889 h 1172889"/>
              <a:gd name="connsiteX2" fmla="*/ 830483 w 830483"/>
              <a:gd name="connsiteY2" fmla="*/ 0 h 1172889"/>
              <a:gd name="connsiteX0" fmla="*/ 0 w 612068"/>
              <a:gd name="connsiteY0" fmla="*/ 720080 h 1028873"/>
              <a:gd name="connsiteX1" fmla="*/ 430762 w 612068"/>
              <a:gd name="connsiteY1" fmla="*/ 1028873 h 1028873"/>
              <a:gd name="connsiteX2" fmla="*/ 612068 w 612068"/>
              <a:gd name="connsiteY2" fmla="*/ 0 h 102887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972809"/>
              <a:gd name="connsiteX1" fmla="*/ 180020 w 792088"/>
              <a:gd name="connsiteY1" fmla="*/ 720080 h 972809"/>
              <a:gd name="connsiteX2" fmla="*/ 430762 w 792088"/>
              <a:gd name="connsiteY2" fmla="*/ 848853 h 972809"/>
              <a:gd name="connsiteX3" fmla="*/ 792088 w 792088"/>
              <a:gd name="connsiteY3" fmla="*/ 0 h 9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88" h="972809">
                <a:moveTo>
                  <a:pt x="0" y="540060"/>
                </a:moveTo>
                <a:cubicBezTo>
                  <a:pt x="34187" y="574006"/>
                  <a:pt x="108226" y="668614"/>
                  <a:pt x="180020" y="720080"/>
                </a:cubicBezTo>
                <a:cubicBezTo>
                  <a:pt x="251814" y="771546"/>
                  <a:pt x="332935" y="972809"/>
                  <a:pt x="430762" y="848853"/>
                </a:cubicBezTo>
                <a:cubicBezTo>
                  <a:pt x="563175" y="736427"/>
                  <a:pt x="611691" y="607744"/>
                  <a:pt x="792088" y="0"/>
                </a:cubicBezTo>
              </a:path>
            </a:pathLst>
          </a:cu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1943708" y="5481228"/>
            <a:ext cx="432048" cy="530623"/>
          </a:xfrm>
          <a:custGeom>
            <a:avLst/>
            <a:gdLst>
              <a:gd name="connsiteX0" fmla="*/ 0 w 794479"/>
              <a:gd name="connsiteY0" fmla="*/ 674557 h 1176727"/>
              <a:gd name="connsiteX1" fmla="*/ 389745 w 794479"/>
              <a:gd name="connsiteY1" fmla="*/ 1064301 h 1176727"/>
              <a:gd name="connsiteX2" fmla="*/ 794479 w 794479"/>
              <a:gd name="connsiteY2" fmla="*/ 0 h 1176727"/>
              <a:gd name="connsiteX0" fmla="*/ 0 w 794479"/>
              <a:gd name="connsiteY0" fmla="*/ 674557 h 1285315"/>
              <a:gd name="connsiteX1" fmla="*/ 394758 w 794479"/>
              <a:gd name="connsiteY1" fmla="*/ 1172889 h 1285315"/>
              <a:gd name="connsiteX2" fmla="*/ 794479 w 794479"/>
              <a:gd name="connsiteY2" fmla="*/ 0 h 1285315"/>
              <a:gd name="connsiteX0" fmla="*/ 0 w 794479"/>
              <a:gd name="connsiteY0" fmla="*/ 674557 h 1172889"/>
              <a:gd name="connsiteX1" fmla="*/ 394758 w 794479"/>
              <a:gd name="connsiteY1" fmla="*/ 1172889 h 1172889"/>
              <a:gd name="connsiteX2" fmla="*/ 794479 w 794479"/>
              <a:gd name="connsiteY2" fmla="*/ 0 h 1172889"/>
              <a:gd name="connsiteX0" fmla="*/ 0 w 830483"/>
              <a:gd name="connsiteY0" fmla="*/ 864096 h 1172889"/>
              <a:gd name="connsiteX1" fmla="*/ 430762 w 830483"/>
              <a:gd name="connsiteY1" fmla="*/ 1172889 h 1172889"/>
              <a:gd name="connsiteX2" fmla="*/ 830483 w 830483"/>
              <a:gd name="connsiteY2" fmla="*/ 0 h 1172889"/>
              <a:gd name="connsiteX0" fmla="*/ 0 w 612068"/>
              <a:gd name="connsiteY0" fmla="*/ 720080 h 1028873"/>
              <a:gd name="connsiteX1" fmla="*/ 430762 w 612068"/>
              <a:gd name="connsiteY1" fmla="*/ 1028873 h 1028873"/>
              <a:gd name="connsiteX2" fmla="*/ 612068 w 612068"/>
              <a:gd name="connsiteY2" fmla="*/ 0 h 102887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972809"/>
              <a:gd name="connsiteX1" fmla="*/ 180020 w 792088"/>
              <a:gd name="connsiteY1" fmla="*/ 720080 h 972809"/>
              <a:gd name="connsiteX2" fmla="*/ 430762 w 792088"/>
              <a:gd name="connsiteY2" fmla="*/ 848853 h 972809"/>
              <a:gd name="connsiteX3" fmla="*/ 792088 w 792088"/>
              <a:gd name="connsiteY3" fmla="*/ 0 h 9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88" h="972809">
                <a:moveTo>
                  <a:pt x="0" y="540060"/>
                </a:moveTo>
                <a:cubicBezTo>
                  <a:pt x="34187" y="574006"/>
                  <a:pt x="108226" y="668614"/>
                  <a:pt x="180020" y="720080"/>
                </a:cubicBezTo>
                <a:cubicBezTo>
                  <a:pt x="251814" y="771546"/>
                  <a:pt x="332935" y="972809"/>
                  <a:pt x="430762" y="848853"/>
                </a:cubicBezTo>
                <a:cubicBezTo>
                  <a:pt x="563175" y="736427"/>
                  <a:pt x="611691" y="607744"/>
                  <a:pt x="792088" y="0"/>
                </a:cubicBezTo>
              </a:path>
            </a:pathLst>
          </a:cu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олилиния 66"/>
          <p:cNvSpPr/>
          <p:nvPr/>
        </p:nvSpPr>
        <p:spPr>
          <a:xfrm>
            <a:off x="3887924" y="5589240"/>
            <a:ext cx="432048" cy="530623"/>
          </a:xfrm>
          <a:custGeom>
            <a:avLst/>
            <a:gdLst>
              <a:gd name="connsiteX0" fmla="*/ 0 w 794479"/>
              <a:gd name="connsiteY0" fmla="*/ 674557 h 1176727"/>
              <a:gd name="connsiteX1" fmla="*/ 389745 w 794479"/>
              <a:gd name="connsiteY1" fmla="*/ 1064301 h 1176727"/>
              <a:gd name="connsiteX2" fmla="*/ 794479 w 794479"/>
              <a:gd name="connsiteY2" fmla="*/ 0 h 1176727"/>
              <a:gd name="connsiteX0" fmla="*/ 0 w 794479"/>
              <a:gd name="connsiteY0" fmla="*/ 674557 h 1285315"/>
              <a:gd name="connsiteX1" fmla="*/ 394758 w 794479"/>
              <a:gd name="connsiteY1" fmla="*/ 1172889 h 1285315"/>
              <a:gd name="connsiteX2" fmla="*/ 794479 w 794479"/>
              <a:gd name="connsiteY2" fmla="*/ 0 h 1285315"/>
              <a:gd name="connsiteX0" fmla="*/ 0 w 794479"/>
              <a:gd name="connsiteY0" fmla="*/ 674557 h 1172889"/>
              <a:gd name="connsiteX1" fmla="*/ 394758 w 794479"/>
              <a:gd name="connsiteY1" fmla="*/ 1172889 h 1172889"/>
              <a:gd name="connsiteX2" fmla="*/ 794479 w 794479"/>
              <a:gd name="connsiteY2" fmla="*/ 0 h 1172889"/>
              <a:gd name="connsiteX0" fmla="*/ 0 w 830483"/>
              <a:gd name="connsiteY0" fmla="*/ 864096 h 1172889"/>
              <a:gd name="connsiteX1" fmla="*/ 430762 w 830483"/>
              <a:gd name="connsiteY1" fmla="*/ 1172889 h 1172889"/>
              <a:gd name="connsiteX2" fmla="*/ 830483 w 830483"/>
              <a:gd name="connsiteY2" fmla="*/ 0 h 1172889"/>
              <a:gd name="connsiteX0" fmla="*/ 0 w 612068"/>
              <a:gd name="connsiteY0" fmla="*/ 720080 h 1028873"/>
              <a:gd name="connsiteX1" fmla="*/ 430762 w 612068"/>
              <a:gd name="connsiteY1" fmla="*/ 1028873 h 1028873"/>
              <a:gd name="connsiteX2" fmla="*/ 612068 w 612068"/>
              <a:gd name="connsiteY2" fmla="*/ 0 h 102887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972809"/>
              <a:gd name="connsiteX1" fmla="*/ 180020 w 792088"/>
              <a:gd name="connsiteY1" fmla="*/ 720080 h 972809"/>
              <a:gd name="connsiteX2" fmla="*/ 430762 w 792088"/>
              <a:gd name="connsiteY2" fmla="*/ 848853 h 972809"/>
              <a:gd name="connsiteX3" fmla="*/ 792088 w 792088"/>
              <a:gd name="connsiteY3" fmla="*/ 0 h 9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88" h="972809">
                <a:moveTo>
                  <a:pt x="0" y="540060"/>
                </a:moveTo>
                <a:cubicBezTo>
                  <a:pt x="34187" y="574006"/>
                  <a:pt x="108226" y="668614"/>
                  <a:pt x="180020" y="720080"/>
                </a:cubicBezTo>
                <a:cubicBezTo>
                  <a:pt x="251814" y="771546"/>
                  <a:pt x="332935" y="972809"/>
                  <a:pt x="430762" y="848853"/>
                </a:cubicBezTo>
                <a:cubicBezTo>
                  <a:pt x="563175" y="736427"/>
                  <a:pt x="611691" y="607744"/>
                  <a:pt x="792088" y="0"/>
                </a:cubicBezTo>
              </a:path>
            </a:pathLst>
          </a:cu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олилиния 67"/>
          <p:cNvSpPr/>
          <p:nvPr/>
        </p:nvSpPr>
        <p:spPr>
          <a:xfrm>
            <a:off x="5940152" y="5553236"/>
            <a:ext cx="432048" cy="530623"/>
          </a:xfrm>
          <a:custGeom>
            <a:avLst/>
            <a:gdLst>
              <a:gd name="connsiteX0" fmla="*/ 0 w 794479"/>
              <a:gd name="connsiteY0" fmla="*/ 674557 h 1176727"/>
              <a:gd name="connsiteX1" fmla="*/ 389745 w 794479"/>
              <a:gd name="connsiteY1" fmla="*/ 1064301 h 1176727"/>
              <a:gd name="connsiteX2" fmla="*/ 794479 w 794479"/>
              <a:gd name="connsiteY2" fmla="*/ 0 h 1176727"/>
              <a:gd name="connsiteX0" fmla="*/ 0 w 794479"/>
              <a:gd name="connsiteY0" fmla="*/ 674557 h 1285315"/>
              <a:gd name="connsiteX1" fmla="*/ 394758 w 794479"/>
              <a:gd name="connsiteY1" fmla="*/ 1172889 h 1285315"/>
              <a:gd name="connsiteX2" fmla="*/ 794479 w 794479"/>
              <a:gd name="connsiteY2" fmla="*/ 0 h 1285315"/>
              <a:gd name="connsiteX0" fmla="*/ 0 w 794479"/>
              <a:gd name="connsiteY0" fmla="*/ 674557 h 1172889"/>
              <a:gd name="connsiteX1" fmla="*/ 394758 w 794479"/>
              <a:gd name="connsiteY1" fmla="*/ 1172889 h 1172889"/>
              <a:gd name="connsiteX2" fmla="*/ 794479 w 794479"/>
              <a:gd name="connsiteY2" fmla="*/ 0 h 1172889"/>
              <a:gd name="connsiteX0" fmla="*/ 0 w 830483"/>
              <a:gd name="connsiteY0" fmla="*/ 864096 h 1172889"/>
              <a:gd name="connsiteX1" fmla="*/ 430762 w 830483"/>
              <a:gd name="connsiteY1" fmla="*/ 1172889 h 1172889"/>
              <a:gd name="connsiteX2" fmla="*/ 830483 w 830483"/>
              <a:gd name="connsiteY2" fmla="*/ 0 h 1172889"/>
              <a:gd name="connsiteX0" fmla="*/ 0 w 612068"/>
              <a:gd name="connsiteY0" fmla="*/ 720080 h 1028873"/>
              <a:gd name="connsiteX1" fmla="*/ 430762 w 612068"/>
              <a:gd name="connsiteY1" fmla="*/ 1028873 h 1028873"/>
              <a:gd name="connsiteX2" fmla="*/ 612068 w 612068"/>
              <a:gd name="connsiteY2" fmla="*/ 0 h 102887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848853"/>
              <a:gd name="connsiteX1" fmla="*/ 430762 w 792088"/>
              <a:gd name="connsiteY1" fmla="*/ 848853 h 848853"/>
              <a:gd name="connsiteX2" fmla="*/ 792088 w 792088"/>
              <a:gd name="connsiteY2" fmla="*/ 0 h 848853"/>
              <a:gd name="connsiteX0" fmla="*/ 0 w 792088"/>
              <a:gd name="connsiteY0" fmla="*/ 540060 h 972809"/>
              <a:gd name="connsiteX1" fmla="*/ 180020 w 792088"/>
              <a:gd name="connsiteY1" fmla="*/ 720080 h 972809"/>
              <a:gd name="connsiteX2" fmla="*/ 430762 w 792088"/>
              <a:gd name="connsiteY2" fmla="*/ 848853 h 972809"/>
              <a:gd name="connsiteX3" fmla="*/ 792088 w 792088"/>
              <a:gd name="connsiteY3" fmla="*/ 0 h 9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88" h="972809">
                <a:moveTo>
                  <a:pt x="0" y="540060"/>
                </a:moveTo>
                <a:cubicBezTo>
                  <a:pt x="34187" y="574006"/>
                  <a:pt x="108226" y="668614"/>
                  <a:pt x="180020" y="720080"/>
                </a:cubicBezTo>
                <a:cubicBezTo>
                  <a:pt x="251814" y="771546"/>
                  <a:pt x="332935" y="972809"/>
                  <a:pt x="430762" y="848853"/>
                </a:cubicBezTo>
                <a:cubicBezTo>
                  <a:pt x="563175" y="736427"/>
                  <a:pt x="611691" y="607744"/>
                  <a:pt x="792088" y="0"/>
                </a:cubicBezTo>
              </a:path>
            </a:pathLst>
          </a:custGeom>
          <a:ln w="1143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9" name="Группа 59"/>
          <p:cNvGrpSpPr/>
          <p:nvPr/>
        </p:nvGrpSpPr>
        <p:grpSpPr>
          <a:xfrm>
            <a:off x="5364088" y="1844825"/>
            <a:ext cx="514908" cy="540060"/>
            <a:chOff x="1943708" y="1304764"/>
            <a:chExt cx="171636" cy="180020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59"/>
          <p:cNvGrpSpPr/>
          <p:nvPr/>
        </p:nvGrpSpPr>
        <p:grpSpPr>
          <a:xfrm>
            <a:off x="7812360" y="5553236"/>
            <a:ext cx="514908" cy="540060"/>
            <a:chOff x="1943708" y="1304764"/>
            <a:chExt cx="171636" cy="180020"/>
          </a:xfrm>
        </p:grpSpPr>
        <p:cxnSp>
          <p:nvCxnSpPr>
            <p:cNvPr id="73" name="Прямая соединительная линия 72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Picture 9" descr="Картинки по запросу желтый стик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4108" y="0"/>
            <a:ext cx="1865966" cy="1872208"/>
          </a:xfrm>
          <a:prstGeom prst="rect">
            <a:avLst/>
          </a:prstGeom>
          <a:noFill/>
        </p:spPr>
      </p:pic>
      <p:sp>
        <p:nvSpPr>
          <p:cNvPr id="76" name="TextBox 75"/>
          <p:cNvSpPr txBox="1"/>
          <p:nvPr/>
        </p:nvSpPr>
        <p:spPr>
          <a:xfrm rot="21399171">
            <a:off x="5542503" y="728883"/>
            <a:ext cx="19646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Ответ:</a:t>
            </a:r>
          </a:p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А Б Г Д Е Ж</a:t>
            </a:r>
          </a:p>
        </p:txBody>
      </p:sp>
      <p:pic>
        <p:nvPicPr>
          <p:cNvPr id="77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835696" y="3104964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Противоположности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5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943708" y="364502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43708" y="400506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943708" y="436510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4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5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564" y="980728"/>
            <a:ext cx="464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Определите, какая грань является верхней,</a:t>
            </a:r>
          </a:p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если отмеченная - нижняя?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11660" y="281693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11660" y="335699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11660" y="389705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11660" y="443711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335699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51720" y="335699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83868" y="281693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83868" y="335699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83868" y="389705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83868" y="443711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43808" y="443711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23928" y="335699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56076" y="281693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56076" y="335699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256076" y="389705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56076" y="443711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16016" y="281693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335699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200292" y="281693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200292" y="335699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200292" y="389705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00292" y="443711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660232" y="335699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740352" y="281693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1511660" y="3356992"/>
            <a:ext cx="540060" cy="522058"/>
            <a:chOff x="1475656" y="2672916"/>
            <a:chExt cx="540060" cy="522058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>
              <a:stCxn id="13" idx="0"/>
              <a:endCxn id="17" idx="1"/>
            </p:cNvCxnSpPr>
            <p:nvPr/>
          </p:nvCxnSpPr>
          <p:spPr>
            <a:xfrm>
              <a:off x="1745686" y="2708920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Группа 42"/>
          <p:cNvGrpSpPr/>
          <p:nvPr/>
        </p:nvGrpSpPr>
        <p:grpSpPr>
          <a:xfrm>
            <a:off x="3383868" y="3897052"/>
            <a:ext cx="540060" cy="522058"/>
            <a:chOff x="1475656" y="2672916"/>
            <a:chExt cx="540060" cy="522058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745686" y="2672916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>
            <a:off x="5796136" y="3356992"/>
            <a:ext cx="540060" cy="522058"/>
            <a:chOff x="1475656" y="2672916"/>
            <a:chExt cx="540060" cy="522058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1745686" y="2672916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Группа 50"/>
          <p:cNvGrpSpPr/>
          <p:nvPr/>
        </p:nvGrpSpPr>
        <p:grpSpPr>
          <a:xfrm>
            <a:off x="7200292" y="4437112"/>
            <a:ext cx="540060" cy="522058"/>
            <a:chOff x="1475656" y="2672916"/>
            <a:chExt cx="540060" cy="522058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1745686" y="2672916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5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564" y="980728"/>
            <a:ext cx="464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Определите, какая грань является верхней,</a:t>
            </a:r>
          </a:p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если отмеченная - нижняя?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11660" y="281693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11660" y="335699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11660" y="389705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11660" y="443711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335699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51720" y="3356992"/>
            <a:ext cx="540060" cy="5400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83868" y="281693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83868" y="335699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83868" y="389705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83868" y="443711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43808" y="443711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23928" y="3356992"/>
            <a:ext cx="540060" cy="5400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56076" y="281693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56076" y="335699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256076" y="389705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56076" y="443711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16016" y="2816932"/>
            <a:ext cx="540060" cy="5400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335699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200292" y="281693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200292" y="335699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200292" y="389705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00292" y="4437112"/>
            <a:ext cx="540060" cy="540060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660232" y="335699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740352" y="2816932"/>
            <a:ext cx="540060" cy="5400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endParaRPr lang="ru-RU" sz="2800" dirty="0">
              <a:solidFill>
                <a:schemeClr val="tx1"/>
              </a:solidFill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1511660" y="3356992"/>
            <a:ext cx="540060" cy="522058"/>
            <a:chOff x="1475656" y="2672916"/>
            <a:chExt cx="540060" cy="522058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>
              <a:stCxn id="13" idx="0"/>
              <a:endCxn id="17" idx="1"/>
            </p:cNvCxnSpPr>
            <p:nvPr/>
          </p:nvCxnSpPr>
          <p:spPr>
            <a:xfrm>
              <a:off x="1745686" y="2708920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42"/>
          <p:cNvGrpSpPr/>
          <p:nvPr/>
        </p:nvGrpSpPr>
        <p:grpSpPr>
          <a:xfrm>
            <a:off x="3383868" y="3897052"/>
            <a:ext cx="540060" cy="522058"/>
            <a:chOff x="1475656" y="2672916"/>
            <a:chExt cx="540060" cy="522058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745686" y="2672916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46"/>
          <p:cNvGrpSpPr/>
          <p:nvPr/>
        </p:nvGrpSpPr>
        <p:grpSpPr>
          <a:xfrm>
            <a:off x="5796136" y="3356992"/>
            <a:ext cx="540060" cy="522058"/>
            <a:chOff x="1475656" y="2672916"/>
            <a:chExt cx="540060" cy="522058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1745686" y="2672916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50"/>
          <p:cNvGrpSpPr/>
          <p:nvPr/>
        </p:nvGrpSpPr>
        <p:grpSpPr>
          <a:xfrm>
            <a:off x="7200292" y="4437112"/>
            <a:ext cx="540060" cy="522058"/>
            <a:chOff x="1475656" y="2672916"/>
            <a:chExt cx="540060" cy="522058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>
              <a:off x="1475656" y="2672916"/>
              <a:ext cx="504056" cy="5040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1745686" y="2672916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1475656" y="2924944"/>
              <a:ext cx="270030" cy="27003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Прямоугольник 46"/>
          <p:cNvSpPr/>
          <p:nvPr/>
        </p:nvSpPr>
        <p:spPr>
          <a:xfrm>
            <a:off x="1511660" y="4437112"/>
            <a:ext cx="540060" cy="540060"/>
          </a:xfrm>
          <a:prstGeom prst="rect">
            <a:avLst/>
          </a:prstGeom>
          <a:solidFill>
            <a:schemeClr val="tx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Г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383868" y="2816932"/>
            <a:ext cx="540060" cy="540060"/>
          </a:xfrm>
          <a:prstGeom prst="rect">
            <a:avLst/>
          </a:prstGeom>
          <a:solidFill>
            <a:schemeClr val="tx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Б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716016" y="2816932"/>
            <a:ext cx="540060" cy="540060"/>
          </a:xfrm>
          <a:prstGeom prst="rect">
            <a:avLst/>
          </a:prstGeom>
          <a:solidFill>
            <a:schemeClr val="tx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Д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7200292" y="3356992"/>
            <a:ext cx="540060" cy="540060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8" name="Picture 9" descr="Картинки по запросу желтый стик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4108" y="0"/>
            <a:ext cx="1865966" cy="1872208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 rot="21399171">
            <a:off x="5542503" y="728883"/>
            <a:ext cx="19646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Ответ:</a:t>
            </a:r>
          </a:p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Г Б Д В</a:t>
            </a:r>
          </a:p>
        </p:txBody>
      </p:sp>
      <p:pic>
        <p:nvPicPr>
          <p:cNvPr id="55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6" grpId="0" animBg="1"/>
      <p:bldP spid="57" grpId="0" animBg="1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 l="16032" r="12508"/>
          <a:stretch>
            <a:fillRect/>
          </a:stretch>
        </p:blipFill>
        <p:spPr bwMode="auto">
          <a:xfrm rot="584648">
            <a:off x="5404736" y="-25705"/>
            <a:ext cx="2742248" cy="199045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835696" y="3104964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Дело о 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пропавшем торте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6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943708" y="364502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43708" y="400506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943708" y="436510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5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2696" y="764704"/>
            <a:ext cx="5803640" cy="3222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  <p:pic>
        <p:nvPicPr>
          <p:cNvPr id="6" name="Picture 9" descr="Картинки по запросу желтый стикер"/>
          <p:cNvPicPr>
            <a:picLocks noChangeAspect="1" noChangeArrowheads="1"/>
          </p:cNvPicPr>
          <p:nvPr/>
        </p:nvPicPr>
        <p:blipFill>
          <a:blip r:embed="rId4" cstate="print"/>
          <a:srcRect l="12234" r="8245" b="13043"/>
          <a:stretch>
            <a:fillRect/>
          </a:stretch>
        </p:blipFill>
        <p:spPr bwMode="auto">
          <a:xfrm>
            <a:off x="1259632" y="3825044"/>
            <a:ext cx="7128792" cy="27723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655676" y="4041068"/>
            <a:ext cx="633670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Кто-то съел кусок торта, не дождавшись ужина. Под подозрением все гости в доме. Нужно выяснить, кто съел кусок торта и чем запил. </a:t>
            </a:r>
          </a:p>
          <a:p>
            <a:endParaRPr lang="ru-RU" sz="11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Детективы, посмотрите на подозреваемых и вперед - расследовать дело! У нас есть зацепка.</a:t>
            </a:r>
            <a:endParaRPr lang="ru-RU" sz="20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3588" y="2132856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Никита,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брат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1700" y="658433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Любовь,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тётя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368660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Владимир,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дядя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4088" y="550421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Галя,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бабушка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1090481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Анна,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кузина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16316" y="2240868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Ваня,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дедушка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6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pic>
        <p:nvPicPr>
          <p:cNvPr id="55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  <p:grpSp>
        <p:nvGrpSpPr>
          <p:cNvPr id="67" name="Группа 66"/>
          <p:cNvGrpSpPr/>
          <p:nvPr/>
        </p:nvGrpSpPr>
        <p:grpSpPr>
          <a:xfrm>
            <a:off x="1259632" y="4221088"/>
            <a:ext cx="1188132" cy="1440160"/>
            <a:chOff x="1295636" y="3248980"/>
            <a:chExt cx="1188132" cy="1440160"/>
          </a:xfrm>
        </p:grpSpPr>
        <p:sp>
          <p:nvSpPr>
            <p:cNvPr id="47" name="Куб 46"/>
            <p:cNvSpPr/>
            <p:nvPr/>
          </p:nvSpPr>
          <p:spPr>
            <a:xfrm>
              <a:off x="1295636" y="3501008"/>
              <a:ext cx="1188132" cy="11881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К</a:t>
              </a:r>
              <a:endParaRPr lang="ru-RU" sz="5400" b="1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19672" y="3248980"/>
              <a:ext cx="694421" cy="830997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chemeClr val="bg1"/>
                  </a:solidFill>
                </a:rPr>
                <a:t>к</a:t>
              </a:r>
              <a:endParaRPr lang="ru-RU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2375756" y="4254187"/>
            <a:ext cx="1188132" cy="1407061"/>
            <a:chOff x="2411760" y="3282079"/>
            <a:chExt cx="1188132" cy="1407061"/>
          </a:xfrm>
        </p:grpSpPr>
        <p:sp>
          <p:nvSpPr>
            <p:cNvPr id="51" name="Куб 50"/>
            <p:cNvSpPr/>
            <p:nvPr/>
          </p:nvSpPr>
          <p:spPr>
            <a:xfrm>
              <a:off x="2411760" y="3501008"/>
              <a:ext cx="1188132" cy="1188132"/>
            </a:xfrm>
            <a:prstGeom prst="cub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О</a:t>
              </a:r>
              <a:endParaRPr lang="ru-RU" sz="5400" b="1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725451" y="3282079"/>
              <a:ext cx="694421" cy="830997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chemeClr val="bg1"/>
                  </a:solidFill>
                </a:rPr>
                <a:t>У</a:t>
              </a:r>
              <a:endParaRPr lang="ru-RU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3491880" y="4257092"/>
            <a:ext cx="1188132" cy="1404156"/>
            <a:chOff x="3527884" y="3284984"/>
            <a:chExt cx="1188132" cy="1404156"/>
          </a:xfrm>
        </p:grpSpPr>
        <p:sp>
          <p:nvSpPr>
            <p:cNvPr id="56" name="Куб 55"/>
            <p:cNvSpPr/>
            <p:nvPr/>
          </p:nvSpPr>
          <p:spPr>
            <a:xfrm>
              <a:off x="3527884" y="3501008"/>
              <a:ext cx="1188132" cy="1188132"/>
            </a:xfrm>
            <a:prstGeom prst="cub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М</a:t>
              </a:r>
              <a:endParaRPr lang="ru-RU" sz="54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877579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З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4608004" y="4257092"/>
            <a:ext cx="1188132" cy="1404156"/>
            <a:chOff x="4644008" y="3284984"/>
            <a:chExt cx="1188132" cy="1404156"/>
          </a:xfrm>
        </p:grpSpPr>
        <p:sp>
          <p:nvSpPr>
            <p:cNvPr id="57" name="Куб 56"/>
            <p:cNvSpPr/>
            <p:nvPr/>
          </p:nvSpPr>
          <p:spPr>
            <a:xfrm>
              <a:off x="4644008" y="3501008"/>
              <a:ext cx="1188132" cy="1188132"/>
            </a:xfrm>
            <a:prstGeom prst="cub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П</a:t>
              </a:r>
              <a:endParaRPr lang="ru-RU" sz="5400" b="1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968044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И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5724128" y="4257092"/>
            <a:ext cx="1188132" cy="1404156"/>
            <a:chOff x="5760132" y="3284984"/>
            <a:chExt cx="1188132" cy="1404156"/>
          </a:xfrm>
        </p:grpSpPr>
        <p:sp>
          <p:nvSpPr>
            <p:cNvPr id="58" name="Куб 57"/>
            <p:cNvSpPr/>
            <p:nvPr/>
          </p:nvSpPr>
          <p:spPr>
            <a:xfrm>
              <a:off x="5760132" y="3501008"/>
              <a:ext cx="1188132" cy="1188132"/>
            </a:xfrm>
            <a:prstGeom prst="cub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О</a:t>
              </a:r>
              <a:endParaRPr lang="ru-RU" sz="5400" b="1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073823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Н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6840252" y="4257092"/>
            <a:ext cx="1188132" cy="1404156"/>
            <a:chOff x="6876256" y="3284984"/>
            <a:chExt cx="1188132" cy="1404156"/>
          </a:xfrm>
        </p:grpSpPr>
        <p:sp>
          <p:nvSpPr>
            <p:cNvPr id="59" name="Куб 58"/>
            <p:cNvSpPr/>
            <p:nvPr/>
          </p:nvSpPr>
          <p:spPr>
            <a:xfrm>
              <a:off x="6876256" y="3501008"/>
              <a:ext cx="1188132" cy="1188132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Т</a:t>
              </a:r>
              <a:endParaRPr lang="ru-RU" sz="5400" b="1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225951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А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1259632" y="2309971"/>
            <a:ext cx="1188132" cy="1440160"/>
            <a:chOff x="1295636" y="3248980"/>
            <a:chExt cx="1188132" cy="1440160"/>
          </a:xfrm>
        </p:grpSpPr>
        <p:sp>
          <p:nvSpPr>
            <p:cNvPr id="74" name="Куб 73"/>
            <p:cNvSpPr/>
            <p:nvPr/>
          </p:nvSpPr>
          <p:spPr>
            <a:xfrm>
              <a:off x="1295636" y="3501008"/>
              <a:ext cx="1188132" cy="11881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К</a:t>
              </a:r>
              <a:endParaRPr lang="ru-RU" sz="5400" b="1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19672" y="3248980"/>
              <a:ext cx="694421" cy="830997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chemeClr val="bg1"/>
                  </a:solidFill>
                </a:rPr>
                <a:t>к</a:t>
              </a:r>
              <a:endParaRPr lang="ru-RU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2411760" y="2345975"/>
            <a:ext cx="1188132" cy="1404156"/>
            <a:chOff x="3527884" y="3284984"/>
            <a:chExt cx="1188132" cy="1404156"/>
          </a:xfrm>
        </p:grpSpPr>
        <p:sp>
          <p:nvSpPr>
            <p:cNvPr id="80" name="Куб 79"/>
            <p:cNvSpPr/>
            <p:nvPr/>
          </p:nvSpPr>
          <p:spPr>
            <a:xfrm>
              <a:off x="3527884" y="3501008"/>
              <a:ext cx="1188132" cy="1188132"/>
            </a:xfrm>
            <a:prstGeom prst="cub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М</a:t>
              </a:r>
              <a:endParaRPr lang="ru-RU" sz="5400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877579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З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3527884" y="2345975"/>
            <a:ext cx="1188132" cy="1407061"/>
            <a:chOff x="2411760" y="3282079"/>
            <a:chExt cx="1188132" cy="1407061"/>
          </a:xfrm>
        </p:grpSpPr>
        <p:sp>
          <p:nvSpPr>
            <p:cNvPr id="77" name="Куб 76"/>
            <p:cNvSpPr/>
            <p:nvPr/>
          </p:nvSpPr>
          <p:spPr>
            <a:xfrm>
              <a:off x="2411760" y="3501008"/>
              <a:ext cx="1188132" cy="1188132"/>
            </a:xfrm>
            <a:prstGeom prst="cub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О</a:t>
              </a:r>
              <a:endParaRPr lang="ru-RU" sz="5400" b="1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725451" y="3282079"/>
              <a:ext cx="694421" cy="830997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chemeClr val="bg1"/>
                  </a:solidFill>
                </a:rPr>
                <a:t>У</a:t>
              </a:r>
              <a:endParaRPr lang="ru-RU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4608004" y="2345975"/>
            <a:ext cx="1188132" cy="1404156"/>
            <a:chOff x="5760132" y="3284984"/>
            <a:chExt cx="1188132" cy="1404156"/>
          </a:xfrm>
        </p:grpSpPr>
        <p:sp>
          <p:nvSpPr>
            <p:cNvPr id="86" name="Куб 85"/>
            <p:cNvSpPr/>
            <p:nvPr/>
          </p:nvSpPr>
          <p:spPr>
            <a:xfrm>
              <a:off x="5760132" y="3501008"/>
              <a:ext cx="1188132" cy="1188132"/>
            </a:xfrm>
            <a:prstGeom prst="cub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О</a:t>
              </a:r>
              <a:endParaRPr lang="ru-RU" sz="5400" b="1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073823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Н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5724128" y="2345975"/>
            <a:ext cx="1188132" cy="1404156"/>
            <a:chOff x="6876256" y="3284984"/>
            <a:chExt cx="1188132" cy="1404156"/>
          </a:xfrm>
        </p:grpSpPr>
        <p:sp>
          <p:nvSpPr>
            <p:cNvPr id="89" name="Куб 88"/>
            <p:cNvSpPr/>
            <p:nvPr/>
          </p:nvSpPr>
          <p:spPr>
            <a:xfrm>
              <a:off x="6876256" y="3501008"/>
              <a:ext cx="1188132" cy="1188132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Т</a:t>
              </a:r>
              <a:endParaRPr lang="ru-RU" sz="5400" b="1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225951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А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6876256" y="2345975"/>
            <a:ext cx="1188132" cy="1404156"/>
            <a:chOff x="4644008" y="3284984"/>
            <a:chExt cx="1188132" cy="1404156"/>
          </a:xfrm>
        </p:grpSpPr>
        <p:sp>
          <p:nvSpPr>
            <p:cNvPr id="83" name="Куб 82"/>
            <p:cNvSpPr/>
            <p:nvPr/>
          </p:nvSpPr>
          <p:spPr>
            <a:xfrm>
              <a:off x="4644008" y="3501008"/>
              <a:ext cx="1188132" cy="1188132"/>
            </a:xfrm>
            <a:prstGeom prst="cub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/>
                <a:t>П</a:t>
              </a:r>
              <a:endParaRPr lang="ru-RU" sz="5400" b="1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968044" y="3284984"/>
              <a:ext cx="694421" cy="769441"/>
            </a:xfrm>
            <a:prstGeom prst="rect">
              <a:avLst/>
            </a:prstGeom>
            <a:noFill/>
            <a:scene3d>
              <a:camera prst="orthographicFront">
                <a:rot lat="18888787" lon="3268235" rev="1891124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</a:rPr>
                <a:t>И</a:t>
              </a:r>
              <a:endParaRPr lang="ru-RU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1115616" y="1153197"/>
            <a:ext cx="6516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Послание от маленького братика, который ещё не умеет говорить, но уже умеет писать, правда пока с ошибками:</a:t>
            </a:r>
            <a:endParaRPr lang="ru-RU" sz="20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135661"/>
            <a:ext cx="6703740" cy="372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5556" y="5049180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Никита,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брат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320988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Любовь,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тётя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1900" y="2816932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Владимир,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дядя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2888940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Галя,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бабушка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1772" y="3501008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Анна,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кузина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12360" y="4905164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Ваня, </a:t>
            </a: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дедушка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7415364">
            <a:off x="6684850" y="2691628"/>
            <a:ext cx="1279847" cy="633943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9" descr="Картинки по запросу желтый стик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036" y="188640"/>
            <a:ext cx="2233397" cy="224086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 rot="21399171">
            <a:off x="4893067" y="792896"/>
            <a:ext cx="2351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Print" pitchFamily="2" charset="0"/>
              </a:rPr>
              <a:t>Кузина Анна съела торт до ужина и запила его компотом!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Segoe Print" pitchFamily="2" charset="0"/>
            </a:endParaRPr>
          </a:p>
        </p:txBody>
      </p:sp>
      <p:sp>
        <p:nvSpPr>
          <p:cNvPr id="18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6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pic>
        <p:nvPicPr>
          <p:cNvPr id="5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4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детектив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3868" y="3104964"/>
            <a:ext cx="2800350" cy="2581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Девиз урока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655676" y="1808820"/>
            <a:ext cx="6372708" cy="1476164"/>
            <a:chOff x="1547664" y="1412776"/>
            <a:chExt cx="6372708" cy="147616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547664" y="1412776"/>
              <a:ext cx="6372708" cy="10081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ый треугольник 4"/>
            <p:cNvSpPr/>
            <p:nvPr/>
          </p:nvSpPr>
          <p:spPr>
            <a:xfrm rot="10800000">
              <a:off x="2159732" y="2348880"/>
              <a:ext cx="540060" cy="54006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43708" y="1628800"/>
              <a:ext cx="57606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</a:rPr>
                <a:t>Кто ищет, тот всегда найдёт!</a:t>
              </a:r>
              <a:endParaRPr lang="ru-RU" sz="2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7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5"/>
          <p:cNvSpPr>
            <a:spLocks noGrp="1"/>
          </p:cNvSpPr>
          <p:nvPr>
            <p:ph type="ctrTitle"/>
          </p:nvPr>
        </p:nvSpPr>
        <p:spPr>
          <a:xfrm>
            <a:off x="1799692" y="2924944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Перспективное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дело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907704" y="3651163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07704" y="4011203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907704" y="4371243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 &amp;kcy;&amp;ucy;&amp;bcy;&amp;acy; &amp;icy;&amp;zcy; &amp;scy;&amp;pcy;&amp;icy;&amp;chcy;&amp;iecy;&amp;kcy;"/>
          <p:cNvPicPr/>
          <p:nvPr/>
        </p:nvPicPr>
        <p:blipFill>
          <a:blip r:embed="rId2" cstate="print"/>
          <a:srcRect r="-126" b="10332"/>
          <a:stretch>
            <a:fillRect/>
          </a:stretch>
        </p:blipFill>
        <p:spPr bwMode="auto">
          <a:xfrm>
            <a:off x="1907704" y="1844824"/>
            <a:ext cx="542928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7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572" y="1156682"/>
            <a:ext cx="8100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Нужно переставить одну спичку, чтобы один куб исчез</a:t>
            </a:r>
            <a:endParaRPr lang="ru-RU" sz="20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7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572" y="1156682"/>
            <a:ext cx="8100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Ответ:</a:t>
            </a:r>
            <a:endParaRPr lang="ru-RU" sz="20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" name="Рисунок 6" descr="puzzle81">
            <a:hlinkClick r:id="rId2"/>
          </p:cNvPr>
          <p:cNvPicPr/>
          <p:nvPr/>
        </p:nvPicPr>
        <p:blipFill>
          <a:blip r:embed="rId3" cstate="print"/>
          <a:srcRect r="-160" b="9225"/>
          <a:stretch>
            <a:fillRect/>
          </a:stretch>
        </p:blipFill>
        <p:spPr bwMode="auto">
          <a:xfrm>
            <a:off x="1871700" y="1844824"/>
            <a:ext cx="5522386" cy="380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835696" y="3104964"/>
            <a:ext cx="5976664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Восстановление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цвета</a:t>
            </a:r>
            <a:b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Рисунок 9" descr="TopS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sp>
        <p:nvSpPr>
          <p:cNvPr id="11" name="Заголовок 5"/>
          <p:cNvSpPr txBox="1">
            <a:spLocks/>
          </p:cNvSpPr>
          <p:nvPr/>
        </p:nvSpPr>
        <p:spPr>
          <a:xfrm>
            <a:off x="1835696" y="1664804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8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1835696" y="4689140"/>
            <a:ext cx="59766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2017 год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943708" y="364502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43708" y="400506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943708" y="4365104"/>
            <a:ext cx="3816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43908" y="2600908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7744" y="5589240"/>
            <a:ext cx="3960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935596" y="3789040"/>
            <a:ext cx="3996444" cy="2675585"/>
            <a:chOff x="4103948" y="3777750"/>
            <a:chExt cx="3996444" cy="2675585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4103948" y="3777750"/>
              <a:ext cx="3996444" cy="26755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Куб 4"/>
            <p:cNvSpPr/>
            <p:nvPr/>
          </p:nvSpPr>
          <p:spPr>
            <a:xfrm>
              <a:off x="4752020" y="4905164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7" name="Куб 6"/>
            <p:cNvSpPr/>
            <p:nvPr/>
          </p:nvSpPr>
          <p:spPr>
            <a:xfrm>
              <a:off x="5616116" y="4905164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8" name="Куб 7"/>
            <p:cNvSpPr/>
            <p:nvPr/>
          </p:nvSpPr>
          <p:spPr>
            <a:xfrm>
              <a:off x="6480212" y="4905164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9" name="Куб 8"/>
            <p:cNvSpPr/>
            <p:nvPr/>
          </p:nvSpPr>
          <p:spPr>
            <a:xfrm>
              <a:off x="4752020" y="4005064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</p:grpSp>
      <p:sp>
        <p:nvSpPr>
          <p:cNvPr id="10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8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448780"/>
            <a:ext cx="74168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К сожалению, у нас только черно-белая фотография (прикладываю к письму). Наши специалисты уже работают над восстановлением цвета на фотографии. </a:t>
            </a:r>
            <a:endParaRPr lang="ru-RU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Но сейчас известно, что красный кубик находится между синим и желтым, а желтый расположен под зеленым. </a:t>
            </a:r>
            <a:r>
              <a:rPr lang="ru-RU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Какого цвета какой кубик?</a:t>
            </a:r>
            <a:endParaRPr lang="ru-RU" sz="2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1484784"/>
            <a:ext cx="7452828" cy="2232248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899592" y="1012666"/>
            <a:ext cx="7452828" cy="40011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От: Шерлок</a:t>
            </a:r>
            <a:endParaRPr lang="ru-RU" sz="2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899592" y="2528596"/>
            <a:ext cx="3603134" cy="2412268"/>
            <a:chOff x="2411760" y="3284984"/>
            <a:chExt cx="4248472" cy="284431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411760" y="3284984"/>
              <a:ext cx="4248472" cy="28443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Куб 4"/>
            <p:cNvSpPr/>
            <p:nvPr/>
          </p:nvSpPr>
          <p:spPr>
            <a:xfrm>
              <a:off x="3059832" y="4581128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6" name="Куб 5"/>
            <p:cNvSpPr/>
            <p:nvPr/>
          </p:nvSpPr>
          <p:spPr>
            <a:xfrm>
              <a:off x="3923928" y="4581128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7" name="Куб 6"/>
            <p:cNvSpPr/>
            <p:nvPr/>
          </p:nvSpPr>
          <p:spPr>
            <a:xfrm>
              <a:off x="4788024" y="4581128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8" name="Куб 7"/>
            <p:cNvSpPr/>
            <p:nvPr/>
          </p:nvSpPr>
          <p:spPr>
            <a:xfrm>
              <a:off x="3059832" y="3681028"/>
              <a:ext cx="1188132" cy="118813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05269" y="2492591"/>
            <a:ext cx="3711147" cy="2484581"/>
            <a:chOff x="2411760" y="3284984"/>
            <a:chExt cx="4248472" cy="284431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411760" y="3284984"/>
              <a:ext cx="4248472" cy="28443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Куб 11"/>
            <p:cNvSpPr/>
            <p:nvPr/>
          </p:nvSpPr>
          <p:spPr>
            <a:xfrm>
              <a:off x="3059832" y="4581128"/>
              <a:ext cx="1188132" cy="1188132"/>
            </a:xfrm>
            <a:prstGeom prst="cube">
              <a:avLst/>
            </a:prstGeom>
            <a:solidFill>
              <a:srgbClr val="FFFF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13" name="Куб 12"/>
            <p:cNvSpPr/>
            <p:nvPr/>
          </p:nvSpPr>
          <p:spPr>
            <a:xfrm>
              <a:off x="3923928" y="4581128"/>
              <a:ext cx="1188132" cy="1188132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14" name="Куб 13"/>
            <p:cNvSpPr/>
            <p:nvPr/>
          </p:nvSpPr>
          <p:spPr>
            <a:xfrm>
              <a:off x="4788024" y="4581128"/>
              <a:ext cx="1188132" cy="1188132"/>
            </a:xfrm>
            <a:prstGeom prst="cube">
              <a:avLst/>
            </a:prstGeom>
            <a:solidFill>
              <a:srgbClr val="0070C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  <p:sp>
          <p:nvSpPr>
            <p:cNvPr id="15" name="Куб 14"/>
            <p:cNvSpPr/>
            <p:nvPr/>
          </p:nvSpPr>
          <p:spPr>
            <a:xfrm>
              <a:off x="3059832" y="3681028"/>
              <a:ext cx="1188132" cy="118813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/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899592" y="1472587"/>
            <a:ext cx="7452828" cy="92333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Коллеги, мы получили цветное фото из лаборатории.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Всё как предполагали: красный кубик находится между синим и желтым, а желтый расположен под зеленым. </a:t>
            </a:r>
            <a:endParaRPr lang="ru-RU" dirty="0"/>
          </a:p>
        </p:txBody>
      </p:sp>
      <p:sp>
        <p:nvSpPr>
          <p:cNvPr id="17" name="Заголовок 5"/>
          <p:cNvSpPr txBox="1">
            <a:spLocks/>
          </p:cNvSpPr>
          <p:nvPr/>
        </p:nvSpPr>
        <p:spPr>
          <a:xfrm>
            <a:off x="647564" y="1"/>
            <a:ext cx="5976664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ДЕЛО №</a:t>
            </a:r>
            <a:r>
              <a:rPr lang="ru-RU" sz="3200" b="1" dirty="0">
                <a:solidFill>
                  <a:srgbClr val="0070C0"/>
                </a:solidFill>
                <a:latin typeface="Courier New" pitchFamily="49" charset="0"/>
                <a:ea typeface="+mj-ea"/>
                <a:cs typeface="Courier New" pitchFamily="49" charset="0"/>
              </a:rPr>
              <a:t>8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012666"/>
            <a:ext cx="7452828" cy="40011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От: Шерлок</a:t>
            </a:r>
            <a:endParaRPr lang="ru-RU" sz="2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1115616" y="2564904"/>
            <a:ext cx="5976664" cy="19802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НА СЕГОДНЯ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ВСЕ ДЕЛА РАСКРЫТЫ!</a:t>
            </a:r>
            <a:endParaRPr lang="ru-RU" sz="4000" b="1" noProof="0" dirty="0" smtClean="0">
              <a:solidFill>
                <a:schemeClr val="tx1">
                  <a:lumMod val="75000"/>
                  <a:lumOff val="25000"/>
                </a:schemeClr>
              </a:solidFill>
              <a:latin typeface="Courier New" pitchFamily="49" charset="0"/>
              <a:ea typeface="+mj-ea"/>
              <a:cs typeface="Courier New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ea typeface="+mj-ea"/>
                <a:cs typeface="Courier New" pitchFamily="49" charset="0"/>
              </a:rPr>
              <a:t>МОЛОДЦЫ!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pic>
        <p:nvPicPr>
          <p:cNvPr id="5" name="Рисунок 4" descr="TopS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94109">
            <a:off x="5044676" y="4556205"/>
            <a:ext cx="3296920" cy="884674"/>
          </a:xfrm>
          <a:prstGeom prst="rect">
            <a:avLst/>
          </a:prstGeom>
        </p:spPr>
      </p:pic>
      <p:pic>
        <p:nvPicPr>
          <p:cNvPr id="6" name="Picture 14" descr="Картинки по запросу луп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07025">
            <a:off x="6286735" y="3228557"/>
            <a:ext cx="5330820" cy="3395048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48012">
            <a:off x="4138105" y="-148352"/>
            <a:ext cx="3384376" cy="225080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16032" r="12508"/>
          <a:stretch>
            <a:fillRect/>
          </a:stretch>
        </p:blipFill>
        <p:spPr bwMode="auto">
          <a:xfrm rot="584648">
            <a:off x="5800780" y="10299"/>
            <a:ext cx="2742248" cy="199045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" descr="Картинки по запросу проволока для рукодел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108063">
            <a:off x="543652" y="5521333"/>
            <a:ext cx="6667500" cy="6667500"/>
          </a:xfrm>
          <a:prstGeom prst="rect">
            <a:avLst/>
          </a:prstGeom>
          <a:noFill/>
        </p:spPr>
      </p:pic>
      <p:pic>
        <p:nvPicPr>
          <p:cNvPr id="13" name="Picture 4" descr="Картинки по запросу блокнот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253134">
            <a:off x="1622557" y="-2508774"/>
            <a:ext cx="3990256" cy="3990256"/>
          </a:xfrm>
          <a:prstGeom prst="rect">
            <a:avLst/>
          </a:prstGeom>
          <a:noFill/>
        </p:spPr>
      </p:pic>
      <p:pic>
        <p:nvPicPr>
          <p:cNvPr id="14" name="Picture 2" descr="Картинки по запросу желтая линейка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793677">
            <a:off x="-2837616" y="-1561535"/>
            <a:ext cx="6408712" cy="1057438"/>
          </a:xfrm>
          <a:prstGeom prst="rect">
            <a:avLst/>
          </a:prstGeom>
          <a:noFill/>
        </p:spPr>
      </p:pic>
      <p:pic>
        <p:nvPicPr>
          <p:cNvPr id="15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9" cstate="print">
            <a:lum bright="40000"/>
          </a:blip>
          <a:srcRect/>
          <a:stretch>
            <a:fillRect/>
          </a:stretch>
        </p:blipFill>
        <p:spPr bwMode="auto">
          <a:xfrm>
            <a:off x="6120172" y="-351420"/>
            <a:ext cx="1116124" cy="111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18912">
            <a:off x="1071608" y="1511230"/>
            <a:ext cx="3806454" cy="2531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cu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58786">
            <a:off x="1148972" y="1696963"/>
            <a:ext cx="943357" cy="720096"/>
          </a:xfrm>
          <a:prstGeom prst="rect">
            <a:avLst/>
          </a:prstGeom>
          <a:effectLst>
            <a:outerShdw blurRad="50800" dist="38100" dir="18900000" sx="97000" sy="97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6532">
            <a:off x="5470122" y="2817857"/>
            <a:ext cx="2887448" cy="192032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68357" flipH="1">
            <a:off x="887770" y="4026040"/>
            <a:ext cx="3043606" cy="202417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91580" y="404664"/>
            <a:ext cx="7967228" cy="490066"/>
          </a:xfrm>
        </p:spPr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Тема урока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29031">
            <a:off x="4517273" y="726825"/>
            <a:ext cx="3260857" cy="2168659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Группа 17"/>
          <p:cNvGrpSpPr/>
          <p:nvPr/>
        </p:nvGrpSpPr>
        <p:grpSpPr>
          <a:xfrm>
            <a:off x="4764253" y="4652233"/>
            <a:ext cx="2152176" cy="1770097"/>
            <a:chOff x="4764253" y="4652233"/>
            <a:chExt cx="2152176" cy="1770097"/>
          </a:xfrm>
        </p:grpSpPr>
        <p:pic>
          <p:nvPicPr>
            <p:cNvPr id="18441" name="Picture 9" descr="Картинки по запросу желтый стикер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20802374">
              <a:off x="4931895" y="4652233"/>
              <a:ext cx="1764196" cy="1770097"/>
            </a:xfrm>
            <a:prstGeom prst="rect">
              <a:avLst/>
            </a:prstGeom>
            <a:noFill/>
          </p:spPr>
        </p:pic>
        <p:pic>
          <p:nvPicPr>
            <p:cNvPr id="13" name="Рисунок 12" descr="Untitled-11.png"/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rgbClr val="0070C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9560804">
              <a:off x="4764253" y="5141137"/>
              <a:ext cx="2152176" cy="7760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18912">
            <a:off x="1071608" y="1511230"/>
            <a:ext cx="3806454" cy="2531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cu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58786">
            <a:off x="1148972" y="1696963"/>
            <a:ext cx="943357" cy="720096"/>
          </a:xfrm>
          <a:prstGeom prst="rect">
            <a:avLst/>
          </a:prstGeom>
          <a:effectLst>
            <a:outerShdw blurRad="50800" dist="38100" dir="18900000" sx="97000" sy="97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6532">
            <a:off x="5470122" y="2817857"/>
            <a:ext cx="2887448" cy="192032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68357" flipH="1">
            <a:off x="887770" y="4026040"/>
            <a:ext cx="3043606" cy="202417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91580" y="404664"/>
            <a:ext cx="7967228" cy="490066"/>
          </a:xfrm>
        </p:spPr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Тема урока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29031">
            <a:off x="4517273" y="726825"/>
            <a:ext cx="3260857" cy="2168659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Группа 16"/>
          <p:cNvGrpSpPr/>
          <p:nvPr/>
        </p:nvGrpSpPr>
        <p:grpSpPr>
          <a:xfrm>
            <a:off x="4764253" y="4652233"/>
            <a:ext cx="2152176" cy="1770097"/>
            <a:chOff x="4764253" y="4652233"/>
            <a:chExt cx="2152176" cy="1770097"/>
          </a:xfrm>
        </p:grpSpPr>
        <p:pic>
          <p:nvPicPr>
            <p:cNvPr id="18441" name="Picture 9" descr="Картинки по запросу желтый стикер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20802374">
              <a:off x="4931895" y="4652233"/>
              <a:ext cx="1764196" cy="1770097"/>
            </a:xfrm>
            <a:prstGeom prst="rect">
              <a:avLst/>
            </a:prstGeom>
            <a:noFill/>
          </p:spPr>
        </p:pic>
        <p:pic>
          <p:nvPicPr>
            <p:cNvPr id="13" name="Рисунок 12" descr="Untitled-11.png"/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rgbClr val="0070C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9560804">
              <a:off x="4764253" y="5141137"/>
              <a:ext cx="2152176" cy="776064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 rot="21359195">
            <a:off x="982096" y="1265597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КУБ</a:t>
            </a:r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rot="255543">
            <a:off x="4654988" y="369674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</a:t>
            </a:r>
            <a:r>
              <a:rPr lang="ru-RU" b="1" dirty="0" smtClean="0"/>
              <a:t>КУБ</a:t>
            </a:r>
            <a:r>
              <a:rPr lang="ru-RU" dirty="0" smtClean="0"/>
              <a:t>АТОР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 rot="21049077">
            <a:off x="1666656" y="6068904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КУБ</a:t>
            </a:r>
            <a:r>
              <a:rPr lang="ru-RU" dirty="0" smtClean="0"/>
              <a:t>ОК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 rot="241071">
            <a:off x="5518609" y="3137881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КУБ</a:t>
            </a:r>
            <a:r>
              <a:rPr lang="ru-RU" dirty="0" smtClean="0"/>
              <a:t>ИКИ</a:t>
            </a:r>
            <a:endParaRPr lang="ru-RU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272300" y="5517232"/>
            <a:ext cx="126582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КУБ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Странные числа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80728"/>
            <a:ext cx="7620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Куб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Куб 4"/>
          <p:cNvSpPr/>
          <p:nvPr/>
        </p:nvSpPr>
        <p:spPr>
          <a:xfrm>
            <a:off x="3671900" y="2564904"/>
            <a:ext cx="3240360" cy="3240360"/>
          </a:xfrm>
          <a:prstGeom prst="cube">
            <a:avLst/>
          </a:prstGeom>
          <a:solidFill>
            <a:srgbClr val="00B0F0"/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-279412"/>
            <a:ext cx="331181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19572" y="-351420"/>
            <a:ext cx="1116124" cy="111612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087461" y="4149080"/>
            <a:ext cx="1720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ГРАНЬ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120172" y="3356992"/>
            <a:ext cx="0" cy="244827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707904" y="3356992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671900" y="3356992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671900" y="5805264"/>
            <a:ext cx="244827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671900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6120172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6120172" y="5013176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4463988" y="2564904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912260" y="2600908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Группа 33"/>
          <p:cNvGrpSpPr/>
          <p:nvPr/>
        </p:nvGrpSpPr>
        <p:grpSpPr>
          <a:xfrm>
            <a:off x="3671900" y="2600908"/>
            <a:ext cx="3240360" cy="3204356"/>
            <a:chOff x="3671900" y="2600908"/>
            <a:chExt cx="3240360" cy="3204356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4463988" y="2600908"/>
              <a:ext cx="0" cy="241226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V="1">
              <a:off x="3671900" y="5013176"/>
              <a:ext cx="792088" cy="79208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4499992" y="5013176"/>
              <a:ext cx="2412268" cy="0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Прямоугольник 34"/>
          <p:cNvSpPr/>
          <p:nvPr/>
        </p:nvSpPr>
        <p:spPr>
          <a:xfrm>
            <a:off x="3671900" y="3356992"/>
            <a:ext cx="2448272" cy="24482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879812" y="4149080"/>
            <a:ext cx="1224136" cy="606347"/>
          </a:xfrm>
          <a:prstGeom prst="rightArrow">
            <a:avLst>
              <a:gd name="adj1" fmla="val 32385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3672590" y="2563318"/>
            <a:ext cx="3237876" cy="794479"/>
          </a:xfrm>
          <a:custGeom>
            <a:avLst/>
            <a:gdLst>
              <a:gd name="connsiteX0" fmla="*/ 0 w 3237876"/>
              <a:gd name="connsiteY0" fmla="*/ 794479 h 794479"/>
              <a:gd name="connsiteX1" fmla="*/ 809469 w 3237876"/>
              <a:gd name="connsiteY1" fmla="*/ 0 h 794479"/>
              <a:gd name="connsiteX2" fmla="*/ 3237876 w 3237876"/>
              <a:gd name="connsiteY2" fmla="*/ 0 h 794479"/>
              <a:gd name="connsiteX3" fmla="*/ 2443397 w 3237876"/>
              <a:gd name="connsiteY3" fmla="*/ 794479 h 794479"/>
              <a:gd name="connsiteX4" fmla="*/ 0 w 3237876"/>
              <a:gd name="connsiteY4" fmla="*/ 794479 h 79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7876" h="794479">
                <a:moveTo>
                  <a:pt x="0" y="794479"/>
                </a:moveTo>
                <a:lnTo>
                  <a:pt x="809469" y="0"/>
                </a:lnTo>
                <a:lnTo>
                  <a:pt x="3237876" y="0"/>
                </a:lnTo>
                <a:lnTo>
                  <a:pt x="2443397" y="794479"/>
                </a:lnTo>
                <a:lnTo>
                  <a:pt x="0" y="79447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 rot="5400000" flipV="1">
            <a:off x="4879276" y="3769797"/>
            <a:ext cx="3237876" cy="828092"/>
          </a:xfrm>
          <a:custGeom>
            <a:avLst/>
            <a:gdLst>
              <a:gd name="connsiteX0" fmla="*/ 0 w 3237876"/>
              <a:gd name="connsiteY0" fmla="*/ 794479 h 794479"/>
              <a:gd name="connsiteX1" fmla="*/ 809469 w 3237876"/>
              <a:gd name="connsiteY1" fmla="*/ 0 h 794479"/>
              <a:gd name="connsiteX2" fmla="*/ 3237876 w 3237876"/>
              <a:gd name="connsiteY2" fmla="*/ 0 h 794479"/>
              <a:gd name="connsiteX3" fmla="*/ 2443397 w 3237876"/>
              <a:gd name="connsiteY3" fmla="*/ 794479 h 794479"/>
              <a:gd name="connsiteX4" fmla="*/ 0 w 3237876"/>
              <a:gd name="connsiteY4" fmla="*/ 794479 h 79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7876" h="794479">
                <a:moveTo>
                  <a:pt x="0" y="794479"/>
                </a:moveTo>
                <a:lnTo>
                  <a:pt x="809469" y="0"/>
                </a:lnTo>
                <a:lnTo>
                  <a:pt x="3237876" y="0"/>
                </a:lnTo>
                <a:lnTo>
                  <a:pt x="2443397" y="794479"/>
                </a:lnTo>
                <a:lnTo>
                  <a:pt x="0" y="79447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 rot="5400000" flipV="1">
            <a:off x="2467008" y="3772280"/>
            <a:ext cx="3237876" cy="828092"/>
          </a:xfrm>
          <a:custGeom>
            <a:avLst/>
            <a:gdLst>
              <a:gd name="connsiteX0" fmla="*/ 0 w 3237876"/>
              <a:gd name="connsiteY0" fmla="*/ 794479 h 794479"/>
              <a:gd name="connsiteX1" fmla="*/ 809469 w 3237876"/>
              <a:gd name="connsiteY1" fmla="*/ 0 h 794479"/>
              <a:gd name="connsiteX2" fmla="*/ 3237876 w 3237876"/>
              <a:gd name="connsiteY2" fmla="*/ 0 h 794479"/>
              <a:gd name="connsiteX3" fmla="*/ 2443397 w 3237876"/>
              <a:gd name="connsiteY3" fmla="*/ 794479 h 794479"/>
              <a:gd name="connsiteX4" fmla="*/ 0 w 3237876"/>
              <a:gd name="connsiteY4" fmla="*/ 794479 h 79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7876" h="794479">
                <a:moveTo>
                  <a:pt x="0" y="794479"/>
                </a:moveTo>
                <a:lnTo>
                  <a:pt x="809469" y="0"/>
                </a:lnTo>
                <a:lnTo>
                  <a:pt x="3237876" y="0"/>
                </a:lnTo>
                <a:lnTo>
                  <a:pt x="2443397" y="794479"/>
                </a:lnTo>
                <a:lnTo>
                  <a:pt x="0" y="79447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3671900" y="4977172"/>
            <a:ext cx="3237876" cy="794479"/>
          </a:xfrm>
          <a:custGeom>
            <a:avLst/>
            <a:gdLst>
              <a:gd name="connsiteX0" fmla="*/ 0 w 3237876"/>
              <a:gd name="connsiteY0" fmla="*/ 794479 h 794479"/>
              <a:gd name="connsiteX1" fmla="*/ 809469 w 3237876"/>
              <a:gd name="connsiteY1" fmla="*/ 0 h 794479"/>
              <a:gd name="connsiteX2" fmla="*/ 3237876 w 3237876"/>
              <a:gd name="connsiteY2" fmla="*/ 0 h 794479"/>
              <a:gd name="connsiteX3" fmla="*/ 2443397 w 3237876"/>
              <a:gd name="connsiteY3" fmla="*/ 794479 h 794479"/>
              <a:gd name="connsiteX4" fmla="*/ 0 w 3237876"/>
              <a:gd name="connsiteY4" fmla="*/ 794479 h 79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7876" h="794479">
                <a:moveTo>
                  <a:pt x="0" y="794479"/>
                </a:moveTo>
                <a:lnTo>
                  <a:pt x="809469" y="0"/>
                </a:lnTo>
                <a:lnTo>
                  <a:pt x="3237876" y="0"/>
                </a:lnTo>
                <a:lnTo>
                  <a:pt x="2443397" y="794479"/>
                </a:lnTo>
                <a:lnTo>
                  <a:pt x="0" y="79447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499992" y="2528900"/>
            <a:ext cx="2448272" cy="24482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373978" y="4185084"/>
            <a:ext cx="1044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1079612" y="4905164"/>
            <a:ext cx="1836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СКОЛЬКО ГРАНЕЙ?</a:t>
            </a:r>
            <a:endParaRPr lang="ru-RU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375303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004048" y="274492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5040052" y="34650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3779912" y="393305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932040" y="512118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2519772" y="490690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6</a:t>
            </a:r>
            <a:endParaRPr lang="ru-RU" sz="3600" b="1" dirty="0">
              <a:solidFill>
                <a:srgbClr val="7030A0"/>
              </a:solidFill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1943708" y="1304764"/>
            <a:ext cx="171636" cy="180020"/>
            <a:chOff x="1943708" y="1304764"/>
            <a:chExt cx="171636" cy="180020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5" grpId="0" animBg="1"/>
      <p:bldP spid="35" grpId="2" animBg="1"/>
      <p:bldP spid="12" grpId="0" animBg="1"/>
      <p:bldP spid="12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2" animBg="1"/>
      <p:bldP spid="42" grpId="0"/>
      <p:bldP spid="42" grpId="1"/>
      <p:bldP spid="43" grpId="0"/>
      <p:bldP spid="44" grpId="2"/>
      <p:bldP spid="44" grpId="3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-279412"/>
            <a:ext cx="331181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19572" y="-351420"/>
            <a:ext cx="1116124" cy="1116124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1943708" y="1304764"/>
            <a:ext cx="171636" cy="180020"/>
            <a:chOff x="1943708" y="1304764"/>
            <a:chExt cx="171636" cy="18002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0"/>
          <p:cNvGrpSpPr/>
          <p:nvPr/>
        </p:nvGrpSpPr>
        <p:grpSpPr>
          <a:xfrm>
            <a:off x="2591780" y="1304764"/>
            <a:ext cx="171636" cy="180020"/>
            <a:chOff x="1943708" y="1304764"/>
            <a:chExt cx="171636" cy="18002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Куб 13"/>
          <p:cNvSpPr/>
          <p:nvPr/>
        </p:nvSpPr>
        <p:spPr>
          <a:xfrm>
            <a:off x="3671900" y="2564904"/>
            <a:ext cx="3240360" cy="3240360"/>
          </a:xfrm>
          <a:prstGeom prst="cub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863588" y="4149080"/>
            <a:ext cx="1728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РЕБРО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120172" y="3356992"/>
            <a:ext cx="0" cy="244827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707904" y="3356992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71900" y="5805264"/>
            <a:ext cx="244827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671900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120172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120172" y="5013176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4463988" y="2564904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912260" y="2600908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/>
        </p:nvGrpSpPr>
        <p:grpSpPr>
          <a:xfrm>
            <a:off x="3671900" y="2600908"/>
            <a:ext cx="3240360" cy="3204356"/>
            <a:chOff x="3671900" y="2600908"/>
            <a:chExt cx="3240360" cy="3204356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4463988" y="2600908"/>
              <a:ext cx="0" cy="241226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3671900" y="5013176"/>
              <a:ext cx="792088" cy="79208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4499992" y="5013176"/>
              <a:ext cx="2412268" cy="0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Стрелка вправо 29"/>
          <p:cNvSpPr/>
          <p:nvPr/>
        </p:nvSpPr>
        <p:spPr>
          <a:xfrm>
            <a:off x="2735796" y="4149080"/>
            <a:ext cx="792088" cy="606347"/>
          </a:xfrm>
          <a:prstGeom prst="rightArrow">
            <a:avLst>
              <a:gd name="adj1" fmla="val 32385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4463988" y="2564904"/>
            <a:ext cx="0" cy="241226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912260" y="2600908"/>
            <a:ext cx="0" cy="241226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084168" y="3356992"/>
            <a:ext cx="0" cy="241226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3671900" y="2564904"/>
            <a:ext cx="792088" cy="79208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048164" y="2600908"/>
            <a:ext cx="792088" cy="79208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3707904" y="4941168"/>
            <a:ext cx="792088" cy="79208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120172" y="5013176"/>
            <a:ext cx="792088" cy="79208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4463988" y="2564904"/>
            <a:ext cx="2448272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427984" y="5013176"/>
            <a:ext cx="2448272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3635896" y="5769260"/>
            <a:ext cx="2448272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3635896" y="3356992"/>
            <a:ext cx="2448272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3671900" y="3356992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671900" y="3356992"/>
            <a:ext cx="0" cy="241226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079612" y="4905164"/>
            <a:ext cx="1836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СКОЛЬКО РЁБЕР?</a:t>
            </a:r>
            <a:endParaRPr lang="ru-RU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2519772" y="4906905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12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-279412"/>
            <a:ext cx="331181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Картинки по запросу скрепка png icon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19572" y="-351420"/>
            <a:ext cx="1116124" cy="1116124"/>
          </a:xfrm>
          <a:prstGeom prst="rect">
            <a:avLst/>
          </a:prstGeom>
          <a:noFill/>
        </p:spPr>
      </p:pic>
      <p:grpSp>
        <p:nvGrpSpPr>
          <p:cNvPr id="2" name="Группа 7"/>
          <p:cNvGrpSpPr/>
          <p:nvPr/>
        </p:nvGrpSpPr>
        <p:grpSpPr>
          <a:xfrm>
            <a:off x="1943708" y="1304764"/>
            <a:ext cx="171636" cy="180020"/>
            <a:chOff x="1943708" y="1304764"/>
            <a:chExt cx="171636" cy="18002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0"/>
          <p:cNvGrpSpPr/>
          <p:nvPr/>
        </p:nvGrpSpPr>
        <p:grpSpPr>
          <a:xfrm>
            <a:off x="2591780" y="1304764"/>
            <a:ext cx="171636" cy="180020"/>
            <a:chOff x="1943708" y="1304764"/>
            <a:chExt cx="171636" cy="18002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Куб 13"/>
          <p:cNvSpPr/>
          <p:nvPr/>
        </p:nvSpPr>
        <p:spPr>
          <a:xfrm>
            <a:off x="3671900" y="2564904"/>
            <a:ext cx="3240360" cy="3240360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863588" y="4653136"/>
            <a:ext cx="2566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ВЕРШИНА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120172" y="3356992"/>
            <a:ext cx="0" cy="244827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707904" y="3356992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71900" y="5805264"/>
            <a:ext cx="244827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671900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120172" y="2564904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120172" y="5013176"/>
            <a:ext cx="792088" cy="7920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4463988" y="2564904"/>
            <a:ext cx="241226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912260" y="2600908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24"/>
          <p:cNvGrpSpPr/>
          <p:nvPr/>
        </p:nvGrpSpPr>
        <p:grpSpPr>
          <a:xfrm>
            <a:off x="3671900" y="2600908"/>
            <a:ext cx="3240360" cy="3204356"/>
            <a:chOff x="3671900" y="2600908"/>
            <a:chExt cx="3240360" cy="3204356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4463988" y="2600908"/>
              <a:ext cx="0" cy="241226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3671900" y="5013176"/>
              <a:ext cx="792088" cy="792088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4499992" y="5013176"/>
              <a:ext cx="2412268" cy="0"/>
            </a:xfrm>
            <a:prstGeom prst="line">
              <a:avLst/>
            </a:prstGeom>
            <a:ln w="28575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Стрелка вправо 29"/>
          <p:cNvSpPr/>
          <p:nvPr/>
        </p:nvSpPr>
        <p:spPr>
          <a:xfrm rot="921708">
            <a:off x="2597623" y="5359289"/>
            <a:ext cx="792088" cy="606347"/>
          </a:xfrm>
          <a:prstGeom prst="rightArrow">
            <a:avLst>
              <a:gd name="adj1" fmla="val 32385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3671900" y="3356992"/>
            <a:ext cx="0" cy="241226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/>
          <p:cNvSpPr/>
          <p:nvPr/>
        </p:nvSpPr>
        <p:spPr>
          <a:xfrm flipH="1">
            <a:off x="3563888" y="5625244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 flipH="1">
            <a:off x="3563888" y="321297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 flipH="1">
            <a:off x="4319972" y="4869160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8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 flipH="1">
            <a:off x="4319972" y="2420888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6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 flipH="1">
            <a:off x="5940152" y="5661248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4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 flipH="1">
            <a:off x="5976156" y="3248980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3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 flipH="1">
            <a:off x="6732240" y="2456892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5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 flipH="1">
            <a:off x="6768244" y="483315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7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35596" y="3933056"/>
            <a:ext cx="1836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СКОЛЬКО ВЕРШИН?</a:t>
            </a:r>
            <a:endParaRPr lang="ru-RU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2411760" y="3934797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8</a:t>
            </a:r>
            <a:endParaRPr lang="ru-RU" sz="3600" b="1" dirty="0">
              <a:solidFill>
                <a:srgbClr val="7030A0"/>
              </a:solidFill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2195736" y="1304764"/>
            <a:ext cx="171636" cy="180020"/>
            <a:chOff x="1943708" y="1304764"/>
            <a:chExt cx="171636" cy="180020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>
              <a:off x="1979712" y="1304764"/>
              <a:ext cx="108012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1943708" y="1304764"/>
              <a:ext cx="171636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6" grpId="0" animBg="1"/>
      <p:bldP spid="47" grpId="0" animBg="1"/>
      <p:bldP spid="48" grpId="0" animBg="1"/>
      <p:bldP spid="49" grpId="0" animBg="1"/>
      <p:bldP spid="54" grpId="0"/>
      <p:bldP spid="59" grpId="0"/>
    </p:bld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658</Words>
  <Application>Microsoft Office PowerPoint</Application>
  <PresentationFormat>Экран (4:3)</PresentationFormat>
  <Paragraphs>252</Paragraphs>
  <Slides>36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Courier New</vt:lpstr>
      <vt:lpstr>Segoe Print</vt:lpstr>
      <vt:lpstr>Verdana</vt:lpstr>
      <vt:lpstr>Тема Office</vt:lpstr>
      <vt:lpstr>Презентация PowerPoint</vt:lpstr>
      <vt:lpstr>Качества детектива</vt:lpstr>
      <vt:lpstr>Девиз урока</vt:lpstr>
      <vt:lpstr>Тема урока</vt:lpstr>
      <vt:lpstr>Тема урока</vt:lpstr>
      <vt:lpstr>Странные числа</vt:lpstr>
      <vt:lpstr>Куб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Странные числа</vt:lpstr>
      <vt:lpstr>Странные новости из Зверополиса</vt:lpstr>
      <vt:lpstr>Презентация PowerPoint</vt:lpstr>
      <vt:lpstr>Презентация PowerPoint</vt:lpstr>
      <vt:lpstr>Заблудились на площади. Открытие?</vt:lpstr>
      <vt:lpstr>Презентация PowerPoint</vt:lpstr>
      <vt:lpstr>о пропавшей проволоке</vt:lpstr>
      <vt:lpstr>Презентация PowerPoint</vt:lpstr>
      <vt:lpstr>Расследование ведет: Детективное агентство 3 «Б» класса</vt:lpstr>
      <vt:lpstr>Презентация PowerPoint</vt:lpstr>
      <vt:lpstr>Презентация PowerPoint</vt:lpstr>
      <vt:lpstr>Противоположности  </vt:lpstr>
      <vt:lpstr>Презентация PowerPoint</vt:lpstr>
      <vt:lpstr>Презентация PowerPoint</vt:lpstr>
      <vt:lpstr>Дело о  пропавшем торте </vt:lpstr>
      <vt:lpstr>Презентация PowerPoint</vt:lpstr>
      <vt:lpstr>Презентация PowerPoint</vt:lpstr>
      <vt:lpstr>Презентация PowerPoint</vt:lpstr>
      <vt:lpstr>Перспективное дело</vt:lpstr>
      <vt:lpstr>Презентация PowerPoint</vt:lpstr>
      <vt:lpstr>Презентация PowerPoint</vt:lpstr>
      <vt:lpstr>Восстановление цвета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Расследование ведет: Детективное агентство 3 «Б» класса</dc:title>
  <dc:creator>Никита Степанов</dc:creator>
  <cp:lastModifiedBy>Admin</cp:lastModifiedBy>
  <cp:revision>13</cp:revision>
  <dcterms:created xsi:type="dcterms:W3CDTF">2017-02-12T15:04:25Z</dcterms:created>
  <dcterms:modified xsi:type="dcterms:W3CDTF">2023-06-12T11:54:36Z</dcterms:modified>
</cp:coreProperties>
</file>