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9" r:id="rId2"/>
    <p:sldId id="387" r:id="rId3"/>
    <p:sldId id="343" r:id="rId4"/>
    <p:sldId id="346" r:id="rId5"/>
    <p:sldId id="348" r:id="rId6"/>
    <p:sldId id="349" r:id="rId7"/>
    <p:sldId id="350" r:id="rId8"/>
    <p:sldId id="351" r:id="rId9"/>
    <p:sldId id="388" r:id="rId10"/>
    <p:sldId id="390" r:id="rId11"/>
    <p:sldId id="393" r:id="rId12"/>
    <p:sldId id="391" r:id="rId13"/>
    <p:sldId id="360" r:id="rId14"/>
    <p:sldId id="358" r:id="rId15"/>
    <p:sldId id="392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000099"/>
    <a:srgbClr val="008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7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22DDFD9-3749-4E73-86BA-6FAB741052F4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r>
              <a:rPr lang="ru-RU"/>
              <a:t>Учитель математики МБОУ СОШ № 25 Е.В. Малая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830C3D4-BD0B-44F5-A01B-E70474B283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AA9BAE-0D2D-4DBD-BE7E-2EA4A8754CCF}" type="datetimeFigureOut">
              <a:rPr lang="ru-RU"/>
              <a:pPr>
                <a:defRPr/>
              </a:pPr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r>
              <a:rPr lang="ru-RU"/>
              <a:t>Учитель математики МБОУ СОШ № 25 Е.В. Малая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3EDDD9F-598B-4F08-AF08-8D9E0158B39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15C5DB-FC4F-44EB-992D-405456B8173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6D3F91-F5C4-49F6-B46C-9F54B15F62C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0BFAFA-CA75-4903-871B-A1063D42401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84"/>
            <a:ext cx="4038600" cy="21891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54C4-08E5-4DCD-804B-C11E94B89E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93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69B5DD-06C1-40A7-AD5E-ADE99514286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EA4EE9-D411-4508-A7DF-D8260A0A043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7A7057-AC9D-4837-9520-B65442C5D6D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AC2BC3-2A87-49AF-B7BE-E6B6CCD0068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3858A3-417B-46D6-98DD-B7658CFA3AF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6ADC6D-C666-47E6-819C-1EA2E3CF707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1A3FC8-BA08-458E-913E-85D5AC5B23F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78654B-7011-4A4B-85B6-E7761C591D2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r>
              <a:rPr lang="ru-RU"/>
              <a:t>Учитель математики МБОУ СОШ № 25 г. Крымска Е.В. Малая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52B2437-8F83-4841-B502-5191CA24FA6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3.wmf"/><Relationship Id="rId7" Type="http://schemas.openxmlformats.org/officeDocument/2006/relationships/image" Target="../media/image25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142875" y="571500"/>
            <a:ext cx="3143250" cy="642938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Пример №3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29000" y="571500"/>
            <a:ext cx="5175250" cy="58420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Упростить выражение</a:t>
            </a:r>
          </a:p>
        </p:txBody>
      </p:sp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0" y="1772816"/>
          <a:ext cx="86915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3238500" imgH="292100" progId="Equation.3">
                  <p:embed/>
                </p:oleObj>
              </mc:Choice>
              <mc:Fallback>
                <p:oleObj name="Формула" r:id="rId3" imgW="3238500" imgH="292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biLevel thresh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72816"/>
                        <a:ext cx="869156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ABC3D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8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291" name="Object 32"/>
          <p:cNvGraphicFramePr>
            <a:graphicFrameLocks noChangeAspect="1"/>
          </p:cNvGraphicFramePr>
          <p:nvPr/>
        </p:nvGraphicFramePr>
        <p:xfrm>
          <a:off x="1241425" y="2447925"/>
          <a:ext cx="3417888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1295400" imgH="279400" progId="Equation.3">
                  <p:embed/>
                </p:oleObj>
              </mc:Choice>
              <mc:Fallback>
                <p:oleObj name="Формула" r:id="rId3" imgW="1295400" imgH="2794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1425" y="2447925"/>
                        <a:ext cx="3417888" cy="722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34"/>
          <p:cNvGraphicFramePr>
            <a:graphicFrameLocks noChangeAspect="1"/>
          </p:cNvGraphicFramePr>
          <p:nvPr/>
        </p:nvGraphicFramePr>
        <p:xfrm>
          <a:off x="1096963" y="3519488"/>
          <a:ext cx="4567237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2146300" imgH="368300" progId="Equation.3">
                  <p:embed/>
                </p:oleObj>
              </mc:Choice>
              <mc:Fallback>
                <p:oleObj name="Формула" r:id="rId5" imgW="2146300" imgH="36830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6963" y="3519488"/>
                        <a:ext cx="4567237" cy="703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36"/>
          <p:cNvGraphicFramePr>
            <a:graphicFrameLocks noChangeAspect="1"/>
          </p:cNvGraphicFramePr>
          <p:nvPr/>
        </p:nvGraphicFramePr>
        <p:xfrm>
          <a:off x="1096963" y="1590675"/>
          <a:ext cx="59039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3022600" imgH="355600" progId="Equation.3">
                  <p:embed/>
                </p:oleObj>
              </mc:Choice>
              <mc:Fallback>
                <p:oleObj name="Формула" r:id="rId7" imgW="3022600" imgH="3556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6963" y="1590675"/>
                        <a:ext cx="5903912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Rectangle 44"/>
          <p:cNvSpPr>
            <a:spLocks noChangeArrowheads="1"/>
          </p:cNvSpPr>
          <p:nvPr/>
        </p:nvSpPr>
        <p:spPr bwMode="auto">
          <a:xfrm>
            <a:off x="520700" y="1922463"/>
            <a:ext cx="647700" cy="373856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1)</a:t>
            </a: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11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2)</a:t>
            </a:r>
          </a:p>
          <a:p>
            <a:pPr eaLnBrk="1" hangingPunct="1"/>
            <a:endParaRPr lang="ru-RU" altLang="ru-RU" sz="10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3)</a:t>
            </a:r>
          </a:p>
          <a:p>
            <a:pPr eaLnBrk="1" hangingPunct="1"/>
            <a:endParaRPr lang="ru-RU" altLang="ru-RU" sz="40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357188" y="428625"/>
            <a:ext cx="3143250" cy="642938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Пример №4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3571875" y="500063"/>
            <a:ext cx="5175250" cy="58420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Упростить выражение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142844" y="571480"/>
            <a:ext cx="3143272" cy="642942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Пример №5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29000" y="571500"/>
            <a:ext cx="5174815" cy="584775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Упростить выражение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467544" y="1844824"/>
          <a:ext cx="7778343" cy="1722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2349500" imgH="508000" progId="Equation.3">
                  <p:embed/>
                </p:oleObj>
              </mc:Choice>
              <mc:Fallback>
                <p:oleObj name="Формула" r:id="rId3" imgW="2349500" imgH="5080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biLevel thresh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844824"/>
                        <a:ext cx="7778343" cy="17226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ABC3D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8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491880" y="3861048"/>
            <a:ext cx="3143272" cy="64294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Ответ: 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142875" y="571500"/>
            <a:ext cx="3143250" cy="642938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Пример №6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29000" y="571500"/>
            <a:ext cx="5175250" cy="58420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Упростить выражение</a:t>
            </a:r>
          </a:p>
        </p:txBody>
      </p:sp>
      <p:graphicFrame>
        <p:nvGraphicFramePr>
          <p:cNvPr id="201738" name="Object 10"/>
          <p:cNvGraphicFramePr>
            <a:graphicFrameLocks noChangeAspect="1"/>
          </p:cNvGraphicFramePr>
          <p:nvPr/>
        </p:nvGraphicFramePr>
        <p:xfrm>
          <a:off x="323850" y="1285875"/>
          <a:ext cx="782320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2705100" imgH="292100" progId="Equation.3">
                  <p:embed/>
                </p:oleObj>
              </mc:Choice>
              <mc:Fallback>
                <p:oleObj name="Формула" r:id="rId3" imgW="2705100" imgH="292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biLevel thresh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285875"/>
                        <a:ext cx="7823200" cy="91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ABC3D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8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23850" y="2220913"/>
          <a:ext cx="7812088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3060700" imgH="304800" progId="Equation.3">
                  <p:embed/>
                </p:oleObj>
              </mc:Choice>
              <mc:Fallback>
                <p:oleObj name="Формула" r:id="rId5" imgW="3060700" imgH="304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grayscl/>
                        <a:biLevel thresh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220913"/>
                        <a:ext cx="7812088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ABC3D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8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44"/>
          <p:cNvSpPr>
            <a:spLocks noChangeArrowheads="1"/>
          </p:cNvSpPr>
          <p:nvPr/>
        </p:nvSpPr>
        <p:spPr bwMode="auto">
          <a:xfrm>
            <a:off x="1908175" y="1531938"/>
            <a:ext cx="647700" cy="44180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1)</a:t>
            </a: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11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2)</a:t>
            </a:r>
          </a:p>
          <a:p>
            <a:pPr eaLnBrk="1" hangingPunct="1"/>
            <a:endParaRPr lang="ru-RU" altLang="ru-RU" sz="10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3)</a:t>
            </a: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4)</a:t>
            </a:r>
          </a:p>
          <a:p>
            <a:pPr eaLnBrk="1" hangingPunct="1"/>
            <a:endParaRPr lang="ru-RU" altLang="ru-RU" sz="800" b="1">
              <a:solidFill>
                <a:srgbClr val="002060"/>
              </a:solidFill>
              <a:latin typeface="Georgia" pitchFamily="18" charset="0"/>
            </a:endParaRPr>
          </a:p>
          <a:p>
            <a:pPr eaLnBrk="1" hangingPunct="1"/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357188" y="428625"/>
            <a:ext cx="3143250" cy="642938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Пример №7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3571875" y="500063"/>
            <a:ext cx="5175250" cy="58420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Упростить выражение</a:t>
            </a:r>
          </a:p>
        </p:txBody>
      </p:sp>
      <p:pic>
        <p:nvPicPr>
          <p:cNvPr id="14342" name="Рисунок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2388" y="1341438"/>
            <a:ext cx="3744912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0950" y="2349500"/>
            <a:ext cx="4643438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Рисунок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0950" y="3500438"/>
            <a:ext cx="4572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4437063"/>
            <a:ext cx="3095625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Домашнее задание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980728"/>
            <a:ext cx="8435975" cy="49974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2400" b="1" u="sng" dirty="0">
                <a:solidFill>
                  <a:srgbClr val="002060"/>
                </a:solidFill>
              </a:rPr>
              <a:t>Пример 1.</a:t>
            </a:r>
            <a:r>
              <a:rPr lang="ru-RU" altLang="ru-RU" sz="3600" b="1" dirty="0">
                <a:solidFill>
                  <a:srgbClr val="002060"/>
                </a:solidFill>
              </a:rPr>
              <a:t>     </a:t>
            </a:r>
            <a:r>
              <a:rPr lang="ru-RU" altLang="ru-RU" sz="2400" b="1" dirty="0">
                <a:solidFill>
                  <a:srgbClr val="002060"/>
                </a:solidFill>
              </a:rPr>
              <a:t>Вычислить</a:t>
            </a:r>
          </a:p>
          <a:p>
            <a:pPr eaLnBrk="1" hangingPunct="1"/>
            <a:endParaRPr lang="ru-RU" altLang="ru-RU" sz="1800" dirty="0">
              <a:solidFill>
                <a:srgbClr val="002060"/>
              </a:solidFill>
            </a:endParaRPr>
          </a:p>
          <a:p>
            <a:pPr eaLnBrk="1" hangingPunct="1"/>
            <a:endParaRPr lang="ru-RU" altLang="ru-RU" sz="1800" dirty="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b="1" u="sng" dirty="0">
                <a:solidFill>
                  <a:srgbClr val="002060"/>
                </a:solidFill>
              </a:rPr>
              <a:t>Пример 2.</a:t>
            </a:r>
            <a:r>
              <a:rPr lang="ru-RU" altLang="ru-RU" sz="2400" b="1" dirty="0">
                <a:solidFill>
                  <a:srgbClr val="002060"/>
                </a:solidFill>
              </a:rPr>
              <a:t>  Раскрыть знак модуля</a:t>
            </a:r>
          </a:p>
          <a:p>
            <a:pPr eaLnBrk="1" hangingPunct="1"/>
            <a:endParaRPr lang="ru-RU" altLang="ru-RU" sz="1800" dirty="0">
              <a:solidFill>
                <a:srgbClr val="002060"/>
              </a:solidFill>
            </a:endParaRPr>
          </a:p>
          <a:p>
            <a:pPr eaLnBrk="1" hangingPunct="1"/>
            <a:endParaRPr lang="ru-RU" altLang="ru-RU" sz="1800" dirty="0">
              <a:solidFill>
                <a:srgbClr val="002060"/>
              </a:solidFill>
            </a:endParaRPr>
          </a:p>
          <a:p>
            <a:pPr eaLnBrk="1" hangingPunct="1"/>
            <a:endParaRPr lang="ru-RU" altLang="ru-RU" sz="1800" u="sng" dirty="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b="1" u="sng" dirty="0">
                <a:solidFill>
                  <a:srgbClr val="002060"/>
                </a:solidFill>
              </a:rPr>
              <a:t>Пример 3.</a:t>
            </a:r>
            <a:r>
              <a:rPr lang="ru-RU" altLang="ru-RU" sz="2400" b="1" dirty="0">
                <a:solidFill>
                  <a:srgbClr val="002060"/>
                </a:solidFill>
              </a:rPr>
              <a:t>   </a:t>
            </a:r>
          </a:p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</a:rPr>
              <a:t>Вычислить        </a:t>
            </a:r>
            <a:r>
              <a:rPr lang="ru-RU" altLang="ru-RU" sz="1800" dirty="0">
                <a:solidFill>
                  <a:srgbClr val="002060"/>
                </a:solidFill>
              </a:rPr>
              <a:t>1)</a:t>
            </a:r>
          </a:p>
          <a:p>
            <a:pPr eaLnBrk="1" hangingPunct="1"/>
            <a:endParaRPr lang="ru-RU" altLang="ru-RU" sz="1800" dirty="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1800" dirty="0">
                <a:solidFill>
                  <a:srgbClr val="002060"/>
                </a:solidFill>
              </a:rPr>
              <a:t>                  2)</a:t>
            </a:r>
          </a:p>
          <a:p>
            <a:pPr eaLnBrk="1" hangingPunct="1"/>
            <a:endParaRPr lang="ru-RU" altLang="ru-RU" sz="1800" dirty="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1800" dirty="0">
                <a:solidFill>
                  <a:srgbClr val="002060"/>
                </a:solidFill>
              </a:rPr>
              <a:t>           3)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1800" dirty="0">
                <a:solidFill>
                  <a:srgbClr val="002060"/>
                </a:solidFill>
              </a:rPr>
              <a:t>		</a:t>
            </a:r>
            <a:r>
              <a:rPr lang="ru-RU" altLang="ru-RU" sz="1800" dirty="0"/>
              <a:t>	    </a:t>
            </a:r>
          </a:p>
        </p:txBody>
      </p:sp>
      <p:graphicFrame>
        <p:nvGraphicFramePr>
          <p:cNvPr id="60420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272060651"/>
              </p:ext>
            </p:extLst>
          </p:nvPr>
        </p:nvGraphicFramePr>
        <p:xfrm>
          <a:off x="2787650" y="1484313"/>
          <a:ext cx="5397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158920" imgH="203040" progId="Equation.3">
                  <p:embed/>
                </p:oleObj>
              </mc:Choice>
              <mc:Fallback>
                <p:oleObj name="Формула" r:id="rId2" imgW="2158920" imgH="203040" progId="Equation.3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7650" y="1484313"/>
                        <a:ext cx="5397500" cy="508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2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772886284"/>
              </p:ext>
            </p:extLst>
          </p:nvPr>
        </p:nvGraphicFramePr>
        <p:xfrm>
          <a:off x="5652120" y="2492896"/>
          <a:ext cx="3284537" cy="856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916868" imgH="583947" progId="Equation.3">
                  <p:embed/>
                </p:oleObj>
              </mc:Choice>
              <mc:Fallback>
                <p:oleObj name="Формула" r:id="rId4" imgW="1916868" imgH="583947" progId="Equation.3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492896"/>
                        <a:ext cx="3284537" cy="8561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462080"/>
              </p:ext>
            </p:extLst>
          </p:nvPr>
        </p:nvGraphicFramePr>
        <p:xfrm>
          <a:off x="3419872" y="3573016"/>
          <a:ext cx="52070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3492500" imgH="584200" progId="Equation.3">
                  <p:embed/>
                </p:oleObj>
              </mc:Choice>
              <mc:Fallback>
                <p:oleObj name="Формула" r:id="rId6" imgW="3492500" imgH="584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3573016"/>
                        <a:ext cx="5207000" cy="8715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364212"/>
              </p:ext>
            </p:extLst>
          </p:nvPr>
        </p:nvGraphicFramePr>
        <p:xfrm>
          <a:off x="2627784" y="4581128"/>
          <a:ext cx="556101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3454400" imgH="355600" progId="Equation.3">
                  <p:embed/>
                </p:oleObj>
              </mc:Choice>
              <mc:Fallback>
                <p:oleObj name="Формула" r:id="rId8" imgW="3454400" imgH="355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581128"/>
                        <a:ext cx="5561013" cy="5730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151303"/>
              </p:ext>
            </p:extLst>
          </p:nvPr>
        </p:nvGraphicFramePr>
        <p:xfrm>
          <a:off x="1979712" y="5301208"/>
          <a:ext cx="69564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4572000" imgH="342900" progId="Equation.3">
                  <p:embed/>
                </p:oleObj>
              </mc:Choice>
              <mc:Fallback>
                <p:oleObj name="Формула" r:id="rId10" imgW="4572000" imgH="3429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301208"/>
                        <a:ext cx="6956425" cy="522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6722453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0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716338"/>
            <a:ext cx="2246313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9"/>
          <p:cNvSpPr txBox="1">
            <a:spLocks noChangeArrowheads="1"/>
          </p:cNvSpPr>
          <p:nvPr/>
        </p:nvSpPr>
        <p:spPr bwMode="auto">
          <a:xfrm>
            <a:off x="250825" y="1198563"/>
            <a:ext cx="3265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600" b="1" i="1">
                <a:latin typeface="Georgia" pitchFamily="18" charset="0"/>
              </a:rPr>
              <a:t>Тема урока:</a:t>
            </a:r>
          </a:p>
        </p:txBody>
      </p:sp>
      <p:sp>
        <p:nvSpPr>
          <p:cNvPr id="10244" name="TextBox 10"/>
          <p:cNvSpPr txBox="1">
            <a:spLocks noChangeArrowheads="1"/>
          </p:cNvSpPr>
          <p:nvPr/>
        </p:nvSpPr>
        <p:spPr bwMode="auto">
          <a:xfrm>
            <a:off x="0" y="1916832"/>
            <a:ext cx="88931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ru-RU" sz="6000" b="1" dirty="0">
                <a:solidFill>
                  <a:srgbClr val="008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Понятие модуля числа.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12D504-E651-D2EE-56D3-14842DF78610}"/>
              </a:ext>
            </a:extLst>
          </p:cNvPr>
          <p:cNvSpPr txBox="1"/>
          <p:nvPr/>
        </p:nvSpPr>
        <p:spPr>
          <a:xfrm>
            <a:off x="2888743" y="4509120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/>
              <a:t>Учитель: Бондарева В.В. </a:t>
            </a:r>
          </a:p>
          <a:p>
            <a:pPr algn="ctr">
              <a:defRPr/>
            </a:pPr>
            <a:r>
              <a:rPr lang="ru-RU" sz="2000" b="1" i="1" dirty="0"/>
              <a:t>Экономический лицей </a:t>
            </a:r>
          </a:p>
          <a:p>
            <a:pPr algn="ctr">
              <a:defRPr/>
            </a:pPr>
            <a:r>
              <a:rPr lang="ru-RU" sz="2000" b="1" i="1" dirty="0"/>
              <a:t>ФГБОУ ВО  РЭУ им. Г. В. Плеханова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703888" y="5673725"/>
            <a:ext cx="2133600" cy="476250"/>
          </a:xfrm>
          <a:noFill/>
        </p:spPr>
        <p:txBody>
          <a:bodyPr/>
          <a:lstStyle/>
          <a:p>
            <a:fld id="{A03B60CC-F088-45B4-AF59-F1F9E29903F7}" type="slidenum">
              <a:rPr lang="ru-RU" altLang="ru-RU" sz="1200">
                <a:solidFill>
                  <a:srgbClr val="898989"/>
                </a:solidFill>
                <a:latin typeface="Calibri" pitchFamily="34" charset="0"/>
              </a:rPr>
              <a:pPr/>
              <a:t>3</a:t>
            </a:fld>
            <a:endParaRPr lang="ru-RU" alt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00232" y="1857364"/>
            <a:ext cx="5357850" cy="1571636"/>
          </a:xfrm>
          <a:prstGeom prst="roundRect">
            <a:avLst/>
          </a:prstGeom>
          <a:gradFill rotWithShape="1">
            <a:gsLst>
              <a:gs pos="0">
                <a:srgbClr val="FEB80A">
                  <a:tint val="50000"/>
                  <a:satMod val="300000"/>
                </a:srgbClr>
              </a:gs>
              <a:gs pos="35000">
                <a:srgbClr val="FEB80A">
                  <a:tint val="37000"/>
                  <a:satMod val="300000"/>
                </a:srgbClr>
              </a:gs>
              <a:gs pos="100000">
                <a:srgbClr val="FEB80A">
                  <a:tint val="15000"/>
                  <a:satMod val="350000"/>
                </a:srgbClr>
              </a:gs>
            </a:gsLst>
            <a:lin ang="16200000" scaled="1"/>
          </a:gradFill>
          <a:ln w="28575" cap="flat" cmpd="sng" algn="ctr">
            <a:solidFill>
              <a:srgbClr val="7030A0"/>
            </a:solidFill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57188" y="3500438"/>
            <a:ext cx="2414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+mn-cs"/>
              </a:rPr>
              <a:t>Примеры.</a:t>
            </a: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  </a:t>
            </a:r>
            <a:endParaRPr lang="ru-RU" sz="4000" b="1" i="1" dirty="0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428596" y="413216"/>
            <a:ext cx="8285190" cy="1323439"/>
          </a:xfrm>
          <a:prstGeom prst="rect">
            <a:avLst/>
          </a:prstGeom>
          <a:gradFill rotWithShape="1">
            <a:gsLst>
              <a:gs pos="0">
                <a:srgbClr val="1AB39F">
                  <a:tint val="50000"/>
                  <a:satMod val="300000"/>
                </a:srgbClr>
              </a:gs>
              <a:gs pos="35000">
                <a:srgbClr val="1AB39F">
                  <a:tint val="37000"/>
                  <a:satMod val="300000"/>
                </a:srgbClr>
              </a:gs>
              <a:gs pos="100000">
                <a:srgbClr val="1AB39F">
                  <a:tint val="15000"/>
                  <a:satMod val="350000"/>
                </a:srgbClr>
              </a:gs>
            </a:gsLst>
            <a:lin ang="16200000" scaled="1"/>
          </a:gradFill>
          <a:ln w="28575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Модулем (абсолютной величиной) действительного числа а, называется неотрицательное действительное число, равное </a:t>
            </a:r>
            <a:r>
              <a:rPr lang="ru-RU" sz="2000" b="1" dirty="0">
                <a:solidFill>
                  <a:srgbClr val="FF0000"/>
                </a:solidFill>
                <a:latin typeface="Georgia" pitchFamily="18" charset="0"/>
              </a:rPr>
              <a:t>самому</a:t>
            </a:r>
            <a:r>
              <a:rPr lang="ru-RU" sz="2000" b="1" dirty="0">
                <a:solidFill>
                  <a:schemeClr val="tx2"/>
                </a:solidFill>
                <a:latin typeface="Georgia" pitchFamily="18" charset="0"/>
              </a:rPr>
              <a:t> числу, если оно неотрицательное; </a:t>
            </a:r>
            <a:r>
              <a:rPr lang="ru-RU" sz="2000" b="1" dirty="0">
                <a:solidFill>
                  <a:srgbClr val="FF0000"/>
                </a:solidFill>
                <a:latin typeface="Georgia" pitchFamily="18" charset="0"/>
              </a:rPr>
              <a:t>противоположному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числу, если оно отрицательное.</a:t>
            </a:r>
            <a:endParaRPr lang="ru-RU" sz="2000" dirty="0">
              <a:solidFill>
                <a:srgbClr val="002060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2984503" y="3500438"/>
            <a:ext cx="2520950" cy="641350"/>
          </a:xfrm>
          <a:prstGeom prst="rect">
            <a:avLst/>
          </a:prstGeom>
          <a:gradFill rotWithShape="1">
            <a:gsLst>
              <a:gs pos="0">
                <a:srgbClr val="1AB39F">
                  <a:tint val="50000"/>
                  <a:satMod val="300000"/>
                </a:srgbClr>
              </a:gs>
              <a:gs pos="35000">
                <a:srgbClr val="1AB39F">
                  <a:tint val="37000"/>
                  <a:satMod val="300000"/>
                </a:srgbClr>
              </a:gs>
              <a:gs pos="100000">
                <a:srgbClr val="1AB39F">
                  <a:tint val="15000"/>
                  <a:satMod val="350000"/>
                </a:srgbClr>
              </a:gs>
            </a:gsLst>
            <a:lin ang="16200000" scaled="1"/>
          </a:gradFill>
          <a:ln w="38100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EA157A"/>
                </a:solidFill>
                <a:latin typeface="Georgia" pitchFamily="18" charset="0"/>
              </a:rPr>
              <a:t>|</a:t>
            </a:r>
            <a:r>
              <a:rPr lang="ru-RU" sz="3600" b="1" dirty="0">
                <a:solidFill>
                  <a:srgbClr val="EA157A"/>
                </a:solidFill>
                <a:latin typeface="Georgia" pitchFamily="18" charset="0"/>
              </a:rPr>
              <a:t> 5 </a:t>
            </a:r>
            <a:r>
              <a:rPr lang="en-US" sz="3600" b="1" dirty="0">
                <a:solidFill>
                  <a:srgbClr val="EA157A"/>
                </a:solidFill>
                <a:latin typeface="Georgia" pitchFamily="18" charset="0"/>
              </a:rPr>
              <a:t>|</a:t>
            </a:r>
            <a:r>
              <a:rPr lang="ru-RU" sz="3600" b="1" dirty="0">
                <a:solidFill>
                  <a:srgbClr val="EA157A"/>
                </a:solidFill>
                <a:latin typeface="Georgia" pitchFamily="18" charset="0"/>
              </a:rPr>
              <a:t> = 5</a:t>
            </a:r>
            <a:endParaRPr lang="en-US" sz="3200" dirty="0">
              <a:solidFill>
                <a:srgbClr val="EA157A"/>
              </a:solidFill>
              <a:latin typeface="Georgia" pitchFamily="18" charset="0"/>
            </a:endParaRPr>
          </a:p>
        </p:txBody>
      </p:sp>
      <p:sp>
        <p:nvSpPr>
          <p:cNvPr id="22" name="Rectangle 35"/>
          <p:cNvSpPr>
            <a:spLocks noChangeArrowheads="1"/>
          </p:cNvSpPr>
          <p:nvPr/>
        </p:nvSpPr>
        <p:spPr bwMode="auto">
          <a:xfrm>
            <a:off x="5765826" y="3500438"/>
            <a:ext cx="2520950" cy="641350"/>
          </a:xfrm>
          <a:prstGeom prst="rect">
            <a:avLst/>
          </a:prstGeom>
          <a:gradFill rotWithShape="1">
            <a:gsLst>
              <a:gs pos="0">
                <a:srgbClr val="1AB39F">
                  <a:tint val="50000"/>
                  <a:satMod val="300000"/>
                </a:srgbClr>
              </a:gs>
              <a:gs pos="35000">
                <a:srgbClr val="1AB39F">
                  <a:tint val="37000"/>
                  <a:satMod val="300000"/>
                </a:srgbClr>
              </a:gs>
              <a:gs pos="100000">
                <a:srgbClr val="1AB39F">
                  <a:tint val="15000"/>
                  <a:satMod val="350000"/>
                </a:srgbClr>
              </a:gs>
            </a:gsLst>
            <a:lin ang="16200000" scaled="1"/>
          </a:gradFill>
          <a:ln w="38100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EA157A"/>
                </a:solidFill>
                <a:latin typeface="Georgia" pitchFamily="18" charset="0"/>
              </a:rPr>
              <a:t>|</a:t>
            </a:r>
            <a:r>
              <a:rPr lang="ru-RU" sz="3600" b="1" dirty="0">
                <a:solidFill>
                  <a:srgbClr val="EA157A"/>
                </a:solidFill>
                <a:latin typeface="Georgia" pitchFamily="18" charset="0"/>
              </a:rPr>
              <a:t>– 5 </a:t>
            </a:r>
            <a:r>
              <a:rPr lang="en-US" sz="3600" b="1" dirty="0">
                <a:solidFill>
                  <a:srgbClr val="EA157A"/>
                </a:solidFill>
                <a:latin typeface="Georgia" pitchFamily="18" charset="0"/>
              </a:rPr>
              <a:t>|</a:t>
            </a:r>
            <a:r>
              <a:rPr lang="ru-RU" sz="3600" b="1" dirty="0">
                <a:solidFill>
                  <a:srgbClr val="EA157A"/>
                </a:solidFill>
                <a:latin typeface="Georgia" pitchFamily="18" charset="0"/>
              </a:rPr>
              <a:t> = 5</a:t>
            </a:r>
            <a:endParaRPr lang="en-US" sz="3200" dirty="0">
              <a:solidFill>
                <a:srgbClr val="EA157A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71688" y="2354263"/>
            <a:ext cx="12588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а =</a:t>
            </a:r>
            <a:endParaRPr lang="ru-RU" sz="2400" dirty="0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29063" y="2000250"/>
            <a:ext cx="27876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а, 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если</a:t>
            </a:r>
            <a:r>
              <a:rPr lang="ru-RU" sz="36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 а≥0</a:t>
            </a:r>
            <a:endParaRPr lang="ru-RU" sz="2400" dirty="0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41750" y="2568575"/>
            <a:ext cx="32305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–</a:t>
            </a:r>
            <a:r>
              <a:rPr lang="ru-RU" sz="3600" b="1" dirty="0">
                <a:solidFill>
                  <a:srgbClr val="EA157A"/>
                </a:solidFill>
                <a:latin typeface="Georgia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а, 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если</a:t>
            </a:r>
            <a:r>
              <a:rPr lang="ru-RU" sz="3600" b="1" dirty="0">
                <a:solidFill>
                  <a:srgbClr val="002060"/>
                </a:solidFill>
                <a:latin typeface="Georgia" pitchFamily="18" charset="0"/>
                <a:sym typeface="Symbol"/>
              </a:rPr>
              <a:t> а&lt;0</a:t>
            </a:r>
            <a:endParaRPr lang="ru-RU" sz="2400" dirty="0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27" name="Левая фигурная скобка 26"/>
          <p:cNvSpPr/>
          <p:nvPr/>
        </p:nvSpPr>
        <p:spPr>
          <a:xfrm>
            <a:off x="3429000" y="1928813"/>
            <a:ext cx="571500" cy="1500187"/>
          </a:xfrm>
          <a:prstGeom prst="leftBrace">
            <a:avLst>
              <a:gd name="adj1" fmla="val 22878"/>
              <a:gd name="adj2" fmla="val 50000"/>
            </a:avLst>
          </a:prstGeom>
          <a:noFill/>
          <a:ln w="38100" cap="flat" cmpd="sng" algn="ctr">
            <a:solidFill>
              <a:srgbClr val="002060"/>
            </a:solidFill>
            <a:prstDash val="solid"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prstClr val="black"/>
              </a:solidFill>
              <a:latin typeface="Arial"/>
              <a:cs typeface="+mn-cs"/>
            </a:endParaRPr>
          </a:p>
        </p:txBody>
      </p:sp>
      <p:pic>
        <p:nvPicPr>
          <p:cNvPr id="6164" name="Picture 30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3338" y="4032250"/>
            <a:ext cx="2444751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Object 32"/>
          <p:cNvGraphicFramePr>
            <a:graphicFrameLocks noChangeAspect="1"/>
          </p:cNvGraphicFramePr>
          <p:nvPr/>
        </p:nvGraphicFramePr>
        <p:xfrm>
          <a:off x="2613025" y="4314825"/>
          <a:ext cx="467995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50282426" imgH="7305752" progId="Equation.3">
                  <p:embed/>
                </p:oleObj>
              </mc:Choice>
              <mc:Fallback>
                <p:oleObj name="Формула" r:id="rId3" imgW="50282426" imgH="7305752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3025" y="4314825"/>
                        <a:ext cx="4679950" cy="687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rcRect r="65381" b="-1837"/>
          <a:stretch>
            <a:fillRect/>
          </a:stretch>
        </p:blipFill>
        <p:spPr bwMode="auto">
          <a:xfrm>
            <a:off x="2613025" y="4314825"/>
            <a:ext cx="1624013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/>
          <a:srcRect l="-62648" t="-313" r="66000" b="313"/>
          <a:stretch>
            <a:fillRect/>
          </a:stretch>
        </p:blipFill>
        <p:spPr bwMode="auto">
          <a:xfrm>
            <a:off x="-547688" y="5157788"/>
            <a:ext cx="47926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/>
          <a:srcRect l="31490" t="10510" r="4294" b="-3389"/>
          <a:stretch>
            <a:fillRect/>
          </a:stretch>
        </p:blipFill>
        <p:spPr bwMode="auto">
          <a:xfrm>
            <a:off x="4087813" y="5246688"/>
            <a:ext cx="32321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51520" y="548680"/>
            <a:ext cx="3252814" cy="461665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28575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Вычислить устно :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251520" y="1484784"/>
            <a:ext cx="4000500" cy="523875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ADDC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1) | 5 | + | – 5 | = ___ 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51520" y="2204864"/>
            <a:ext cx="3863975" cy="523875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ADDC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2) | – 6 | + | 6 | = __ 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51520" y="2996952"/>
            <a:ext cx="3929062" cy="523875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ADDC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3) 9 ∙ | 5 – 7 | = ___  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51520" y="3717032"/>
            <a:ext cx="3959225" cy="523875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ADDC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4) | 10 – 10 | ∙ 7 = __ 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251520" y="4365104"/>
            <a:ext cx="3941762" cy="523875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ADDC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5) – 3 ∙ | – 4 | = ___  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179512" y="5085184"/>
            <a:ext cx="4002087" cy="523875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0ADDC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5) | – 18 | : | – 3 | = _ 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3347864" y="1412776"/>
            <a:ext cx="735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EA157A"/>
                </a:solidFill>
                <a:latin typeface="Georgia" pitchFamily="18" charset="0"/>
                <a:cs typeface="+mn-cs"/>
              </a:rPr>
              <a:t>10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3347864" y="2132856"/>
            <a:ext cx="698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EA157A"/>
                </a:solidFill>
                <a:latin typeface="Georgia" pitchFamily="18" charset="0"/>
                <a:cs typeface="+mn-cs"/>
              </a:rPr>
              <a:t>12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3059832" y="2852936"/>
            <a:ext cx="723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EA157A"/>
                </a:solidFill>
                <a:latin typeface="Georgia" pitchFamily="18" charset="0"/>
                <a:cs typeface="+mn-cs"/>
              </a:rPr>
              <a:t>18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491880" y="3645024"/>
            <a:ext cx="50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EA157A"/>
                </a:solidFill>
                <a:latin typeface="Georgia" pitchFamily="18" charset="0"/>
                <a:cs typeface="+mn-cs"/>
              </a:rPr>
              <a:t>0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2987824" y="4293096"/>
            <a:ext cx="1023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EA157A"/>
                </a:solidFill>
                <a:latin typeface="Georgia" pitchFamily="18" charset="0"/>
                <a:cs typeface="+mn-cs"/>
              </a:rPr>
              <a:t>–12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3635896" y="5013176"/>
            <a:ext cx="484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EA157A"/>
                </a:solidFill>
                <a:latin typeface="Georgia" pitchFamily="18" charset="0"/>
                <a:cs typeface="+mn-cs"/>
              </a:rPr>
              <a:t>6</a:t>
            </a:r>
          </a:p>
        </p:txBody>
      </p:sp>
      <p:pic>
        <p:nvPicPr>
          <p:cNvPr id="8218" name="Picture 30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620713"/>
            <a:ext cx="24447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279"/>
          <p:cNvGraphicFramePr>
            <a:graphicFrameLocks noGrp="1"/>
          </p:cNvGraphicFramePr>
          <p:nvPr/>
        </p:nvGraphicFramePr>
        <p:xfrm>
          <a:off x="2085850" y="1293813"/>
          <a:ext cx="4152900" cy="5178429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738AC8">
                        <a:tint val="50000"/>
                        <a:satMod val="300000"/>
                      </a:srgbClr>
                    </a:gs>
                    <a:gs pos="35000">
                      <a:srgbClr val="738AC8">
                        <a:tint val="37000"/>
                        <a:satMod val="300000"/>
                      </a:srgbClr>
                    </a:gs>
                    <a:gs pos="100000">
                      <a:srgbClr val="738AC8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975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№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свойство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|a|≥ 0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|a·b|=|a|·|b|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163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|a|</a:t>
                      </a:r>
                      <a:r>
                        <a:rPr kumimoji="0" lang="ru-RU" sz="2400" b="1" u="none" strike="noStrike" cap="none" normalizeH="0" baseline="3000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=а</a:t>
                      </a:r>
                      <a:r>
                        <a:rPr kumimoji="0" lang="ru-RU" sz="2400" b="1" u="none" strike="noStrike" cap="none" normalizeH="0" baseline="3000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5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|a| = | – a|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6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|a|≥ а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7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|a + b|≤ |a| + |b|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9438"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</a:rPr>
                        <a:t>8</a:t>
                      </a:r>
                      <a:endParaRPr kumimoji="0" lang="ru-RU" sz="20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ru-RU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219" name="Object 46"/>
          <p:cNvGraphicFramePr>
            <a:graphicFrameLocks noChangeAspect="1"/>
          </p:cNvGraphicFramePr>
          <p:nvPr/>
        </p:nvGraphicFramePr>
        <p:xfrm>
          <a:off x="3962400" y="2957513"/>
          <a:ext cx="95885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545863" imgH="469696" progId="Equation.3">
                  <p:embed/>
                </p:oleObj>
              </mc:Choice>
              <mc:Fallback>
                <p:oleObj name="Формула" r:id="rId2" imgW="545863" imgH="469696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957513"/>
                        <a:ext cx="958850" cy="604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4"/>
          <p:cNvGraphicFramePr>
            <a:graphicFrameLocks noChangeAspect="1"/>
          </p:cNvGraphicFramePr>
          <p:nvPr/>
        </p:nvGraphicFramePr>
        <p:xfrm>
          <a:off x="3347865" y="5907087"/>
          <a:ext cx="2376264" cy="766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647700" imgH="292100" progId="Equation.3">
                  <p:embed/>
                </p:oleObj>
              </mc:Choice>
              <mc:Fallback>
                <p:oleObj name="Формула" r:id="rId4" imgW="647700" imgH="2921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5" y="5907087"/>
                        <a:ext cx="2376264" cy="7663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571472" y="476250"/>
            <a:ext cx="5664221" cy="519113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28575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Основные свойства модуля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4" name="Rectangle 287"/>
          <p:cNvSpPr>
            <a:spLocks noChangeArrowheads="1"/>
          </p:cNvSpPr>
          <p:nvPr/>
        </p:nvSpPr>
        <p:spPr bwMode="auto">
          <a:xfrm>
            <a:off x="2771800" y="5877272"/>
            <a:ext cx="3455988" cy="576263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55" name="Rectangle 286"/>
          <p:cNvSpPr>
            <a:spLocks noChangeArrowheads="1"/>
          </p:cNvSpPr>
          <p:nvPr/>
        </p:nvSpPr>
        <p:spPr bwMode="auto">
          <a:xfrm>
            <a:off x="2771650" y="5300663"/>
            <a:ext cx="3455988" cy="576262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56" name="Rectangle 285"/>
          <p:cNvSpPr>
            <a:spLocks noChangeArrowheads="1"/>
          </p:cNvSpPr>
          <p:nvPr/>
        </p:nvSpPr>
        <p:spPr bwMode="auto">
          <a:xfrm>
            <a:off x="2771650" y="4724400"/>
            <a:ext cx="3455988" cy="576263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57" name="Rectangle 284"/>
          <p:cNvSpPr>
            <a:spLocks noChangeArrowheads="1"/>
          </p:cNvSpPr>
          <p:nvPr/>
        </p:nvSpPr>
        <p:spPr bwMode="auto">
          <a:xfrm>
            <a:off x="2771650" y="4148138"/>
            <a:ext cx="3455988" cy="576262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58" name="Rectangle 283"/>
          <p:cNvSpPr>
            <a:spLocks noChangeArrowheads="1"/>
          </p:cNvSpPr>
          <p:nvPr/>
        </p:nvSpPr>
        <p:spPr bwMode="auto">
          <a:xfrm>
            <a:off x="2771650" y="3573463"/>
            <a:ext cx="3455988" cy="576262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59" name="Rectangle 282"/>
          <p:cNvSpPr>
            <a:spLocks noChangeArrowheads="1"/>
          </p:cNvSpPr>
          <p:nvPr/>
        </p:nvSpPr>
        <p:spPr bwMode="auto">
          <a:xfrm>
            <a:off x="2771650" y="2924175"/>
            <a:ext cx="3455988" cy="649288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60" name="Rectangle 281"/>
          <p:cNvSpPr>
            <a:spLocks noChangeArrowheads="1"/>
          </p:cNvSpPr>
          <p:nvPr/>
        </p:nvSpPr>
        <p:spPr bwMode="auto">
          <a:xfrm>
            <a:off x="2771650" y="2347913"/>
            <a:ext cx="3455988" cy="576262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61" name="Rectangle 280"/>
          <p:cNvSpPr>
            <a:spLocks noChangeArrowheads="1"/>
          </p:cNvSpPr>
          <p:nvPr/>
        </p:nvSpPr>
        <p:spPr bwMode="auto">
          <a:xfrm>
            <a:off x="2771650" y="1773238"/>
            <a:ext cx="3455988" cy="576262"/>
          </a:xfrm>
          <a:prstGeom prst="rect">
            <a:avLst/>
          </a:prstGeom>
          <a:solidFill>
            <a:srgbClr val="FFFF00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9248" name="Picture 30" descr="0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4775" y="4005263"/>
            <a:ext cx="24447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571472" y="476250"/>
            <a:ext cx="6429420" cy="52322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28575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Геометрическое истолкование</a:t>
            </a:r>
          </a:p>
        </p:txBody>
      </p:sp>
      <p:sp>
        <p:nvSpPr>
          <p:cNvPr id="43" name="Line 3"/>
          <p:cNvSpPr>
            <a:spLocks noChangeShapeType="1"/>
          </p:cNvSpPr>
          <p:nvPr/>
        </p:nvSpPr>
        <p:spPr bwMode="auto">
          <a:xfrm>
            <a:off x="0" y="3884613"/>
            <a:ext cx="8839200" cy="0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pic>
        <p:nvPicPr>
          <p:cNvPr id="44" name="Picture 4" descr="012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35463" y="1847850"/>
            <a:ext cx="19716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5" descr="012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839913"/>
            <a:ext cx="19573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4427538" y="3579813"/>
            <a:ext cx="0" cy="688975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5727700" y="3659188"/>
            <a:ext cx="15875" cy="657225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48" name="Line 8"/>
          <p:cNvSpPr>
            <a:spLocks noChangeShapeType="1"/>
          </p:cNvSpPr>
          <p:nvPr/>
        </p:nvSpPr>
        <p:spPr bwMode="auto">
          <a:xfrm>
            <a:off x="6851650" y="3611563"/>
            <a:ext cx="0" cy="674687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7908925" y="3548063"/>
            <a:ext cx="15875" cy="704850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3128963" y="3579813"/>
            <a:ext cx="0" cy="673100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1973263" y="3516313"/>
            <a:ext cx="31750" cy="720725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62" name="Line 12"/>
          <p:cNvSpPr>
            <a:spLocks noChangeShapeType="1"/>
          </p:cNvSpPr>
          <p:nvPr/>
        </p:nvSpPr>
        <p:spPr bwMode="auto">
          <a:xfrm>
            <a:off x="898525" y="3482975"/>
            <a:ext cx="0" cy="706438"/>
          </a:xfrm>
          <a:prstGeom prst="line">
            <a:avLst/>
          </a:prstGeom>
          <a:noFill/>
          <a:ln w="76200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63" name="Text Box 13"/>
          <p:cNvSpPr txBox="1">
            <a:spLocks noChangeArrowheads="1"/>
          </p:cNvSpPr>
          <p:nvPr/>
        </p:nvSpPr>
        <p:spPr bwMode="auto">
          <a:xfrm>
            <a:off x="4016375" y="3908425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9600" b="1">
                <a:solidFill>
                  <a:prstClr val="black"/>
                </a:solidFill>
                <a:cs typeface="+mn-cs"/>
              </a:rPr>
              <a:t>0</a:t>
            </a:r>
            <a:endParaRPr lang="ru-RU" sz="9600" b="1">
              <a:solidFill>
                <a:prstClr val="black"/>
              </a:solidFill>
              <a:cs typeface="+mn-cs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0" y="3857625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9600" b="1">
                <a:solidFill>
                  <a:srgbClr val="0000FF"/>
                </a:solidFill>
              </a:rPr>
              <a:t>–</a:t>
            </a:r>
            <a:r>
              <a:rPr lang="en-US" altLang="ru-RU" sz="9600" b="1">
                <a:solidFill>
                  <a:srgbClr val="0000FF"/>
                </a:solidFill>
              </a:rPr>
              <a:t>3</a:t>
            </a:r>
            <a:endParaRPr lang="ru-RU" altLang="ru-RU" sz="9600" b="1">
              <a:solidFill>
                <a:srgbClr val="0000FF"/>
              </a:solidFill>
            </a:endParaRPr>
          </a:p>
        </p:txBody>
      </p:sp>
      <p:sp>
        <p:nvSpPr>
          <p:cNvPr id="65" name="Text Box 15"/>
          <p:cNvSpPr txBox="1">
            <a:spLocks noChangeArrowheads="1"/>
          </p:cNvSpPr>
          <p:nvPr/>
        </p:nvSpPr>
        <p:spPr bwMode="auto">
          <a:xfrm>
            <a:off x="7527925" y="3971925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9600" b="1">
                <a:solidFill>
                  <a:srgbClr val="FF3300"/>
                </a:solidFill>
                <a:cs typeface="+mn-cs"/>
              </a:rPr>
              <a:t>3</a:t>
            </a:r>
            <a:endParaRPr lang="ru-RU" sz="9600" b="1">
              <a:solidFill>
                <a:srgbClr val="FF3300"/>
              </a:solidFill>
              <a:cs typeface="+mn-cs"/>
            </a:endParaRPr>
          </a:p>
        </p:txBody>
      </p:sp>
      <p:sp>
        <p:nvSpPr>
          <p:cNvPr id="66" name="Oval 16"/>
          <p:cNvSpPr>
            <a:spLocks noChangeArrowheads="1"/>
          </p:cNvSpPr>
          <p:nvPr/>
        </p:nvSpPr>
        <p:spPr bwMode="auto">
          <a:xfrm>
            <a:off x="684213" y="3660775"/>
            <a:ext cx="431800" cy="431800"/>
          </a:xfrm>
          <a:prstGeom prst="ellipse">
            <a:avLst/>
          </a:prstGeom>
          <a:solidFill>
            <a:srgbClr val="0000FF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67" name="Oval 17"/>
          <p:cNvSpPr>
            <a:spLocks noChangeArrowheads="1"/>
          </p:cNvSpPr>
          <p:nvPr/>
        </p:nvSpPr>
        <p:spPr bwMode="auto">
          <a:xfrm>
            <a:off x="7740650" y="3660775"/>
            <a:ext cx="431800" cy="431800"/>
          </a:xfrm>
          <a:prstGeom prst="ellipse">
            <a:avLst/>
          </a:prstGeom>
          <a:solidFill>
            <a:srgbClr val="FF0000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68" name="AutoShape 18"/>
          <p:cNvSpPr>
            <a:spLocks/>
          </p:cNvSpPr>
          <p:nvPr/>
        </p:nvSpPr>
        <p:spPr bwMode="auto">
          <a:xfrm rot="5400000">
            <a:off x="2195513" y="1430338"/>
            <a:ext cx="936625" cy="3527425"/>
          </a:xfrm>
          <a:prstGeom prst="leftBrace">
            <a:avLst>
              <a:gd name="adj1" fmla="val 31384"/>
              <a:gd name="adj2" fmla="val 50000"/>
            </a:avLst>
          </a:prstGeom>
          <a:noFill/>
          <a:ln w="698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69" name="AutoShape 19"/>
          <p:cNvSpPr>
            <a:spLocks/>
          </p:cNvSpPr>
          <p:nvPr/>
        </p:nvSpPr>
        <p:spPr bwMode="auto">
          <a:xfrm rot="5400000">
            <a:off x="5722938" y="1430338"/>
            <a:ext cx="936625" cy="3527425"/>
          </a:xfrm>
          <a:prstGeom prst="leftBrace">
            <a:avLst>
              <a:gd name="adj1" fmla="val 31384"/>
              <a:gd name="adj2" fmla="val 50000"/>
            </a:avLst>
          </a:prstGeom>
          <a:noFill/>
          <a:ln w="698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70" name="Text Box 20"/>
          <p:cNvSpPr txBox="1">
            <a:spLocks noChangeArrowheads="1"/>
          </p:cNvSpPr>
          <p:nvPr/>
        </p:nvSpPr>
        <p:spPr bwMode="auto">
          <a:xfrm>
            <a:off x="5867400" y="1285875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9600" b="1">
                <a:solidFill>
                  <a:srgbClr val="FF3300"/>
                </a:solidFill>
                <a:cs typeface="+mn-cs"/>
              </a:rPr>
              <a:t>3</a:t>
            </a:r>
            <a:endParaRPr lang="ru-RU" sz="9600" b="1">
              <a:solidFill>
                <a:srgbClr val="FF3300"/>
              </a:solidFill>
              <a:cs typeface="+mn-cs"/>
            </a:endParaRPr>
          </a:p>
        </p:txBody>
      </p:sp>
      <p:sp>
        <p:nvSpPr>
          <p:cNvPr id="71" name="Text Box 21"/>
          <p:cNvSpPr txBox="1">
            <a:spLocks noChangeArrowheads="1"/>
          </p:cNvSpPr>
          <p:nvPr/>
        </p:nvSpPr>
        <p:spPr bwMode="auto">
          <a:xfrm>
            <a:off x="2268538" y="1285875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9600" b="1">
                <a:solidFill>
                  <a:srgbClr val="0000FF"/>
                </a:solidFill>
                <a:cs typeface="+mn-cs"/>
              </a:rPr>
              <a:t>3</a:t>
            </a:r>
            <a:endParaRPr lang="ru-RU" sz="9600" b="1">
              <a:solidFill>
                <a:srgbClr val="0000FF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62428E-7 L 0.25955 -4.62428E-7 " pathEditMode="relative" rAng="0" ptsTypes="AA">
                                      <p:cBhvr>
                                        <p:cTn id="6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56152E-6 L -0.26823 0.00555 " pathEditMode="relative" rAng="0" ptsTypes="AA">
                                      <p:cBhvr>
                                        <p:cTn id="6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6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 Box 3"/>
          <p:cNvSpPr txBox="1">
            <a:spLocks noChangeArrowheads="1"/>
          </p:cNvSpPr>
          <p:nvPr/>
        </p:nvSpPr>
        <p:spPr bwMode="auto">
          <a:xfrm>
            <a:off x="571472" y="476250"/>
            <a:ext cx="6429420" cy="461665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28575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Геометрическое истолкование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00063" y="1641475"/>
            <a:ext cx="8305800" cy="50800"/>
            <a:chOff x="340" y="867"/>
            <a:chExt cx="5232" cy="32"/>
          </a:xfrm>
        </p:grpSpPr>
        <p:grpSp>
          <p:nvGrpSpPr>
            <p:cNvPr id="11288" name="Group 7"/>
            <p:cNvGrpSpPr>
              <a:grpSpLocks/>
            </p:cNvGrpSpPr>
            <p:nvPr/>
          </p:nvGrpSpPr>
          <p:grpSpPr bwMode="auto">
            <a:xfrm>
              <a:off x="345" y="2264"/>
              <a:ext cx="218" cy="56"/>
              <a:chOff x="1744" y="3129"/>
              <a:chExt cx="348" cy="56"/>
            </a:xfrm>
          </p:grpSpPr>
          <p:sp>
            <p:nvSpPr>
              <p:cNvPr id="200" name="Line 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201" name="Oval 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89" name="Group 10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198" name="Line 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99" name="Oval 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0" name="Group 13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196" name="Line 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97" name="Oval 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1" name="Group 16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194" name="Line 1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95" name="Oval 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2" name="Group 19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192" name="Line 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93" name="Oval 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3" name="Group 22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190" name="Line 23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91" name="Oval 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4" name="Group 25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188" name="Line 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89" name="Oval 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5" name="Group 28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186" name="Line 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87" name="Oval 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6" name="Group 31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184" name="Line 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85" name="Oval 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7" name="Group 34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182" name="Line 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83" name="Oval 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8" name="Group 37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180" name="Line 3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81" name="Oval 3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299" name="Group 40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178" name="Line 4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79" name="Oval 4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0" name="Group 43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176" name="Line 4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77" name="Oval 4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1" name="Group 46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174" name="Line 4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75" name="Oval 4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2" name="Group 49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172" name="Line 5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73" name="Oval 5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3" name="Group 52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170" name="Line 5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71" name="Oval 5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4" name="Group 55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168" name="Line 5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69" name="Oval 5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5" name="Group 58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166" name="Line 59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67" name="Oval 6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6" name="Group 61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164" name="Line 6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65" name="Oval 6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7" name="Group 64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162" name="Line 6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63" name="Oval 6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8" name="Group 67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160" name="Line 6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61" name="Oval 6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09" name="Group 70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158" name="Line 7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59" name="Oval 7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10" name="Group 73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156" name="Line 7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57" name="Oval 7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  <p:grpSp>
          <p:nvGrpSpPr>
            <p:cNvPr id="11311" name="Group 76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154" name="Line 7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  <p:sp>
            <p:nvSpPr>
              <p:cNvPr id="155" name="Oval 7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ysClr val="window" lastClr="FFFFFF"/>
              </a:solidFill>
              <a:ln w="38100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>
                  <a:solidFill>
                    <a:prstClr val="black"/>
                  </a:solidFill>
                  <a:latin typeface="Georgia" pitchFamily="18" charset="0"/>
                  <a:cs typeface="+mn-cs"/>
                </a:endParaRPr>
              </a:p>
            </p:txBody>
          </p:sp>
        </p:grpSp>
      </p:grpSp>
      <p:sp>
        <p:nvSpPr>
          <p:cNvPr id="202" name="Text Box 80"/>
          <p:cNvSpPr txBox="1">
            <a:spLocks noChangeArrowheads="1"/>
          </p:cNvSpPr>
          <p:nvPr/>
        </p:nvSpPr>
        <p:spPr bwMode="auto">
          <a:xfrm>
            <a:off x="4500563" y="3963988"/>
            <a:ext cx="433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>
                <a:solidFill>
                  <a:prstClr val="black"/>
                </a:solidFill>
                <a:latin typeface="Georgia" pitchFamily="18" charset="0"/>
                <a:cs typeface="+mn-cs"/>
              </a:rPr>
              <a:t>0</a:t>
            </a:r>
            <a:endParaRPr lang="ru-RU" sz="2800" b="1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203" name="Oval 81"/>
          <p:cNvSpPr>
            <a:spLocks noChangeArrowheads="1"/>
          </p:cNvSpPr>
          <p:nvPr/>
        </p:nvSpPr>
        <p:spPr bwMode="auto">
          <a:xfrm>
            <a:off x="6300788" y="3748088"/>
            <a:ext cx="215900" cy="2222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204" name="Oval 82"/>
          <p:cNvSpPr>
            <a:spLocks noChangeArrowheads="1"/>
          </p:cNvSpPr>
          <p:nvPr/>
        </p:nvSpPr>
        <p:spPr bwMode="auto">
          <a:xfrm>
            <a:off x="2843213" y="3748088"/>
            <a:ext cx="215900" cy="2222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205" name="Freeform 83"/>
          <p:cNvSpPr>
            <a:spLocks/>
          </p:cNvSpPr>
          <p:nvPr/>
        </p:nvSpPr>
        <p:spPr bwMode="auto">
          <a:xfrm>
            <a:off x="2987675" y="3460750"/>
            <a:ext cx="1676400" cy="384175"/>
          </a:xfrm>
          <a:custGeom>
            <a:avLst/>
            <a:gdLst>
              <a:gd name="T0" fmla="*/ 1676400 w 1056"/>
              <a:gd name="T1" fmla="*/ 384175 h 242"/>
              <a:gd name="T2" fmla="*/ 1311275 w 1056"/>
              <a:gd name="T3" fmla="*/ 123825 h 242"/>
              <a:gd name="T4" fmla="*/ 823913 w 1056"/>
              <a:gd name="T5" fmla="*/ 3175 h 242"/>
              <a:gd name="T6" fmla="*/ 396875 w 1056"/>
              <a:gd name="T7" fmla="*/ 109538 h 242"/>
              <a:gd name="T8" fmla="*/ 0 w 1056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"/>
              <a:gd name="T16" fmla="*/ 0 h 242"/>
              <a:gd name="T17" fmla="*/ 1056 w 1056"/>
              <a:gd name="T18" fmla="*/ 242 h 2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" h="242">
                <a:moveTo>
                  <a:pt x="1056" y="242"/>
                </a:moveTo>
                <a:cubicBezTo>
                  <a:pt x="1018" y="215"/>
                  <a:pt x="916" y="118"/>
                  <a:pt x="826" y="78"/>
                </a:cubicBezTo>
                <a:cubicBezTo>
                  <a:pt x="736" y="38"/>
                  <a:pt x="615" y="4"/>
                  <a:pt x="519" y="2"/>
                </a:cubicBezTo>
                <a:cubicBezTo>
                  <a:pt x="423" y="0"/>
                  <a:pt x="336" y="29"/>
                  <a:pt x="250" y="69"/>
                </a:cubicBezTo>
                <a:cubicBezTo>
                  <a:pt x="164" y="109"/>
                  <a:pt x="52" y="206"/>
                  <a:pt x="0" y="242"/>
                </a:cubicBezTo>
              </a:path>
            </a:pathLst>
          </a:cu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206" name="Freeform 84"/>
          <p:cNvSpPr>
            <a:spLocks/>
          </p:cNvSpPr>
          <p:nvPr/>
        </p:nvSpPr>
        <p:spPr bwMode="auto">
          <a:xfrm>
            <a:off x="4643438" y="3460750"/>
            <a:ext cx="1676400" cy="384175"/>
          </a:xfrm>
          <a:custGeom>
            <a:avLst/>
            <a:gdLst>
              <a:gd name="T0" fmla="*/ 1676400 w 1056"/>
              <a:gd name="T1" fmla="*/ 384175 h 242"/>
              <a:gd name="T2" fmla="*/ 1311275 w 1056"/>
              <a:gd name="T3" fmla="*/ 123825 h 242"/>
              <a:gd name="T4" fmla="*/ 823913 w 1056"/>
              <a:gd name="T5" fmla="*/ 3175 h 242"/>
              <a:gd name="T6" fmla="*/ 396875 w 1056"/>
              <a:gd name="T7" fmla="*/ 109538 h 242"/>
              <a:gd name="T8" fmla="*/ 0 w 1056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"/>
              <a:gd name="T16" fmla="*/ 0 h 242"/>
              <a:gd name="T17" fmla="*/ 1056 w 1056"/>
              <a:gd name="T18" fmla="*/ 242 h 2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" h="242">
                <a:moveTo>
                  <a:pt x="1056" y="242"/>
                </a:moveTo>
                <a:cubicBezTo>
                  <a:pt x="1018" y="215"/>
                  <a:pt x="916" y="118"/>
                  <a:pt x="826" y="78"/>
                </a:cubicBezTo>
                <a:cubicBezTo>
                  <a:pt x="736" y="38"/>
                  <a:pt x="615" y="4"/>
                  <a:pt x="519" y="2"/>
                </a:cubicBezTo>
                <a:cubicBezTo>
                  <a:pt x="423" y="0"/>
                  <a:pt x="336" y="29"/>
                  <a:pt x="250" y="69"/>
                </a:cubicBezTo>
                <a:cubicBezTo>
                  <a:pt x="164" y="109"/>
                  <a:pt x="52" y="206"/>
                  <a:pt x="0" y="242"/>
                </a:cubicBezTo>
              </a:path>
            </a:pathLst>
          </a:custGeom>
          <a:noFill/>
          <a:ln w="50800">
            <a:solidFill>
              <a:srgbClr val="FF0000"/>
            </a:solidFill>
            <a:round/>
            <a:headEnd type="stealth" w="med" len="med"/>
            <a:tailEnd/>
          </a:ln>
        </p:spPr>
        <p:txBody>
          <a:bodyPr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207" name="Text Box 85"/>
          <p:cNvSpPr txBox="1">
            <a:spLocks noChangeArrowheads="1"/>
          </p:cNvSpPr>
          <p:nvPr/>
        </p:nvSpPr>
        <p:spPr bwMode="auto">
          <a:xfrm>
            <a:off x="2700338" y="3916363"/>
            <a:ext cx="585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>
                <a:solidFill>
                  <a:prstClr val="black"/>
                </a:solidFill>
                <a:latin typeface="Georgia" pitchFamily="18" charset="0"/>
                <a:cs typeface="+mn-cs"/>
              </a:rPr>
              <a:t>-а</a:t>
            </a:r>
          </a:p>
        </p:txBody>
      </p:sp>
      <p:sp>
        <p:nvSpPr>
          <p:cNvPr id="208" name="Text Box 86"/>
          <p:cNvSpPr txBox="1">
            <a:spLocks noChangeArrowheads="1"/>
          </p:cNvSpPr>
          <p:nvPr/>
        </p:nvSpPr>
        <p:spPr bwMode="auto">
          <a:xfrm>
            <a:off x="6084888" y="3916363"/>
            <a:ext cx="7191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>
                <a:solidFill>
                  <a:prstClr val="black"/>
                </a:solidFill>
                <a:latin typeface="Georgia" pitchFamily="18" charset="0"/>
                <a:cs typeface="+mn-cs"/>
              </a:rPr>
              <a:t>+а</a:t>
            </a:r>
          </a:p>
        </p:txBody>
      </p:sp>
      <p:sp>
        <p:nvSpPr>
          <p:cNvPr id="209" name="Text Box 87"/>
          <p:cNvSpPr txBox="1">
            <a:spLocks noChangeArrowheads="1"/>
          </p:cNvSpPr>
          <p:nvPr/>
        </p:nvSpPr>
        <p:spPr bwMode="auto">
          <a:xfrm>
            <a:off x="5219700" y="2908300"/>
            <a:ext cx="43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>
                <a:solidFill>
                  <a:srgbClr val="FF0000"/>
                </a:solidFill>
                <a:latin typeface="Georgia" pitchFamily="18" charset="0"/>
                <a:cs typeface="+mn-cs"/>
              </a:rPr>
              <a:t>а</a:t>
            </a:r>
          </a:p>
        </p:txBody>
      </p:sp>
      <p:sp>
        <p:nvSpPr>
          <p:cNvPr id="210" name="Text Box 88"/>
          <p:cNvSpPr txBox="1">
            <a:spLocks noChangeArrowheads="1"/>
          </p:cNvSpPr>
          <p:nvPr/>
        </p:nvSpPr>
        <p:spPr bwMode="auto">
          <a:xfrm>
            <a:off x="3563938" y="2908300"/>
            <a:ext cx="4302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>
                <a:solidFill>
                  <a:srgbClr val="FF0000"/>
                </a:solidFill>
                <a:latin typeface="Georgia" pitchFamily="18" charset="0"/>
                <a:cs typeface="+mn-cs"/>
              </a:rPr>
              <a:t>а</a:t>
            </a:r>
          </a:p>
        </p:txBody>
      </p:sp>
      <p:sp>
        <p:nvSpPr>
          <p:cNvPr id="211" name="Text Box 89"/>
          <p:cNvSpPr txBox="1">
            <a:spLocks noChangeArrowheads="1"/>
          </p:cNvSpPr>
          <p:nvPr/>
        </p:nvSpPr>
        <p:spPr bwMode="auto">
          <a:xfrm>
            <a:off x="971550" y="4500570"/>
            <a:ext cx="2954338" cy="762000"/>
          </a:xfrm>
          <a:prstGeom prst="rect">
            <a:avLst/>
          </a:prstGeom>
          <a:gradFill rotWithShape="1">
            <a:gsLst>
              <a:gs pos="0">
                <a:srgbClr val="1AB39F">
                  <a:tint val="50000"/>
                  <a:satMod val="300000"/>
                </a:srgbClr>
              </a:gs>
              <a:gs pos="35000">
                <a:srgbClr val="1AB39F">
                  <a:tint val="37000"/>
                  <a:satMod val="300000"/>
                </a:srgbClr>
              </a:gs>
              <a:gs pos="100000">
                <a:srgbClr val="1AB39F">
                  <a:tint val="15000"/>
                  <a:satMod val="350000"/>
                </a:srgbClr>
              </a:gs>
            </a:gsLst>
            <a:lin ang="16200000" scaled="1"/>
          </a:gradFill>
          <a:ln w="38100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|</a:t>
            </a:r>
            <a:r>
              <a:rPr lang="ru-RU" sz="4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</a:t>
            </a:r>
            <a:r>
              <a:rPr lang="en-US" sz="4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– </a:t>
            </a:r>
            <a:r>
              <a:rPr lang="ru-RU" sz="4400" b="1" i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а </a:t>
            </a:r>
            <a:r>
              <a:rPr lang="en-US" sz="4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|</a:t>
            </a:r>
            <a:r>
              <a:rPr lang="ru-RU" sz="4400" b="1" dirty="0">
                <a:solidFill>
                  <a:prstClr val="black"/>
                </a:solidFill>
                <a:latin typeface="Georgia" pitchFamily="18" charset="0"/>
                <a:cs typeface="+mn-cs"/>
              </a:rPr>
              <a:t> = </a:t>
            </a:r>
            <a:r>
              <a:rPr lang="ru-RU" sz="4400" b="1" i="1" dirty="0">
                <a:solidFill>
                  <a:prstClr val="black"/>
                </a:solidFill>
                <a:latin typeface="Georgia" pitchFamily="18" charset="0"/>
                <a:cs typeface="+mn-cs"/>
              </a:rPr>
              <a:t>а</a:t>
            </a:r>
          </a:p>
        </p:txBody>
      </p:sp>
      <p:sp>
        <p:nvSpPr>
          <p:cNvPr id="212" name="Text Box 90"/>
          <p:cNvSpPr txBox="1">
            <a:spLocks noChangeArrowheads="1"/>
          </p:cNvSpPr>
          <p:nvPr/>
        </p:nvSpPr>
        <p:spPr bwMode="auto">
          <a:xfrm>
            <a:off x="5435600" y="4500570"/>
            <a:ext cx="2806700" cy="762000"/>
          </a:xfrm>
          <a:prstGeom prst="rect">
            <a:avLst/>
          </a:prstGeom>
          <a:gradFill rotWithShape="1">
            <a:gsLst>
              <a:gs pos="0">
                <a:srgbClr val="1AB39F">
                  <a:tint val="50000"/>
                  <a:satMod val="300000"/>
                </a:srgbClr>
              </a:gs>
              <a:gs pos="35000">
                <a:srgbClr val="1AB39F">
                  <a:tint val="37000"/>
                  <a:satMod val="300000"/>
                </a:srgbClr>
              </a:gs>
              <a:gs pos="100000">
                <a:srgbClr val="1AB39F">
                  <a:tint val="15000"/>
                  <a:satMod val="350000"/>
                </a:srgbClr>
              </a:gs>
            </a:gsLst>
            <a:lin ang="16200000" scaled="1"/>
          </a:gradFill>
          <a:ln w="38100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4400" b="1">
                <a:solidFill>
                  <a:prstClr val="black"/>
                </a:solidFill>
                <a:latin typeface="Georgia" pitchFamily="18" charset="0"/>
                <a:cs typeface="+mn-cs"/>
              </a:rPr>
              <a:t>|</a:t>
            </a:r>
            <a:r>
              <a:rPr lang="ru-RU" sz="4400" b="1">
                <a:solidFill>
                  <a:prstClr val="black"/>
                </a:solidFill>
                <a:latin typeface="Georgia" pitchFamily="18" charset="0"/>
                <a:cs typeface="+mn-cs"/>
              </a:rPr>
              <a:t> </a:t>
            </a:r>
            <a:r>
              <a:rPr lang="ru-RU" sz="4400" b="1" i="1">
                <a:solidFill>
                  <a:prstClr val="black"/>
                </a:solidFill>
                <a:latin typeface="Georgia" pitchFamily="18" charset="0"/>
                <a:cs typeface="+mn-cs"/>
              </a:rPr>
              <a:t>а </a:t>
            </a:r>
            <a:r>
              <a:rPr lang="en-US" sz="4400" b="1">
                <a:solidFill>
                  <a:prstClr val="black"/>
                </a:solidFill>
                <a:latin typeface="Georgia" pitchFamily="18" charset="0"/>
                <a:cs typeface="+mn-cs"/>
              </a:rPr>
              <a:t>|</a:t>
            </a:r>
            <a:r>
              <a:rPr lang="ru-RU" sz="4400" b="1">
                <a:solidFill>
                  <a:prstClr val="black"/>
                </a:solidFill>
                <a:latin typeface="Georgia" pitchFamily="18" charset="0"/>
                <a:cs typeface="+mn-cs"/>
              </a:rPr>
              <a:t> = </a:t>
            </a:r>
            <a:r>
              <a:rPr lang="ru-RU" sz="4400" b="1" i="1">
                <a:solidFill>
                  <a:prstClr val="black"/>
                </a:solidFill>
                <a:latin typeface="Georgia" pitchFamily="18" charset="0"/>
                <a:cs typeface="+mn-cs"/>
              </a:rPr>
              <a:t>а</a:t>
            </a:r>
          </a:p>
        </p:txBody>
      </p:sp>
      <p:sp>
        <p:nvSpPr>
          <p:cNvPr id="213" name="Rectangle 94"/>
          <p:cNvSpPr>
            <a:spLocks noChangeArrowheads="1"/>
          </p:cNvSpPr>
          <p:nvPr/>
        </p:nvSpPr>
        <p:spPr bwMode="auto">
          <a:xfrm>
            <a:off x="428596" y="1071546"/>
            <a:ext cx="8285190" cy="1754326"/>
          </a:xfrm>
          <a:prstGeom prst="rect">
            <a:avLst/>
          </a:prstGeom>
          <a:gradFill rotWithShape="1">
            <a:gsLst>
              <a:gs pos="0">
                <a:srgbClr val="00ADDC">
                  <a:tint val="50000"/>
                  <a:satMod val="300000"/>
                </a:srgbClr>
              </a:gs>
              <a:gs pos="35000">
                <a:srgbClr val="00ADDC">
                  <a:tint val="37000"/>
                  <a:satMod val="300000"/>
                </a:srgbClr>
              </a:gs>
              <a:gs pos="100000">
                <a:srgbClr val="00ADDC">
                  <a:tint val="15000"/>
                  <a:satMod val="350000"/>
                </a:srgbClr>
              </a:gs>
            </a:gsLst>
            <a:lin ang="16200000" scaled="1"/>
          </a:gradFill>
          <a:ln w="38100" cap="flat" cmpd="sng" algn="ctr">
            <a:solidFill>
              <a:srgbClr val="7030A0"/>
            </a:solidFill>
            <a:prstDash val="solid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ru-RU" sz="2600" b="1" dirty="0">
                <a:solidFill>
                  <a:srgbClr val="002060"/>
                </a:solidFill>
                <a:latin typeface="Georgia" pitchFamily="18" charset="0"/>
              </a:rPr>
              <a:t>Модуль действительного числа </a:t>
            </a:r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2600" b="1" dirty="0">
                <a:solidFill>
                  <a:srgbClr val="002060"/>
                </a:solidFill>
                <a:latin typeface="Georgia" pitchFamily="18" charset="0"/>
              </a:rPr>
              <a:t> есть расстояние (в единичных отрезках) от точки с координатой </a:t>
            </a:r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2600" b="1" dirty="0">
                <a:solidFill>
                  <a:srgbClr val="002060"/>
                </a:solidFill>
                <a:latin typeface="Georgia" pitchFamily="18" charset="0"/>
              </a:rPr>
              <a:t> на числовой оси до  начала координат.</a:t>
            </a:r>
            <a:endParaRPr lang="ru-RU" sz="2600" dirty="0">
              <a:solidFill>
                <a:srgbClr val="002060"/>
              </a:soli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 animBg="1"/>
      <p:bldP spid="204" grpId="0" animBg="1"/>
      <p:bldP spid="207" grpId="0"/>
      <p:bldP spid="208" grpId="0"/>
      <p:bldP spid="209" grpId="0"/>
      <p:bldP spid="2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Скругленный прямоугольник 101"/>
          <p:cNvSpPr/>
          <p:nvPr/>
        </p:nvSpPr>
        <p:spPr>
          <a:xfrm>
            <a:off x="357188" y="428625"/>
            <a:ext cx="3143250" cy="642938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Пример №1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3571875" y="500063"/>
            <a:ext cx="5175250" cy="58420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Упростить выражение</a:t>
            </a:r>
          </a:p>
        </p:txBody>
      </p:sp>
      <p:graphicFrame>
        <p:nvGraphicFramePr>
          <p:cNvPr id="12297" name="Object 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59004322"/>
              </p:ext>
            </p:extLst>
          </p:nvPr>
        </p:nvGraphicFramePr>
        <p:xfrm>
          <a:off x="30163" y="1704976"/>
          <a:ext cx="8862317" cy="783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2730240" imgH="241200" progId="Equation.3">
                  <p:embed/>
                </p:oleObj>
              </mc:Choice>
              <mc:Fallback>
                <p:oleObj name="Формула" r:id="rId3" imgW="2730240" imgH="241200" progId="Equation.3">
                  <p:embed/>
                  <p:pic>
                    <p:nvPicPr>
                      <p:cNvPr id="0" name="Picture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3" y="1704976"/>
                        <a:ext cx="8862317" cy="78359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5" descr="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3860800"/>
            <a:ext cx="2246312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142875" y="571500"/>
            <a:ext cx="3143250" cy="642938"/>
          </a:xfrm>
          <a:prstGeom prst="roundRect">
            <a:avLst/>
          </a:prstGeom>
          <a:gradFill rotWithShape="1">
            <a:gsLst>
              <a:gs pos="0">
                <a:srgbClr val="738AC8">
                  <a:tint val="50000"/>
                  <a:satMod val="300000"/>
                </a:srgbClr>
              </a:gs>
              <a:gs pos="35000">
                <a:srgbClr val="738AC8">
                  <a:tint val="37000"/>
                  <a:satMod val="300000"/>
                </a:srgbClr>
              </a:gs>
              <a:gs pos="100000">
                <a:srgbClr val="738AC8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38AC8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Пример №2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29000" y="571500"/>
            <a:ext cx="5175250" cy="584200"/>
          </a:xfrm>
          <a:prstGeom prst="rect">
            <a:avLst/>
          </a:prstGeom>
          <a:gradFill rotWithShape="1">
            <a:gsLst>
              <a:gs pos="0">
                <a:srgbClr val="7FD13B">
                  <a:tint val="50000"/>
                  <a:satMod val="300000"/>
                </a:srgbClr>
              </a:gs>
              <a:gs pos="35000">
                <a:srgbClr val="7FD13B">
                  <a:tint val="37000"/>
                  <a:satMod val="300000"/>
                </a:srgbClr>
              </a:gs>
              <a:gs pos="100000">
                <a:srgbClr val="7FD13B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7FD13B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Georgia" pitchFamily="18" charset="0"/>
                <a:cs typeface="+mn-cs"/>
              </a:rPr>
              <a:t>Упростить выражение</a:t>
            </a: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250825" y="1905000"/>
            <a:ext cx="86423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latin typeface="Georgia" pitchFamily="18" charset="0"/>
              </a:rPr>
              <a:t>| х – 5| + |х – 8,5|,  если 5,6≤ х ≤8,2</a:t>
            </a: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373</Words>
  <Application>Microsoft Office PowerPoint</Application>
  <PresentationFormat>Экран (4:3)</PresentationFormat>
  <Paragraphs>107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Georgia</vt:lpstr>
      <vt:lpstr>Times New Roman</vt:lpstr>
      <vt:lpstr>Wingdings</vt:lpstr>
      <vt:lpstr>Оформление по умолчанию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subject>Алгебра и начала анализа 10 класс</dc:subject>
  <dc:creator>Бондарева В.В.</dc:creator>
  <cp:lastModifiedBy>Алена Бондарева</cp:lastModifiedBy>
  <cp:revision>113</cp:revision>
  <dcterms:created xsi:type="dcterms:W3CDTF">2012-08-12T16:04:58Z</dcterms:created>
  <dcterms:modified xsi:type="dcterms:W3CDTF">2023-06-09T07:57:49Z</dcterms:modified>
</cp:coreProperties>
</file>