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77B5F4D-50E7-4ADA-B144-98DDA4BECAD3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A858CF7-4D65-4C5D-A342-1FCADDBD906B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26612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B5F4D-50E7-4ADA-B144-98DDA4BECAD3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58CF7-4D65-4C5D-A342-1FCADDBD90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676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B5F4D-50E7-4ADA-B144-98DDA4BECAD3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58CF7-4D65-4C5D-A342-1FCADDBD90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155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B5F4D-50E7-4ADA-B144-98DDA4BECAD3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58CF7-4D65-4C5D-A342-1FCADDBD90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86405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B5F4D-50E7-4ADA-B144-98DDA4BECAD3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58CF7-4D65-4C5D-A342-1FCADDBD906B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4783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B5F4D-50E7-4ADA-B144-98DDA4BECAD3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58CF7-4D65-4C5D-A342-1FCADDBD90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553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B5F4D-50E7-4ADA-B144-98DDA4BECAD3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58CF7-4D65-4C5D-A342-1FCADDBD90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694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B5F4D-50E7-4ADA-B144-98DDA4BECAD3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58CF7-4D65-4C5D-A342-1FCADDBD90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0484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B5F4D-50E7-4ADA-B144-98DDA4BECAD3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58CF7-4D65-4C5D-A342-1FCADDBD90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7463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B5F4D-50E7-4ADA-B144-98DDA4BECAD3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58CF7-4D65-4C5D-A342-1FCADDBD90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2408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B5F4D-50E7-4ADA-B144-98DDA4BECAD3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58CF7-4D65-4C5D-A342-1FCADDBD90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8865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977B5F4D-50E7-4ADA-B144-98DDA4BECAD3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1A858CF7-4D65-4C5D-A342-1FCADDBD90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241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Итоговый тест по природным зонам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4 класс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78057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953589"/>
            <a:ext cx="9872871" cy="5142411"/>
          </a:xfrm>
        </p:spPr>
        <p:txBody>
          <a:bodyPr>
            <a:normAutofit/>
          </a:bodyPr>
          <a:lstStyle/>
          <a:p>
            <a:pPr marL="502920" indent="-457200">
              <a:buAutoNum type="arabicPeriod"/>
            </a:pPr>
            <a:r>
              <a:rPr lang="ru-RU" sz="24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Какие слова и словосочетания имеют отношение к зоне степей?</a:t>
            </a:r>
          </a:p>
          <a:p>
            <a:pPr marL="45720" indent="0">
              <a:buNone/>
            </a:pPr>
            <a:r>
              <a:rPr lang="ru-RU" sz="2400" dirty="0" smtClean="0">
                <a:latin typeface="Georgia" panose="02040502050405020303" pitchFamily="18" charset="0"/>
              </a:rPr>
              <a:t>А) полярная ночь          Б) Суховей              В) Полярное сияние</a:t>
            </a:r>
          </a:p>
          <a:p>
            <a:pPr marL="45720" indent="0">
              <a:buNone/>
            </a:pPr>
            <a:r>
              <a:rPr lang="ru-RU" sz="2400" dirty="0" smtClean="0">
                <a:latin typeface="Georgia" panose="02040502050405020303" pitchFamily="18" charset="0"/>
              </a:rPr>
              <a:t>Г) пыльная буря             Д) Чернозём           Е) Многолетняя мерзлота</a:t>
            </a:r>
          </a:p>
          <a:p>
            <a:pPr marL="45720" indent="0">
              <a:buNone/>
            </a:pPr>
            <a:endParaRPr lang="ru-RU" sz="2400" dirty="0" smtClean="0">
              <a:latin typeface="Georgia" panose="02040502050405020303" pitchFamily="18" charset="0"/>
            </a:endParaRPr>
          </a:p>
          <a:p>
            <a:pPr marL="45720" indent="0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2. Выбери, какие деревья растут в тайге:</a:t>
            </a:r>
          </a:p>
          <a:p>
            <a:pPr marL="45720" indent="0">
              <a:buNone/>
            </a:pPr>
            <a:r>
              <a:rPr lang="ru-RU" sz="2400" dirty="0" smtClean="0">
                <a:latin typeface="Georgia" panose="02040502050405020303" pitchFamily="18" charset="0"/>
              </a:rPr>
              <a:t>А) клён        Б) кедровая сосна          В) пихта           Г) лиственница</a:t>
            </a:r>
          </a:p>
          <a:p>
            <a:pPr marL="45720" indent="0">
              <a:buNone/>
            </a:pPr>
            <a:r>
              <a:rPr lang="ru-RU" sz="2400" dirty="0" smtClean="0">
                <a:latin typeface="Georgia" panose="02040502050405020303" pitchFamily="18" charset="0"/>
              </a:rPr>
              <a:t>Д) липа        Е)  ель</a:t>
            </a:r>
          </a:p>
          <a:p>
            <a:pPr marL="45720" indent="0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3. В какой пустыне встречаются такыры?</a:t>
            </a:r>
          </a:p>
          <a:p>
            <a:pPr marL="45720" indent="0">
              <a:buNone/>
            </a:pPr>
            <a:r>
              <a:rPr lang="ru-RU" sz="2400" dirty="0" smtClean="0">
                <a:latin typeface="Georgia" panose="02040502050405020303" pitchFamily="18" charset="0"/>
              </a:rPr>
              <a:t>А) в глинистой пустыне           В) в песчаной пустыне</a:t>
            </a:r>
            <a:endParaRPr lang="ru-RU" sz="24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59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8234" y="391887"/>
            <a:ext cx="10966269" cy="5704114"/>
          </a:xfrm>
        </p:spPr>
        <p:txBody>
          <a:bodyPr/>
          <a:lstStyle/>
          <a:p>
            <a:pPr marL="45720" indent="0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4. Отметь, какие цветущие растения можно увидеть в степи весной</a:t>
            </a:r>
            <a:r>
              <a:rPr lang="ru-RU" sz="2400" b="1" dirty="0" smtClean="0">
                <a:solidFill>
                  <a:schemeClr val="tx1"/>
                </a:solidFill>
              </a:rPr>
              <a:t>.</a:t>
            </a:r>
          </a:p>
          <a:p>
            <a:pPr marL="45720" indent="0">
              <a:buNone/>
            </a:pPr>
            <a:endParaRPr lang="ru-RU" dirty="0" smtClean="0"/>
          </a:p>
          <a:p>
            <a:pPr marL="45720" indent="0">
              <a:buNone/>
            </a:pPr>
            <a:endParaRPr lang="ru-RU" dirty="0"/>
          </a:p>
          <a:p>
            <a:pPr marL="45720" indent="0">
              <a:buNone/>
            </a:pPr>
            <a:endParaRPr lang="ru-RU" dirty="0" smtClean="0"/>
          </a:p>
          <a:p>
            <a:pPr marL="45720" indent="0">
              <a:buNone/>
            </a:pPr>
            <a:endParaRPr lang="ru-RU" dirty="0"/>
          </a:p>
          <a:p>
            <a:pPr marL="45720" indent="0">
              <a:buNone/>
            </a:pPr>
            <a:endParaRPr lang="ru-RU" dirty="0" smtClean="0"/>
          </a:p>
          <a:p>
            <a:pPr marL="45720" indent="0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5. Отметь, на каком рисунке изображены животные тайги.</a:t>
            </a: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206140"/>
            <a:ext cx="1358536" cy="20378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0357" y="1191902"/>
            <a:ext cx="2037804" cy="20378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9065" y="1253364"/>
            <a:ext cx="2553172" cy="191487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20442" t="4678" r="26375" b="-1"/>
          <a:stretch/>
        </p:blipFill>
        <p:spPr>
          <a:xfrm>
            <a:off x="8460294" y="1253363"/>
            <a:ext cx="1728734" cy="191487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8234" y="4104195"/>
            <a:ext cx="2188735" cy="145109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20357" y="4130880"/>
            <a:ext cx="1899213" cy="142441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10030" y="5224369"/>
            <a:ext cx="1893878" cy="126179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92654" y="4104195"/>
            <a:ext cx="1352681" cy="202902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60294" y="3976073"/>
            <a:ext cx="2368826" cy="157921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08316" y="5118706"/>
            <a:ext cx="1804603" cy="135345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099278" y="5760720"/>
            <a:ext cx="693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Georgia" panose="02040502050405020303" pitchFamily="18" charset="0"/>
              </a:rPr>
              <a:t>Б</a:t>
            </a:r>
            <a:endParaRPr lang="ru-RU" sz="2400" b="1" dirty="0">
              <a:latin typeface="Georgia" panose="02040502050405020303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49034" y="5723305"/>
            <a:ext cx="554784" cy="53649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049034" y="3350501"/>
            <a:ext cx="96455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92D050"/>
                </a:solidFill>
                <a:latin typeface="Georgia" panose="02040502050405020303" pitchFamily="18" charset="0"/>
              </a:rPr>
              <a:t>и</a:t>
            </a:r>
            <a:r>
              <a:rPr lang="ru-RU" b="1" dirty="0" smtClean="0">
                <a:solidFill>
                  <a:srgbClr val="92D050"/>
                </a:solidFill>
                <a:latin typeface="Georgia" panose="02040502050405020303" pitchFamily="18" charset="0"/>
              </a:rPr>
              <a:t>рис                             </a:t>
            </a:r>
            <a:r>
              <a:rPr lang="ru-RU" b="1" dirty="0">
                <a:solidFill>
                  <a:srgbClr val="92D050"/>
                </a:solidFill>
                <a:latin typeface="Georgia" panose="02040502050405020303" pitchFamily="18" charset="0"/>
              </a:rPr>
              <a:t>л</a:t>
            </a:r>
            <a:r>
              <a:rPr lang="ru-RU" b="1" dirty="0" smtClean="0">
                <a:solidFill>
                  <a:srgbClr val="92D050"/>
                </a:solidFill>
                <a:latin typeface="Georgia" panose="02040502050405020303" pitchFamily="18" charset="0"/>
              </a:rPr>
              <a:t>андыш                               тюльпан                    полярный  мак</a:t>
            </a:r>
            <a:endParaRPr lang="ru-RU" b="1" dirty="0">
              <a:solidFill>
                <a:srgbClr val="92D05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4174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2332" y="731520"/>
            <a:ext cx="10580914" cy="536448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6. Какие растения </a:t>
            </a:r>
            <a:r>
              <a:rPr lang="ru-RU" sz="2400" b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НЕ</a:t>
            </a:r>
            <a:r>
              <a:rPr lang="ru-RU" sz="24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 встречаются в зоне смешанных и широколиственных лесов?</a:t>
            </a:r>
          </a:p>
          <a:p>
            <a:pPr marL="45720" indent="0">
              <a:buNone/>
            </a:pPr>
            <a:r>
              <a:rPr lang="ru-RU" sz="2400" dirty="0" smtClean="0">
                <a:latin typeface="Georgia" panose="02040502050405020303" pitchFamily="18" charset="0"/>
              </a:rPr>
              <a:t>А) дуб и клён                                                                      Б) сосна и ель            В) карликовая берёза и полярная ива                        г) ясень и вяз </a:t>
            </a:r>
          </a:p>
          <a:p>
            <a:pPr marL="45720" indent="0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7. Выбери строчку, где перечислены только животные пустыни</a:t>
            </a:r>
            <a:r>
              <a:rPr lang="ru-RU" sz="2400" dirty="0" smtClean="0">
                <a:latin typeface="Georgia" panose="02040502050405020303" pitchFamily="18" charset="0"/>
              </a:rPr>
              <a:t>.</a:t>
            </a:r>
          </a:p>
          <a:p>
            <a:pPr marL="45720" indent="0">
              <a:buNone/>
            </a:pPr>
            <a:r>
              <a:rPr lang="ru-RU" sz="2400" dirty="0" smtClean="0">
                <a:latin typeface="Georgia" panose="02040502050405020303" pitchFamily="18" charset="0"/>
              </a:rPr>
              <a:t>А) песчанка, хомяк, корсак, рысь</a:t>
            </a:r>
          </a:p>
          <a:p>
            <a:pPr marL="45720" indent="0">
              <a:buNone/>
            </a:pPr>
            <a:r>
              <a:rPr lang="ru-RU" sz="2400" dirty="0" smtClean="0">
                <a:latin typeface="Georgia" panose="02040502050405020303" pitchFamily="18" charset="0"/>
              </a:rPr>
              <a:t>Б) ящерица – </a:t>
            </a:r>
            <a:r>
              <a:rPr lang="ru-RU" sz="2400" dirty="0" err="1" smtClean="0">
                <a:latin typeface="Georgia" panose="02040502050405020303" pitchFamily="18" charset="0"/>
              </a:rPr>
              <a:t>кругоголовка</a:t>
            </a:r>
            <a:r>
              <a:rPr lang="ru-RU" sz="2400" dirty="0" smtClean="0">
                <a:latin typeface="Georgia" panose="02040502050405020303" pitchFamily="18" charset="0"/>
              </a:rPr>
              <a:t>, кайра, песец, серая куропатка</a:t>
            </a:r>
          </a:p>
          <a:p>
            <a:pPr marL="45720" indent="0">
              <a:buNone/>
            </a:pPr>
            <a:r>
              <a:rPr lang="ru-RU" sz="2400" dirty="0" smtClean="0">
                <a:latin typeface="Georgia" panose="02040502050405020303" pitchFamily="18" charset="0"/>
              </a:rPr>
              <a:t>В) верблюд, тушканчик, дрофа, бурундук</a:t>
            </a:r>
          </a:p>
          <a:p>
            <a:pPr marL="45720" indent="0">
              <a:buNone/>
            </a:pPr>
            <a:r>
              <a:rPr lang="ru-RU" sz="2400" dirty="0" smtClean="0">
                <a:latin typeface="Georgia" panose="02040502050405020303" pitchFamily="18" charset="0"/>
              </a:rPr>
              <a:t>Г) жук – скарабей, ушастый ёж, сайгак, песчаный </a:t>
            </a:r>
            <a:r>
              <a:rPr lang="ru-RU" sz="2400" dirty="0" err="1" smtClean="0">
                <a:latin typeface="Georgia" panose="02040502050405020303" pitchFamily="18" charset="0"/>
              </a:rPr>
              <a:t>удавчик</a:t>
            </a:r>
            <a:endParaRPr lang="ru-RU" sz="24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058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705394"/>
            <a:ext cx="9872871" cy="5390606"/>
          </a:xfrm>
        </p:spPr>
        <p:txBody>
          <a:bodyPr>
            <a:normAutofit/>
          </a:bodyPr>
          <a:lstStyle/>
          <a:p>
            <a:pPr marL="45720" lvl="0" indent="0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8. </a:t>
            </a:r>
            <a:r>
              <a:rPr lang="ru-RU" sz="2400" b="1" dirty="0">
                <a:solidFill>
                  <a:schemeClr val="tx1"/>
                </a:solidFill>
                <a:latin typeface="Georgia" panose="02040502050405020303" pitchFamily="18" charset="0"/>
              </a:rPr>
              <a:t>В парках и на городских улицах наших субтропиков люди выращивают красивые растения, привезённые из теплых стран</a:t>
            </a:r>
            <a:r>
              <a:rPr lang="ru-RU" sz="24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:</a:t>
            </a:r>
          </a:p>
          <a:p>
            <a:pPr marL="45720" lvl="0" indent="0">
              <a:buNone/>
            </a:pPr>
            <a:r>
              <a:rPr lang="ru-RU" sz="2400" dirty="0" smtClean="0">
                <a:latin typeface="Georgia" panose="02040502050405020303" pitchFamily="18" charset="0"/>
              </a:rPr>
              <a:t>А) дуб, бук, каштан настоящий</a:t>
            </a:r>
          </a:p>
          <a:p>
            <a:pPr marL="45720" lvl="0" indent="0">
              <a:buNone/>
            </a:pPr>
            <a:r>
              <a:rPr lang="ru-RU" sz="2400" dirty="0" smtClean="0">
                <a:latin typeface="Georgia" panose="02040502050405020303" pitchFamily="18" charset="0"/>
              </a:rPr>
              <a:t>Б) кипарисы, пальмы, магнолии</a:t>
            </a:r>
          </a:p>
          <a:p>
            <a:pPr marL="45720" lvl="0" indent="0">
              <a:buNone/>
            </a:pPr>
            <a:r>
              <a:rPr lang="ru-RU" sz="2400" dirty="0" smtClean="0">
                <a:latin typeface="Georgia" panose="02040502050405020303" pitchFamily="18" charset="0"/>
              </a:rPr>
              <a:t>В) абрикосы, персики, инжир</a:t>
            </a:r>
          </a:p>
          <a:p>
            <a:pPr marL="45720" lvl="0" indent="0">
              <a:buNone/>
            </a:pPr>
            <a:endParaRPr lang="ru-RU" sz="2400" dirty="0">
              <a:latin typeface="Georgia" panose="02040502050405020303" pitchFamily="18" charset="0"/>
            </a:endParaRPr>
          </a:p>
          <a:p>
            <a:pPr marL="45720" lvl="0" indent="0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9. Найди и отметь на рисунке суслика.</a:t>
            </a:r>
          </a:p>
          <a:p>
            <a:pPr marL="45720" lvl="0" indent="0">
              <a:buNone/>
            </a:pPr>
            <a:endParaRPr lang="ru-RU" sz="2400" dirty="0">
              <a:latin typeface="Georgia" panose="02040502050405020303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4412055"/>
            <a:ext cx="2344783" cy="17585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8194" y="4538254"/>
            <a:ext cx="2134452" cy="160083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24164" y="4468697"/>
            <a:ext cx="2339318" cy="170194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6283" y="4412055"/>
            <a:ext cx="1875062" cy="187506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 flipH="1">
            <a:off x="3030582" y="6224873"/>
            <a:ext cx="548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Georgia" panose="02040502050405020303" pitchFamily="18" charset="0"/>
              </a:rPr>
              <a:t>Б</a:t>
            </a:r>
            <a:endParaRPr lang="ru-RU" b="1" dirty="0">
              <a:latin typeface="Georgia" panose="02040502050405020303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6023" y="6224873"/>
            <a:ext cx="3069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Georgia" panose="02040502050405020303" pitchFamily="18" charset="0"/>
              </a:rPr>
              <a:t>А</a:t>
            </a:r>
            <a:endParaRPr lang="ru-RU" b="1" dirty="0">
              <a:latin typeface="Georgia" panose="02040502050405020303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49873" y="6224873"/>
            <a:ext cx="459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Georgia" panose="02040502050405020303" pitchFamily="18" charset="0"/>
              </a:rPr>
              <a:t>В</a:t>
            </a:r>
            <a:endParaRPr lang="ru-RU" b="1" dirty="0">
              <a:latin typeface="Georgia" panose="02040502050405020303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573911" y="6170642"/>
            <a:ext cx="562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Georgia" panose="02040502050405020303" pitchFamily="18" charset="0"/>
              </a:rPr>
              <a:t>Г</a:t>
            </a:r>
            <a:endParaRPr lang="ru-RU" b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401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7646" y="718457"/>
            <a:ext cx="10711543" cy="6035040"/>
          </a:xfrm>
        </p:spPr>
        <p:txBody>
          <a:bodyPr/>
          <a:lstStyle/>
          <a:p>
            <a:pPr marL="45720" indent="0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10. Найди и отметь на рисунке олеандрового бражника.</a:t>
            </a:r>
          </a:p>
          <a:p>
            <a:pPr marL="45720" indent="0">
              <a:buNone/>
            </a:pPr>
            <a:endParaRPr lang="ru-RU" sz="2400" b="1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marL="45720" indent="0">
              <a:buNone/>
            </a:pPr>
            <a:endParaRPr lang="ru-RU" sz="2400" b="1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marL="45720" indent="0">
              <a:buNone/>
            </a:pPr>
            <a:endParaRPr lang="ru-RU" sz="2400" b="1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marL="45720" indent="0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11. </a:t>
            </a:r>
            <a:r>
              <a:rPr lang="ru-RU" sz="2400" b="1" dirty="0">
                <a:solidFill>
                  <a:schemeClr val="tx1"/>
                </a:solidFill>
                <a:latin typeface="Georgia" panose="02040502050405020303" pitchFamily="18" charset="0"/>
              </a:rPr>
              <a:t>Какая характеристика относится к тундре?</a:t>
            </a:r>
          </a:p>
          <a:p>
            <a:pPr marL="45720" lvl="0" indent="0">
              <a:buNone/>
            </a:pPr>
            <a:r>
              <a:rPr lang="ru-RU" sz="2000" dirty="0" smtClean="0">
                <a:latin typeface="Georgia" panose="02040502050405020303" pitchFamily="18" charset="0"/>
              </a:rPr>
              <a:t>А) Солнце </a:t>
            </a:r>
            <a:r>
              <a:rPr lang="ru-RU" sz="2000" dirty="0">
                <a:latin typeface="Georgia" panose="02040502050405020303" pitchFamily="18" charset="0"/>
              </a:rPr>
              <a:t>никогда не поднимается высоко над горизонтом, из растительности на камнях встречаются лишайники, животные питаются рыбой</a:t>
            </a:r>
          </a:p>
          <a:p>
            <a:pPr marL="45720" lvl="0" indent="0">
              <a:buNone/>
            </a:pPr>
            <a:r>
              <a:rPr lang="ru-RU" sz="2000" dirty="0" smtClean="0">
                <a:latin typeface="Georgia" panose="02040502050405020303" pitchFamily="18" charset="0"/>
              </a:rPr>
              <a:t>Б) Короткое </a:t>
            </a:r>
            <a:r>
              <a:rPr lang="ru-RU" sz="2000" dirty="0">
                <a:latin typeface="Georgia" panose="02040502050405020303" pitchFamily="18" charset="0"/>
              </a:rPr>
              <a:t>лето, земля оттаивает на 1,5 м в глубину, вода не впитывается, поэтому та много болот, растения </a:t>
            </a:r>
            <a:r>
              <a:rPr lang="ru-RU" sz="2000" dirty="0" err="1">
                <a:latin typeface="Georgia" panose="02040502050405020303" pitchFamily="18" charset="0"/>
              </a:rPr>
              <a:t>стелятся</a:t>
            </a:r>
            <a:r>
              <a:rPr lang="ru-RU" sz="2000" dirty="0">
                <a:latin typeface="Georgia" panose="02040502050405020303" pitchFamily="18" charset="0"/>
              </a:rPr>
              <a:t> по земле</a:t>
            </a:r>
          </a:p>
          <a:p>
            <a:pPr marL="45720" lvl="0" indent="0">
              <a:buNone/>
            </a:pPr>
            <a:r>
              <a:rPr lang="ru-RU" sz="2000" dirty="0" smtClean="0">
                <a:latin typeface="Georgia" panose="02040502050405020303" pitchFamily="18" charset="0"/>
              </a:rPr>
              <a:t>В) Лето </a:t>
            </a:r>
            <a:r>
              <a:rPr lang="ru-RU" sz="2000" dirty="0">
                <a:latin typeface="Georgia" panose="02040502050405020303" pitchFamily="18" charset="0"/>
              </a:rPr>
              <a:t>теплое, но зима суровая, преобладают хвойные растения, так как они менее требовательные к теплу, животный мир разнообразен.</a:t>
            </a:r>
          </a:p>
          <a:p>
            <a:pPr marL="45720" lvl="0" indent="0">
              <a:buNone/>
            </a:pPr>
            <a:r>
              <a:rPr lang="ru-RU" sz="2000" dirty="0" smtClean="0">
                <a:latin typeface="Georgia" panose="02040502050405020303" pitchFamily="18" charset="0"/>
              </a:rPr>
              <a:t>Г) В </a:t>
            </a:r>
            <a:r>
              <a:rPr lang="ru-RU" sz="2000" dirty="0">
                <a:latin typeface="Georgia" panose="02040502050405020303" pitchFamily="18" charset="0"/>
              </a:rPr>
              <a:t>лесах растут теплолюбивые широколиственные растения, растительный и животный мир богат и разнообразен</a:t>
            </a: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2784" y="1227909"/>
            <a:ext cx="1939405" cy="12948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6249" y="1182278"/>
            <a:ext cx="2017121" cy="151284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8459" y="1227909"/>
            <a:ext cx="2171142" cy="144895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43661" y="1227909"/>
            <a:ext cx="1484556" cy="153548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57646" y="2522764"/>
            <a:ext cx="336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А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045002" y="2401199"/>
            <a:ext cx="4012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Б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709064" y="2307528"/>
            <a:ext cx="3289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В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8360229" y="2394065"/>
            <a:ext cx="464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Г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51115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34440" y="757646"/>
            <a:ext cx="9872871" cy="5416731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12. Выбери, какие ягоды можно встретить летом в тундре.</a:t>
            </a:r>
          </a:p>
          <a:p>
            <a:pPr marL="45720" indent="0">
              <a:buNone/>
            </a:pPr>
            <a:r>
              <a:rPr lang="ru-RU" sz="2400" dirty="0" smtClean="0">
                <a:latin typeface="Georgia" panose="02040502050405020303" pitchFamily="18" charset="0"/>
              </a:rPr>
              <a:t>А) виноград         Б) морошка       В) брусника       Г) земляника</a:t>
            </a:r>
          </a:p>
          <a:p>
            <a:pPr marL="45720" indent="0">
              <a:buNone/>
            </a:pPr>
            <a:endParaRPr lang="ru-RU" sz="2400" dirty="0">
              <a:latin typeface="Georgia" panose="02040502050405020303" pitchFamily="18" charset="0"/>
            </a:endParaRPr>
          </a:p>
          <a:p>
            <a:pPr marL="45720" lvl="0" indent="0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13. </a:t>
            </a:r>
            <a:r>
              <a:rPr lang="ru-RU" sz="2400" b="1" dirty="0">
                <a:solidFill>
                  <a:schemeClr val="tx1"/>
                </a:solidFill>
                <a:latin typeface="Georgia" panose="02040502050405020303" pitchFamily="18" charset="0"/>
              </a:rPr>
              <a:t>Какое животное называют «кораблем пустыни»?</a:t>
            </a:r>
          </a:p>
          <a:p>
            <a:pPr marL="45720" lvl="0" indent="0">
              <a:buNone/>
            </a:pPr>
            <a:r>
              <a:rPr lang="ru-RU" sz="2400" dirty="0" smtClean="0">
                <a:latin typeface="Georgia" panose="02040502050405020303" pitchFamily="18" charset="0"/>
              </a:rPr>
              <a:t>А) сайгака</a:t>
            </a:r>
            <a:r>
              <a:rPr lang="ru-RU" sz="2400" dirty="0">
                <a:latin typeface="Georgia" panose="02040502050405020303" pitchFamily="18" charset="0"/>
              </a:rPr>
              <a:t> </a:t>
            </a:r>
            <a:r>
              <a:rPr lang="ru-RU" sz="2400" dirty="0" smtClean="0">
                <a:latin typeface="Georgia" panose="02040502050405020303" pitchFamily="18" charset="0"/>
              </a:rPr>
              <a:t>        Б) Верблюда</a:t>
            </a:r>
            <a:r>
              <a:rPr lang="ru-RU" sz="2400" dirty="0">
                <a:latin typeface="Georgia" panose="02040502050405020303" pitchFamily="18" charset="0"/>
              </a:rPr>
              <a:t> </a:t>
            </a:r>
            <a:r>
              <a:rPr lang="ru-RU" sz="2400" dirty="0" smtClean="0">
                <a:latin typeface="Georgia" panose="02040502050405020303" pitchFamily="18" charset="0"/>
              </a:rPr>
              <a:t>        В) Корсака</a:t>
            </a:r>
            <a:r>
              <a:rPr lang="ru-RU" sz="2400" dirty="0">
                <a:latin typeface="Georgia" panose="02040502050405020303" pitchFamily="18" charset="0"/>
              </a:rPr>
              <a:t> </a:t>
            </a:r>
            <a:r>
              <a:rPr lang="ru-RU" sz="2400" dirty="0" smtClean="0">
                <a:latin typeface="Georgia" panose="02040502050405020303" pitchFamily="18" charset="0"/>
              </a:rPr>
              <a:t>         Г) Варана</a:t>
            </a:r>
          </a:p>
          <a:p>
            <a:pPr marL="45720" lvl="0" indent="0">
              <a:buNone/>
            </a:pPr>
            <a:endParaRPr lang="ru-RU" sz="2400" dirty="0">
              <a:latin typeface="Georgia" panose="02040502050405020303" pitchFamily="18" charset="0"/>
            </a:endParaRPr>
          </a:p>
          <a:p>
            <a:pPr marL="45720" lvl="0" indent="0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14. Самая первая природная зона, расположенная с севера на юг-</a:t>
            </a:r>
          </a:p>
          <a:p>
            <a:pPr marL="45720" lvl="0" indent="0">
              <a:buNone/>
            </a:pPr>
            <a:r>
              <a:rPr lang="ru-RU" sz="2400" dirty="0" smtClean="0">
                <a:latin typeface="Georgia" panose="02040502050405020303" pitchFamily="18" charset="0"/>
              </a:rPr>
              <a:t>А) тундра       Б) пустыня       В) арктическая пустыня      Г) степь</a:t>
            </a:r>
            <a:endParaRPr lang="ru-RU" sz="2400" dirty="0">
              <a:latin typeface="Georgia" panose="02040502050405020303" pitchFamily="18" charset="0"/>
            </a:endParaRPr>
          </a:p>
          <a:p>
            <a:pPr marL="4572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sz="24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061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505098"/>
            <a:ext cx="9875520" cy="409303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Georgia" panose="02040502050405020303" pitchFamily="18" charset="0"/>
              </a:rPr>
              <a:t>Ответы:</a:t>
            </a:r>
            <a:endParaRPr lang="ru-RU" sz="2000" b="1" dirty="0"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914401"/>
            <a:ext cx="9872871" cy="5434148"/>
          </a:xfrm>
        </p:spPr>
        <p:txBody>
          <a:bodyPr>
            <a:normAutofit fontScale="55000" lnSpcReduction="20000"/>
          </a:bodyPr>
          <a:lstStyle/>
          <a:p>
            <a:pPr marL="45720" indent="0">
              <a:buNone/>
            </a:pPr>
            <a:r>
              <a:rPr lang="ru-RU" sz="3600" b="1" dirty="0" smtClean="0">
                <a:latin typeface="Georgia" panose="02040502050405020303" pitchFamily="18" charset="0"/>
              </a:rPr>
              <a:t>1 – Б, Г,Д</a:t>
            </a:r>
          </a:p>
          <a:p>
            <a:pPr marL="45720" indent="0">
              <a:buNone/>
            </a:pPr>
            <a:r>
              <a:rPr lang="ru-RU" sz="3600" b="1" dirty="0" smtClean="0">
                <a:latin typeface="Georgia" panose="02040502050405020303" pitchFamily="18" charset="0"/>
              </a:rPr>
              <a:t>2 -  Б, В, Г, Д</a:t>
            </a:r>
          </a:p>
          <a:p>
            <a:pPr marL="45720" indent="0">
              <a:buNone/>
            </a:pPr>
            <a:r>
              <a:rPr lang="ru-RU" sz="3600" b="1" dirty="0" smtClean="0">
                <a:latin typeface="Georgia" panose="02040502050405020303" pitchFamily="18" charset="0"/>
              </a:rPr>
              <a:t>3 – А</a:t>
            </a:r>
          </a:p>
          <a:p>
            <a:pPr marL="45720" indent="0">
              <a:buNone/>
            </a:pPr>
            <a:r>
              <a:rPr lang="ru-RU" sz="3600" b="1" dirty="0" smtClean="0">
                <a:latin typeface="Georgia" panose="02040502050405020303" pitchFamily="18" charset="0"/>
              </a:rPr>
              <a:t>4 – А,В</a:t>
            </a:r>
          </a:p>
          <a:p>
            <a:pPr marL="45720" indent="0">
              <a:buNone/>
            </a:pPr>
            <a:r>
              <a:rPr lang="ru-RU" sz="3600" b="1" dirty="0" smtClean="0">
                <a:latin typeface="Georgia" panose="02040502050405020303" pitchFamily="18" charset="0"/>
              </a:rPr>
              <a:t>5 – Б</a:t>
            </a:r>
          </a:p>
          <a:p>
            <a:pPr marL="45720" indent="0">
              <a:buNone/>
            </a:pPr>
            <a:r>
              <a:rPr lang="ru-RU" sz="3600" b="1" dirty="0" smtClean="0">
                <a:latin typeface="Georgia" panose="02040502050405020303" pitchFamily="18" charset="0"/>
              </a:rPr>
              <a:t>6 – В</a:t>
            </a:r>
          </a:p>
          <a:p>
            <a:pPr marL="45720" indent="0">
              <a:buNone/>
            </a:pPr>
            <a:r>
              <a:rPr lang="ru-RU" sz="3600" b="1" dirty="0" smtClean="0">
                <a:latin typeface="Georgia" panose="02040502050405020303" pitchFamily="18" charset="0"/>
              </a:rPr>
              <a:t>7 -  В</a:t>
            </a:r>
          </a:p>
          <a:p>
            <a:pPr marL="45720" indent="0">
              <a:buNone/>
            </a:pPr>
            <a:r>
              <a:rPr lang="ru-RU" sz="3600" b="1" dirty="0" smtClean="0">
                <a:latin typeface="Georgia" panose="02040502050405020303" pitchFamily="18" charset="0"/>
              </a:rPr>
              <a:t>8 – Б</a:t>
            </a:r>
          </a:p>
          <a:p>
            <a:pPr marL="45720" indent="0">
              <a:buNone/>
            </a:pPr>
            <a:r>
              <a:rPr lang="ru-RU" sz="3600" b="1" dirty="0" smtClean="0">
                <a:latin typeface="Georgia" panose="02040502050405020303" pitchFamily="18" charset="0"/>
              </a:rPr>
              <a:t>9 – В</a:t>
            </a:r>
          </a:p>
          <a:p>
            <a:pPr marL="45720" indent="0">
              <a:buNone/>
            </a:pPr>
            <a:r>
              <a:rPr lang="ru-RU" sz="3600" b="1" dirty="0" smtClean="0">
                <a:latin typeface="Georgia" panose="02040502050405020303" pitchFamily="18" charset="0"/>
              </a:rPr>
              <a:t>10 – В</a:t>
            </a:r>
          </a:p>
          <a:p>
            <a:pPr marL="45720" indent="0">
              <a:buNone/>
            </a:pPr>
            <a:r>
              <a:rPr lang="ru-RU" sz="3600" b="1" dirty="0" smtClean="0">
                <a:latin typeface="Georgia" panose="02040502050405020303" pitchFamily="18" charset="0"/>
              </a:rPr>
              <a:t>11 – Б</a:t>
            </a:r>
          </a:p>
          <a:p>
            <a:pPr marL="45720" indent="0">
              <a:buNone/>
            </a:pPr>
            <a:r>
              <a:rPr lang="ru-RU" sz="3600" b="1" dirty="0" smtClean="0">
                <a:latin typeface="Georgia" panose="02040502050405020303" pitchFamily="18" charset="0"/>
              </a:rPr>
              <a:t>12 – Б,В</a:t>
            </a:r>
          </a:p>
          <a:p>
            <a:pPr marL="45720" indent="0">
              <a:buNone/>
            </a:pPr>
            <a:r>
              <a:rPr lang="ru-RU" sz="3600" b="1" dirty="0" smtClean="0">
                <a:latin typeface="Georgia" panose="02040502050405020303" pitchFamily="18" charset="0"/>
              </a:rPr>
              <a:t>13 – Б</a:t>
            </a:r>
          </a:p>
          <a:p>
            <a:pPr marL="45720" indent="0">
              <a:buNone/>
            </a:pPr>
            <a:r>
              <a:rPr lang="ru-RU" sz="3600" b="1" dirty="0" smtClean="0">
                <a:latin typeface="Georgia" panose="02040502050405020303" pitchFamily="18" charset="0"/>
              </a:rPr>
              <a:t>14- В</a:t>
            </a:r>
          </a:p>
          <a:p>
            <a:pPr marL="45720" indent="0">
              <a:buNone/>
            </a:pPr>
            <a:endParaRPr lang="ru-RU" dirty="0" smtClean="0"/>
          </a:p>
          <a:p>
            <a:pPr marL="45720" indent="0">
              <a:buNone/>
            </a:pPr>
            <a:endParaRPr lang="ru-RU" dirty="0" smtClean="0"/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7044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Базис</Template>
  <TotalTime>76</TotalTime>
  <Words>490</Words>
  <Application>Microsoft Office PowerPoint</Application>
  <PresentationFormat>Широкоэкранный</PresentationFormat>
  <Paragraphs>75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Corbel</vt:lpstr>
      <vt:lpstr>Georgia</vt:lpstr>
      <vt:lpstr>Базис</vt:lpstr>
      <vt:lpstr>Итоговый тест по природным зонам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Ответы: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Итоговый тест по природным зонам</dc:title>
  <dc:creator>Admin</dc:creator>
  <cp:lastModifiedBy>Admin</cp:lastModifiedBy>
  <cp:revision>9</cp:revision>
  <dcterms:created xsi:type="dcterms:W3CDTF">2021-12-09T13:10:08Z</dcterms:created>
  <dcterms:modified xsi:type="dcterms:W3CDTF">2021-12-09T14:26:40Z</dcterms:modified>
</cp:coreProperties>
</file>