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4" r:id="rId4"/>
    <p:sldId id="258" r:id="rId5"/>
    <p:sldId id="259" r:id="rId6"/>
    <p:sldId id="260" r:id="rId7"/>
    <p:sldId id="261" r:id="rId8"/>
    <p:sldId id="275" r:id="rId9"/>
    <p:sldId id="276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2" r:id="rId18"/>
    <p:sldId id="273" r:id="rId19"/>
    <p:sldId id="270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D89F1-B85E-4259-A516-DF253CF59AE3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0C805-EF92-4BCC-8829-D625F7B40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910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0C805-EF92-4BCC-8829-D625F7B4027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891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0C805-EF92-4BCC-8829-D625F7B4027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511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0C805-EF92-4BCC-8829-D625F7B4027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080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0C805-EF92-4BCC-8829-D625F7B4027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126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B92E3-A97E-49E7-B1E7-9092764DCBAB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AF6C-22F9-46F6-9CEA-4977DC61E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575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B92E3-A97E-49E7-B1E7-9092764DCBAB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AF6C-22F9-46F6-9CEA-4977DC61E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872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B92E3-A97E-49E7-B1E7-9092764DCBAB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AF6C-22F9-46F6-9CEA-4977DC61E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64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B92E3-A97E-49E7-B1E7-9092764DCBAB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AF6C-22F9-46F6-9CEA-4977DC61E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106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B92E3-A97E-49E7-B1E7-9092764DCBAB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AF6C-22F9-46F6-9CEA-4977DC61E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098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B92E3-A97E-49E7-B1E7-9092764DCBAB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AF6C-22F9-46F6-9CEA-4977DC61E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914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B92E3-A97E-49E7-B1E7-9092764DCBAB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AF6C-22F9-46F6-9CEA-4977DC61E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596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B92E3-A97E-49E7-B1E7-9092764DCBAB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AF6C-22F9-46F6-9CEA-4977DC61E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477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B92E3-A97E-49E7-B1E7-9092764DCBAB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AF6C-22F9-46F6-9CEA-4977DC61E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05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B92E3-A97E-49E7-B1E7-9092764DCBAB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AF6C-22F9-46F6-9CEA-4977DC61E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64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B92E3-A97E-49E7-B1E7-9092764DCBAB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DAF6C-22F9-46F6-9CEA-4977DC61E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614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B92E3-A97E-49E7-B1E7-9092764DCBAB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DAF6C-22F9-46F6-9CEA-4977DC61E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989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1"/>
            <a:ext cx="77724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Задача 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6572" y="548680"/>
            <a:ext cx="7865868" cy="494610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FF0000"/>
                </a:solidFill>
              </a:rPr>
              <a:t>                            </a:t>
            </a:r>
          </a:p>
          <a:p>
            <a:pPr algn="l"/>
            <a:endParaRPr lang="ru-RU" sz="2400" dirty="0">
              <a:solidFill>
                <a:srgbClr val="FF0000"/>
              </a:solidFill>
            </a:endParaRPr>
          </a:p>
          <a:p>
            <a:pPr algn="l"/>
            <a:endParaRPr lang="ru-RU" sz="2400" dirty="0" smtClean="0">
              <a:solidFill>
                <a:srgbClr val="FF0000"/>
              </a:solidFill>
            </a:endParaRPr>
          </a:p>
          <a:p>
            <a:pPr algn="l"/>
            <a:r>
              <a:rPr lang="ru-RU" sz="2600" dirty="0" smtClean="0">
                <a:solidFill>
                  <a:schemeClr val="tx1"/>
                </a:solidFill>
              </a:rPr>
              <a:t>Расстояние </a:t>
            </a:r>
            <a:r>
              <a:rPr lang="ru-RU" sz="2600" dirty="0">
                <a:solidFill>
                  <a:schemeClr val="tx1"/>
                </a:solidFill>
              </a:rPr>
              <a:t>между го­ро­да­ми А и В равно 375 км. Город С на­хо­дит­ся между го­ро­да­ми А и В. Из го­ро­да А в город В вы­ехал автомобиль, а через 1 час 30 минут сле­дом за ним со ско­ро­стью 75 км/ч вы­ехал мотоциклист, до­гнал ав­то­мо­биль в го­ро­де С и по­вер­нул обратно. Когда он вер­нул­ся в А, ав­то­мо­биль при­был в </a:t>
            </a:r>
            <a:r>
              <a:rPr lang="ru-RU" sz="2600" dirty="0" err="1">
                <a:solidFill>
                  <a:schemeClr val="tx1"/>
                </a:solidFill>
              </a:rPr>
              <a:t>В</a:t>
            </a:r>
            <a:r>
              <a:rPr lang="ru-RU" sz="2600" dirty="0">
                <a:solidFill>
                  <a:schemeClr val="tx1"/>
                </a:solidFill>
              </a:rPr>
              <a:t>. Най­ди­те рас­сто­я­ние от А до </a:t>
            </a:r>
            <a:r>
              <a:rPr lang="ru-RU" sz="2600" dirty="0" smtClean="0">
                <a:solidFill>
                  <a:schemeClr val="tx1"/>
                </a:solidFill>
              </a:rPr>
              <a:t>С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53491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109" y="163543"/>
            <a:ext cx="8229600" cy="994122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Задача 4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Пер­вые 5 часов ав­то­мо­биль ехал со ско­ро­стью 60 км/ч, сле­ду­ю­щие 3 часа — со ско­ро­стью 100 км/ч, а по­след­ние 4 часа — со ско­ро­стью 75 км/ч. Най­ди­те сред­нюю ско­рость ав­то­мо­би­ля на про­тя­же­нии всего пути.</a:t>
            </a:r>
          </a:p>
        </p:txBody>
      </p:sp>
    </p:spTree>
    <p:extLst>
      <p:ext uri="{BB962C8B-B14F-4D97-AF65-F5344CB8AC3E}">
        <p14:creationId xmlns:p14="http://schemas.microsoft.com/office/powerpoint/2010/main" val="3074347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654" y="266092"/>
            <a:ext cx="8229600" cy="78664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Решение: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</a:rPr>
                          <m:t>ср</m:t>
                        </m:r>
                      </m:sub>
                    </m:sSub>
                  </m:oMath>
                </a14:m>
                <a:r>
                  <a:rPr lang="ru-RU" dirty="0" smtClean="0"/>
                  <a:t> =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/>
                          </a:rPr>
                          <m:t>𝑠</m:t>
                        </m:r>
                      </m:num>
                      <m:den>
                        <m:r>
                          <a:rPr lang="en-US" b="0" i="1" dirty="0" smtClean="0">
                            <a:latin typeface="Cambria Math"/>
                          </a:rPr>
                          <m:t>𝑡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ru-RU" i="1">
                            <a:latin typeface="Cambria Math"/>
                          </a:rPr>
                          <m:t>ср</m:t>
                        </m:r>
                      </m:sub>
                    </m:sSub>
                  </m:oMath>
                </a14:m>
                <a:r>
                  <a:rPr lang="en-US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/>
                          </a:rPr>
                          <m:t>60</m:t>
                        </m:r>
                        <m:r>
                          <a:rPr lang="en-US" b="0" i="1" dirty="0" smtClean="0">
                            <a:latin typeface="Cambria Math"/>
                            <a:ea typeface="Cambria Math"/>
                          </a:rPr>
                          <m:t>×5+100×3+75×4</m:t>
                        </m:r>
                      </m:num>
                      <m:den>
                        <m:r>
                          <a:rPr lang="en-US" b="0" i="1" dirty="0" smtClean="0">
                            <a:latin typeface="Cambria Math"/>
                          </a:rPr>
                          <m:t>5+3+4</m:t>
                        </m:r>
                      </m:den>
                    </m:f>
                  </m:oMath>
                </a14:m>
                <a:r>
                  <a:rPr lang="en-US" dirty="0" smtClean="0"/>
                  <a:t> =75 </a:t>
                </a:r>
                <a:r>
                  <a:rPr lang="ru-RU" dirty="0" smtClean="0"/>
                  <a:t>км/ч</a:t>
                </a:r>
              </a:p>
              <a:p>
                <a:pPr marL="0" indent="0">
                  <a:buNone/>
                </a:pPr>
                <a:r>
                  <a:rPr lang="ru-RU" dirty="0" smtClean="0"/>
                  <a:t>Ответ:75 км/ч.</a:t>
                </a: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852" t="-2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9658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Задача 5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Из </a:t>
            </a:r>
            <a:r>
              <a:rPr lang="ru-RU" i="1" dirty="0"/>
              <a:t>А</a:t>
            </a:r>
            <a:r>
              <a:rPr lang="ru-RU" dirty="0"/>
              <a:t> в </a:t>
            </a:r>
            <a:r>
              <a:rPr lang="ru-RU" i="1" dirty="0" err="1"/>
              <a:t>В</a:t>
            </a:r>
            <a:r>
              <a:rPr lang="ru-RU" dirty="0"/>
              <a:t> од­но­вре­мен­но вы­еха­ли два ав­то­мо­би­ли­ста. Пер­вый про­ехал с по­сто­ян­ной ско­ро­стью весь путь. Вто­рой про­ехал первую по­ло­ви­ну пути со ско­ро­стью 30 км/ч, а вто­рую по­ло­ви­ну пути про­ехал со ско­ро­стью, большей скорости первого на 9 км/ч, в ре­зуль­та­те чего при­был в </a:t>
            </a:r>
            <a:r>
              <a:rPr lang="ru-RU" i="1" dirty="0" err="1"/>
              <a:t>В</a:t>
            </a:r>
            <a:r>
              <a:rPr lang="ru-RU" dirty="0"/>
              <a:t> од­но­вре­мен­но с пер­вым ав­то­мо­би­ли­стом. Най­ди­те ско­рость пер­во­го ав­то­мо­би­ли­ста.</a:t>
            </a: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641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Решение</a:t>
            </a:r>
            <a:endParaRPr lang="ru-RU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322709446"/>
                  </p:ext>
                </p:extLst>
              </p:nvPr>
            </p:nvGraphicFramePr>
            <p:xfrm>
              <a:off x="457200" y="1125539"/>
              <a:ext cx="8229600" cy="209791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57400"/>
                    <a:gridCol w="2057400"/>
                    <a:gridCol w="2057400"/>
                    <a:gridCol w="2057400"/>
                  </a:tblGrid>
                  <a:tr h="351379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r>
                            <a:rPr lang="ru-RU" dirty="0" smtClean="0"/>
                            <a:t>,км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V</a:t>
                          </a:r>
                          <a:r>
                            <a:rPr lang="ru-RU" dirty="0" smtClean="0"/>
                            <a:t>,км/ч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t</a:t>
                          </a:r>
                          <a:r>
                            <a:rPr lang="ru-RU" dirty="0" smtClean="0"/>
                            <a:t>,ч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539087">
                    <a:tc>
                      <a:txBody>
                        <a:bodyPr/>
                        <a:lstStyle/>
                        <a:p>
                          <a:r>
                            <a:rPr lang="ru-RU" dirty="0" smtClean="0"/>
                            <a:t>1 автомобиль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x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𝑠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539087">
                    <a:tc rowSpan="2">
                      <a:txBody>
                        <a:bodyPr/>
                        <a:lstStyle/>
                        <a:p>
                          <a:r>
                            <a:rPr lang="ru-RU" dirty="0" smtClean="0"/>
                            <a:t>2 автомобиль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𝑠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30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𝑠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60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585876"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𝑠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x+9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𝑠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2(</m:t>
                                    </m:r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+9)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322709446"/>
                  </p:ext>
                </p:extLst>
              </p:nvPr>
            </p:nvGraphicFramePr>
            <p:xfrm>
              <a:off x="457200" y="1125539"/>
              <a:ext cx="8229600" cy="209791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57400"/>
                    <a:gridCol w="2057400"/>
                    <a:gridCol w="2057400"/>
                    <a:gridCol w="2057400"/>
                  </a:tblGrid>
                  <a:tr h="365760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r>
                            <a:rPr lang="ru-RU" dirty="0" smtClean="0"/>
                            <a:t>,км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V</a:t>
                          </a:r>
                          <a:r>
                            <a:rPr lang="ru-RU" dirty="0" smtClean="0"/>
                            <a:t>,км/ч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t</a:t>
                          </a:r>
                          <a:r>
                            <a:rPr lang="ru-RU" dirty="0" smtClean="0"/>
                            <a:t>,ч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561150">
                    <a:tc>
                      <a:txBody>
                        <a:bodyPr/>
                        <a:lstStyle/>
                        <a:p>
                          <a:r>
                            <a:rPr lang="ru-RU" dirty="0" smtClean="0"/>
                            <a:t>1 автомобиль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x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0593" t="-70652" b="-208696"/>
                          </a:stretch>
                        </a:blipFill>
                      </a:tcPr>
                    </a:tc>
                  </a:tr>
                  <a:tr h="561150">
                    <a:tc rowSpan="2">
                      <a:txBody>
                        <a:bodyPr/>
                        <a:lstStyle/>
                        <a:p>
                          <a:r>
                            <a:rPr lang="ru-RU" dirty="0" smtClean="0"/>
                            <a:t>2 автомобиль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297" t="-170652" r="-200297" b="-1086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30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0593" t="-170652" b="-108696"/>
                          </a:stretch>
                        </a:blipFill>
                      </a:tcPr>
                    </a:tc>
                  </a:tr>
                  <a:tr h="609854"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297" t="-249000" r="-2002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x+9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0593" t="-249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Прямоугольник 4"/>
              <p:cNvSpPr/>
              <p:nvPr/>
            </p:nvSpPr>
            <p:spPr>
              <a:xfrm>
                <a:off x="444990" y="3125770"/>
                <a:ext cx="8280920" cy="37748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𝑠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4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𝑠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sz="2400" dirty="0" smtClean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𝑆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2(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/>
                          </a:rPr>
                          <m:t>+9)</m:t>
                        </m:r>
                      </m:den>
                    </m:f>
                  </m:oMath>
                </a14:m>
                <a:r>
                  <a:rPr lang="en-US" sz="2400" dirty="0" smtClean="0"/>
                  <a:t>                                   </a:t>
                </a:r>
                <a:endParaRPr lang="en-US" sz="2400" dirty="0" smtClean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400" dirty="0" smtClean="0"/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sz="2400" dirty="0" smtClean="0"/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2(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/>
                          </a:rPr>
                          <m:t>+9)</m:t>
                        </m:r>
                      </m:den>
                    </m:f>
                  </m:oMath>
                </a14:m>
                <a:r>
                  <a:rPr lang="en-US" sz="2400" dirty="0" smtClean="0"/>
                  <a:t> = 0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60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en-US" sz="2400" b="0" i="1" smtClean="0">
                                <a:latin typeface="Cambria Math"/>
                              </a:rPr>
                              <m:t>+9</m:t>
                            </m:r>
                          </m:e>
                        </m:d>
                        <m:r>
                          <a:rPr lang="en-US" sz="2400" b="0" i="1" smtClean="0">
                            <a:latin typeface="Cambria Math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en-US" sz="2400" b="0" i="1" smtClean="0">
                                <a:latin typeface="Cambria Math"/>
                              </a:rPr>
                              <m:t>+9</m:t>
                            </m:r>
                          </m:e>
                        </m:d>
                        <m:r>
                          <a:rPr lang="en-US" sz="2400" b="0" i="1" smtClean="0">
                            <a:latin typeface="Cambria Math"/>
                          </a:rPr>
                          <m:t>−30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60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/>
                          </a:rPr>
                          <m:t>+9)</m:t>
                        </m:r>
                      </m:den>
                    </m:f>
                  </m:oMath>
                </a14:m>
                <a:r>
                  <a:rPr lang="en-US" sz="2400" dirty="0" smtClean="0"/>
                  <a:t> = 0</a:t>
                </a:r>
                <a:r>
                  <a:rPr lang="ru-RU" sz="2400" dirty="0" smtClean="0"/>
                  <a:t>,  </a:t>
                </a:r>
                <a:r>
                  <a:rPr lang="en-US" sz="2400" dirty="0" smtClean="0"/>
                  <a:t>x≠0</a:t>
                </a:r>
                <a:r>
                  <a:rPr lang="ru-RU" sz="2400" dirty="0" smtClean="0"/>
                  <a:t>,-9</a:t>
                </a:r>
                <a:endParaRPr lang="en-US" sz="2400" dirty="0" smtClean="0"/>
              </a:p>
              <a:p>
                <a:r>
                  <a:rPr lang="en-US" dirty="0" smtClean="0"/>
                  <a:t>60x+540-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-9x-30x+0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0" smtClean="0">
                          <a:latin typeface="Cambria Math"/>
                        </a:rPr>
                        <m:t>−21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</a:rPr>
                        <m:t>x</m:t>
                      </m:r>
                      <m:r>
                        <a:rPr lang="en-US" b="0" i="0" smtClean="0">
                          <a:latin typeface="Cambria Math"/>
                        </a:rPr>
                        <m:t>−540=0</m:t>
                      </m:r>
                    </m:oMath>
                  </m:oMathPara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=36</a:t>
                </a:r>
              </a:p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 smtClean="0"/>
                  <a:t>= -15 </a:t>
                </a:r>
                <a:r>
                  <a:rPr lang="ru-RU" dirty="0" smtClean="0"/>
                  <a:t>не подходит по смыслу задачи.</a:t>
                </a:r>
              </a:p>
              <a:p>
                <a:r>
                  <a:rPr lang="ru-RU" dirty="0" smtClean="0"/>
                  <a:t>Ответ:36 км/ч</a:t>
                </a:r>
                <a:endParaRPr lang="en-US" dirty="0" smtClean="0"/>
              </a:p>
              <a:p>
                <a:endParaRPr lang="en-US" dirty="0" smtClean="0"/>
              </a:p>
              <a:p>
                <a:endParaRPr lang="ru-RU" dirty="0"/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990" y="3125770"/>
                <a:ext cx="8280920" cy="3774816"/>
              </a:xfrm>
              <a:prstGeom prst="rect">
                <a:avLst/>
              </a:prstGeom>
              <a:blipFill rotWithShape="1">
                <a:blip r:embed="rId3"/>
                <a:stretch>
                  <a:fillRect l="-6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008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Задача 6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Ту­ри­сты про­плы­ли на лодке от ла­ге­ря не­ко­то­рое рас­сто­я­ние вверх по те­че­нию реки, затем при­ча­ли­ли к бе­ре­гу и, по­гу­ляв 2 часа, вер­ну­лись об­рат­но через 6 часов от на­ча­ла пу­те­ше­ствия. На какое рас­сто­я­ние от ла­ге­ря они от­плы­ли, если ско­рость те­че­ния реки равна 3 км/ч, а соб­ствен­ная ско­рость лодки 6 км/ч?</a:t>
            </a:r>
          </a:p>
        </p:txBody>
      </p:sp>
    </p:spTree>
    <p:extLst>
      <p:ext uri="{BB962C8B-B14F-4D97-AF65-F5344CB8AC3E}">
        <p14:creationId xmlns:p14="http://schemas.microsoft.com/office/powerpoint/2010/main" val="2922194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Решение: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070659809"/>
                  </p:ext>
                </p:extLst>
              </p:nvPr>
            </p:nvGraphicFramePr>
            <p:xfrm>
              <a:off x="467544" y="1628800"/>
              <a:ext cx="8229600" cy="149326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57400"/>
                    <a:gridCol w="1975048"/>
                    <a:gridCol w="2139752"/>
                    <a:gridCol w="20574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r>
                            <a:rPr lang="ru-RU" dirty="0" smtClean="0"/>
                            <a:t>,км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V</a:t>
                          </a:r>
                          <a:r>
                            <a:rPr lang="ru-RU" dirty="0" smtClean="0"/>
                            <a:t>,км\ч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t</a:t>
                          </a:r>
                          <a:r>
                            <a:rPr lang="ru-RU" dirty="0" smtClean="0"/>
                            <a:t>,ч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/>
                            <a:t>По течению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x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6+3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/>
                            <a:t>Против течения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x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6-3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070659809"/>
                  </p:ext>
                </p:extLst>
              </p:nvPr>
            </p:nvGraphicFramePr>
            <p:xfrm>
              <a:off x="467544" y="1628800"/>
              <a:ext cx="8229600" cy="149326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57400"/>
                    <a:gridCol w="1975048"/>
                    <a:gridCol w="2139752"/>
                    <a:gridCol w="20574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r>
                            <a:rPr lang="ru-RU" dirty="0" smtClean="0"/>
                            <a:t>,км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V</a:t>
                          </a:r>
                          <a:r>
                            <a:rPr lang="ru-RU" dirty="0" smtClean="0"/>
                            <a:t>,км\ч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t</a:t>
                          </a:r>
                          <a:r>
                            <a:rPr lang="ru-RU" dirty="0" smtClean="0"/>
                            <a:t>,ч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561213">
                    <a:tc>
                      <a:txBody>
                        <a:bodyPr/>
                        <a:lstStyle/>
                        <a:p>
                          <a:r>
                            <a:rPr lang="ru-RU" dirty="0" smtClean="0"/>
                            <a:t>По течению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x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6+3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0890" t="-71739" b="-101087"/>
                          </a:stretch>
                        </a:blipFill>
                      </a:tcPr>
                    </a:tc>
                  </a:tr>
                  <a:tr h="561213">
                    <a:tc>
                      <a:txBody>
                        <a:bodyPr/>
                        <a:lstStyle/>
                        <a:p>
                          <a:r>
                            <a:rPr lang="ru-RU" dirty="0" smtClean="0"/>
                            <a:t>Против течения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x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6-3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0890" t="-171739" b="-108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506536" y="3212976"/>
                <a:ext cx="6318448" cy="3399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2800" dirty="0" smtClean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dirty="0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sz="2800" b="0" i="1" dirty="0" smtClean="0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sz="2800" b="0" i="0" dirty="0" smtClean="0">
                        <a:latin typeface="Cambria Math"/>
                      </a:rPr>
                      <m:t>+2=6</m:t>
                    </m:r>
                  </m:oMath>
                </a14:m>
                <a:endParaRPr lang="en-US" sz="2800" b="0" dirty="0" smtClean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2800" dirty="0" smtClean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dirty="0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sz="2800" b="0" i="1" dirty="0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800" dirty="0" smtClean="0"/>
                  <a:t> = 4</a:t>
                </a:r>
              </a:p>
              <a:p>
                <a:r>
                  <a:rPr lang="en-US" sz="2800" dirty="0" smtClean="0"/>
                  <a:t>x+3x = 36</a:t>
                </a:r>
              </a:p>
              <a:p>
                <a:r>
                  <a:rPr lang="en-US" sz="2800" dirty="0" smtClean="0"/>
                  <a:t>4x=36</a:t>
                </a:r>
              </a:p>
              <a:p>
                <a:r>
                  <a:rPr lang="en-US" sz="2800" dirty="0"/>
                  <a:t>x</a:t>
                </a:r>
                <a:r>
                  <a:rPr lang="en-US" sz="2800" dirty="0" smtClean="0"/>
                  <a:t>=9 </a:t>
                </a:r>
              </a:p>
              <a:p>
                <a:r>
                  <a:rPr lang="ru-RU" sz="2800" dirty="0" smtClean="0"/>
                  <a:t>Ответ: 9 км</a:t>
                </a:r>
                <a:endParaRPr lang="ru-RU" sz="2800" dirty="0"/>
              </a:p>
              <a:p>
                <a:r>
                  <a:rPr lang="ru-RU" sz="2800" dirty="0"/>
                  <a:t> </a:t>
                </a: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36" y="3212976"/>
                <a:ext cx="6318448" cy="3399777"/>
              </a:xfrm>
              <a:prstGeom prst="rect">
                <a:avLst/>
              </a:prstGeom>
              <a:blipFill rotWithShape="1">
                <a:blip r:embed="rId3"/>
                <a:stretch>
                  <a:fillRect l="-19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2293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Задача7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Расстояние между при­ста­ня­ми А и В равно 75 км. Из А в </a:t>
            </a:r>
            <a:r>
              <a:rPr lang="ru-RU" sz="2800" dirty="0" err="1"/>
              <a:t>В</a:t>
            </a:r>
            <a:r>
              <a:rPr lang="ru-RU" sz="2800" dirty="0"/>
              <a:t> по те­че­нию реки от­пра­вил­ся плот, а через час вслед за ним от­пра­ви­лась мо­тор­ная лодка, которая, при­быв в пункт В, тот­час по­вер­ну­ла об­рат­но и воз­вра­ти­лась в А. К этому вре­ме­ни плот прошёл 44 км. Най­ди­те ско­рость лодки в не­по­движ­ной воде, если ско­рость те­че­ния реки равна 4 км/ч.</a:t>
            </a:r>
          </a:p>
        </p:txBody>
      </p:sp>
    </p:spTree>
    <p:extLst>
      <p:ext uri="{BB962C8B-B14F-4D97-AF65-F5344CB8AC3E}">
        <p14:creationId xmlns:p14="http://schemas.microsoft.com/office/powerpoint/2010/main" val="2084827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800" dirty="0" smtClean="0"/>
              <a:t>Решение: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263929532"/>
                  </p:ext>
                </p:extLst>
              </p:nvPr>
            </p:nvGraphicFramePr>
            <p:xfrm>
              <a:off x="816610" y="908719"/>
              <a:ext cx="7510780" cy="240505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228850"/>
                    <a:gridCol w="1526540"/>
                    <a:gridCol w="1877695"/>
                    <a:gridCol w="1877695"/>
                  </a:tblGrid>
                  <a:tr h="284892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indent="44958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</a:rPr>
                            <a:t>S</a:t>
                          </a:r>
                          <a:r>
                            <a:rPr lang="ru-RU" sz="1800" dirty="0" smtClean="0">
                              <a:effectLst/>
                            </a:rPr>
                            <a:t>,км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</a:rPr>
                            <a:t>V</a:t>
                          </a:r>
                          <a:r>
                            <a:rPr lang="ru-RU" sz="1800" dirty="0" smtClean="0">
                              <a:effectLst/>
                            </a:rPr>
                            <a:t>,км\ч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                </a:t>
                          </a:r>
                          <a:r>
                            <a:rPr lang="en-US" sz="1800" dirty="0" smtClean="0">
                              <a:effectLst/>
                            </a:rPr>
                            <a:t>t</a:t>
                          </a:r>
                          <a:r>
                            <a:rPr lang="ru-RU" sz="1800" dirty="0" smtClean="0">
                              <a:effectLst/>
                            </a:rPr>
                            <a:t>,ч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55975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</a:rPr>
                            <a:t>Плот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indent="44958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 smtClean="0">
                              <a:effectLst/>
                            </a:rPr>
                            <a:t>   44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indent="44958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 smtClean="0">
                              <a:effectLst/>
                            </a:rPr>
                            <a:t>       4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6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>
                                        <a:effectLst/>
                                        <a:latin typeface="Cambria Math"/>
                                      </a:rPr>
                                      <m:t>44</m:t>
                                    </m:r>
                                  </m:num>
                                  <m:den>
                                    <m:r>
                                      <a:rPr lang="en-US" sz="1600">
                                        <a:effectLst/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515499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</a:rPr>
                            <a:t>Лодка по течению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</a:rPr>
                            <a:t>75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x+4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6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600">
                                        <a:effectLst/>
                                        <a:latin typeface="Cambria Math"/>
                                      </a:rPr>
                                      <m:t>75</m:t>
                                    </m:r>
                                  </m:num>
                                  <m:den>
                                    <m:r>
                                      <a:rPr lang="ru-RU" sz="1600">
                                        <a:effectLst/>
                                        <a:latin typeface="Cambria Math"/>
                                      </a:rPr>
                                      <m:t>𝑥</m:t>
                                    </m:r>
                                    <m:r>
                                      <a:rPr lang="ru-RU" sz="1600">
                                        <a:effectLst/>
                                        <a:latin typeface="Cambria Math"/>
                                      </a:rPr>
                                      <m:t>+4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47891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</a:rPr>
                            <a:t>Лодка против течения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</a:rPr>
                            <a:t>75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x-4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6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600">
                                        <a:effectLst/>
                                        <a:latin typeface="Cambria Math"/>
                                      </a:rPr>
                                      <m:t>75</m:t>
                                    </m:r>
                                  </m:num>
                                  <m:den>
                                    <m:r>
                                      <a:rPr lang="ru-RU" sz="1600">
                                        <a:effectLst/>
                                        <a:latin typeface="Cambria Math"/>
                                      </a:rPr>
                                      <m:t>𝑥</m:t>
                                    </m:r>
                                    <m:r>
                                      <a:rPr lang="ru-RU" sz="1600">
                                        <a:effectLst/>
                                        <a:latin typeface="Cambria Math"/>
                                      </a:rPr>
                                      <m:t>−4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263929532"/>
                  </p:ext>
                </p:extLst>
              </p:nvPr>
            </p:nvGraphicFramePr>
            <p:xfrm>
              <a:off x="816610" y="908719"/>
              <a:ext cx="7510780" cy="236999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228850"/>
                    <a:gridCol w="1526540"/>
                    <a:gridCol w="1877695"/>
                    <a:gridCol w="1877695"/>
                  </a:tblGrid>
                  <a:tr h="296926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indent="44958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</a:rPr>
                            <a:t>S</a:t>
                          </a:r>
                          <a:r>
                            <a:rPr lang="ru-RU" sz="1800" dirty="0" smtClean="0">
                              <a:effectLst/>
                            </a:rPr>
                            <a:t>,км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effectLst/>
                            </a:rPr>
                            <a:t>V</a:t>
                          </a:r>
                          <a:r>
                            <a:rPr lang="ru-RU" sz="1800" dirty="0" smtClean="0">
                              <a:effectLst/>
                            </a:rPr>
                            <a:t>,км\ч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                </a:t>
                          </a:r>
                          <a:r>
                            <a:rPr lang="en-US" sz="1800" dirty="0" smtClean="0">
                              <a:effectLst/>
                            </a:rPr>
                            <a:t>t</a:t>
                          </a:r>
                          <a:r>
                            <a:rPr lang="ru-RU" sz="1800" dirty="0" smtClean="0">
                              <a:effectLst/>
                            </a:rPr>
                            <a:t>,ч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78790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</a:rPr>
                            <a:t>Плот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indent="44958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 smtClean="0">
                              <a:effectLst/>
                            </a:rPr>
                            <a:t>   44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indent="44958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 smtClean="0">
                              <a:effectLst/>
                            </a:rPr>
                            <a:t>       4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300325" t="-44186" r="-325" b="-163566"/>
                          </a:stretch>
                        </a:blipFill>
                      </a:tcPr>
                    </a:tc>
                  </a:tr>
                  <a:tr h="537274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</a:rPr>
                            <a:t>Лодка по течению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</a:rPr>
                            <a:t>75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x+4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300325" t="-211364" r="-325" b="-139773"/>
                          </a:stretch>
                        </a:blipFill>
                      </a:tcPr>
                    </a:tc>
                  </a:tr>
                  <a:tr h="747891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</a:rPr>
                            <a:t>Лодка против течения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</a:rPr>
                            <a:t>75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x-4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300325" t="-222764" r="-32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320138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052736"/>
                <a:ext cx="8229600" cy="5073427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ru-RU" sz="3000" dirty="0" smtClean="0">
                    <a:latin typeface="Times New Roman" pitchFamily="18" charset="0"/>
                    <a:cs typeface="Times New Roman" pitchFamily="18" charset="0"/>
                  </a:rPr>
                  <a:t>Лодка была в пути 10 </a:t>
                </a:r>
                <a:r>
                  <a:rPr lang="ru-RU" sz="3000" dirty="0" smtClean="0">
                    <a:latin typeface="Times New Roman" pitchFamily="18" charset="0"/>
                    <a:cs typeface="Times New Roman" pitchFamily="18" charset="0"/>
                  </a:rPr>
                  <a:t>часов:</a:t>
                </a:r>
                <a:endParaRPr lang="ru-RU" sz="30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i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75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en-US" i="1">
                            <a:latin typeface="Cambria Math"/>
                          </a:rPr>
                          <m:t>+4</m:t>
                        </m:r>
                      </m:den>
                    </m:f>
                    <m:r>
                      <a:rPr lang="en-US" i="1">
                        <a:latin typeface="Cambria Math"/>
                      </a:rPr>
                      <m:t> </m:t>
                    </m:r>
                  </m:oMath>
                </a14:m>
                <a:r>
                  <a:rPr lang="en-US" dirty="0"/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75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en-US" i="1">
                            <a:latin typeface="Cambria Math"/>
                          </a:rPr>
                          <m:t>−4</m:t>
                        </m:r>
                      </m:den>
                    </m:f>
                    <m:r>
                      <a:rPr lang="en-US" i="1">
                        <a:latin typeface="Cambria Math"/>
                      </a:rPr>
                      <m:t> </m:t>
                    </m:r>
                  </m:oMath>
                </a14:m>
                <a:r>
                  <a:rPr lang="en-US" dirty="0"/>
                  <a:t>=10</a:t>
                </a:r>
                <a:endParaRPr lang="ru-RU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75</m:t>
                        </m:r>
                        <m:d>
                          <m:dPr>
                            <m:ctrlPr>
                              <a:rPr lang="ru-RU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i="1">
                                <a:latin typeface="Cambria Math"/>
                              </a:rPr>
                              <m:t>−4</m:t>
                            </m:r>
                          </m:e>
                        </m:d>
                        <m:r>
                          <a:rPr lang="en-US" i="1">
                            <a:latin typeface="Cambria Math"/>
                          </a:rPr>
                          <m:t>+75</m:t>
                        </m:r>
                        <m:d>
                          <m:dPr>
                            <m:ctrlPr>
                              <a:rPr lang="ru-RU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i="1">
                                <a:latin typeface="Cambria Math"/>
                              </a:rPr>
                              <m:t>+4</m:t>
                            </m:r>
                          </m:e>
                        </m:d>
                        <m:r>
                          <a:rPr lang="en-US" i="1">
                            <a:latin typeface="Cambria Math"/>
                          </a:rPr>
                          <m:t>−10(</m:t>
                        </m:r>
                        <m:sSup>
                          <m:sSupPr>
                            <m:ctrlPr>
                              <a:rPr lang="ru-RU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latin typeface="Cambria Math"/>
                          </a:rPr>
                          <m:t>−</m:t>
                        </m:r>
                        <m:r>
                          <a:rPr lang="en-US">
                            <a:latin typeface="Cambria Math"/>
                          </a:rPr>
                          <m:t>16)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(</m:t>
                        </m:r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en-US" i="1">
                            <a:latin typeface="Cambria Math"/>
                          </a:rPr>
                          <m:t>+4)(</m:t>
                        </m:r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en-US" i="1">
                            <a:latin typeface="Cambria Math"/>
                          </a:rPr>
                          <m:t>−4)</m:t>
                        </m:r>
                      </m:den>
                    </m:f>
                  </m:oMath>
                </a14:m>
                <a:r>
                  <a:rPr lang="en-US" dirty="0"/>
                  <a:t> =0</a:t>
                </a:r>
                <a:endParaRPr lang="ru-RU" dirty="0"/>
              </a:p>
              <a:p>
                <a:pPr marL="0" indent="0">
                  <a:buNone/>
                </a:pPr>
                <a:r>
                  <a:rPr lang="en-US" dirty="0"/>
                  <a:t>-10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+150x+160=0</a:t>
                </a:r>
                <a:r>
                  <a:rPr lang="ru-RU" dirty="0"/>
                  <a:t>, х≠-4,4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dirty="0"/>
                  <a:t>-15х-16=0,</a:t>
                </a:r>
              </a:p>
              <a:p>
                <a:pPr marL="0" indent="0">
                  <a:buNone/>
                </a:pPr>
                <a:r>
                  <a:rPr lang="en-US" dirty="0"/>
                  <a:t>D=289</a:t>
                </a:r>
                <a:endParaRPr lang="ru-RU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dirty="0"/>
                  <a:t>=16,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/>
                  <a:t>=-1.      </a:t>
                </a:r>
                <a:endParaRPr lang="ru-RU" dirty="0" smtClean="0"/>
              </a:p>
              <a:p>
                <a:pPr marL="0" indent="0">
                  <a:buNone/>
                </a:pPr>
                <a:r>
                  <a:rPr lang="ru-RU" dirty="0" smtClean="0"/>
                  <a:t>Ответ:16 </a:t>
                </a:r>
                <a:r>
                  <a:rPr lang="ru-RU" dirty="0"/>
                  <a:t>км/ч.</a:t>
                </a:r>
              </a:p>
              <a:p>
                <a:pPr marL="0" indent="0">
                  <a:buNone/>
                </a:pPr>
                <a:r>
                  <a:rPr lang="ru-RU" dirty="0"/>
                  <a:t> </a:t>
                </a: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052736"/>
                <a:ext cx="8229600" cy="5073427"/>
              </a:xfrm>
              <a:blipFill rotWithShape="1">
                <a:blip r:embed="rId2"/>
                <a:stretch>
                  <a:fillRect l="-1778" t="-28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71052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6495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Задача 8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Первую половину трассы автомобиль проехал со скоростью 56 км\ч, вторую- со скоростью 84 км\ч.</a:t>
            </a:r>
          </a:p>
          <a:p>
            <a:pPr marL="0" indent="0">
              <a:buNone/>
            </a:pPr>
            <a:r>
              <a:rPr lang="ru-RU" sz="2800" dirty="0" smtClean="0"/>
              <a:t>Найдите среднюю скорость автомобиля на протяжении всего пути.</a:t>
            </a:r>
            <a:endParaRPr lang="ru-RU" sz="2800" dirty="0"/>
          </a:p>
          <a:p>
            <a:pPr marL="0" indent="0">
              <a:buNone/>
            </a:pP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7737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7606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Решение: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090" y="1243123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9295637"/>
                  </p:ext>
                </p:extLst>
              </p:nvPr>
            </p:nvGraphicFramePr>
            <p:xfrm>
              <a:off x="1115616" y="1268760"/>
              <a:ext cx="6792416" cy="215785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240"/>
                    <a:gridCol w="1224136"/>
                    <a:gridCol w="1709936"/>
                    <a:gridCol w="1698104"/>
                  </a:tblGrid>
                  <a:tr h="648072">
                    <a:tc>
                      <a:txBody>
                        <a:bodyPr/>
                        <a:lstStyle/>
                        <a:p>
                          <a:endParaRPr lang="en-US" sz="2800" dirty="0" smtClean="0"/>
                        </a:p>
                        <a:p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v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8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 b="1" i="1" smtClean="0">
                                        <a:latin typeface="Cambria Math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800" b="1" i="1" smtClean="0">
                                        <a:latin typeface="Cambria Math"/>
                                      </a:rPr>
                                      <m:t>𝑨𝑪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8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 b="1" i="1" smtClean="0">
                                        <a:latin typeface="Cambria Math"/>
                                      </a:rPr>
                                      <m:t>𝒔</m:t>
                                    </m:r>
                                  </m:e>
                                  <m:sub>
                                    <m:r>
                                      <a:rPr lang="en-US" sz="2800" b="1" i="1" smtClean="0">
                                        <a:latin typeface="Cambria Math"/>
                                      </a:rPr>
                                      <m:t>𝑨𝑪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8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800" dirty="0" smtClean="0"/>
                            <a:t>Автомобиль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x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t+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80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x(t+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80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 smtClean="0"/>
                            <a:t>)</a:t>
                          </a:r>
                          <a:endParaRPr lang="ru-RU" sz="28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800" dirty="0" smtClean="0"/>
                            <a:t>Мотоцикл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75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t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75t</a:t>
                          </a:r>
                          <a:endParaRPr lang="ru-RU" sz="28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9295637"/>
                  </p:ext>
                </p:extLst>
              </p:nvPr>
            </p:nvGraphicFramePr>
            <p:xfrm>
              <a:off x="1115616" y="1268760"/>
              <a:ext cx="6792416" cy="215785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60240"/>
                    <a:gridCol w="1224136"/>
                    <a:gridCol w="1709936"/>
                    <a:gridCol w="1698104"/>
                  </a:tblGrid>
                  <a:tr h="944880">
                    <a:tc>
                      <a:txBody>
                        <a:bodyPr/>
                        <a:lstStyle/>
                        <a:p>
                          <a:endParaRPr lang="en-US" sz="2800" dirty="0" smtClean="0"/>
                        </a:p>
                        <a:p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v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97509" t="-5806" r="-99288" b="-1470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0719" t="-5806" r="-360" b="-147097"/>
                          </a:stretch>
                        </a:blipFill>
                      </a:tcPr>
                    </a:tc>
                  </a:tr>
                  <a:tr h="694817">
                    <a:tc>
                      <a:txBody>
                        <a:bodyPr/>
                        <a:lstStyle/>
                        <a:p>
                          <a:r>
                            <a:rPr lang="ru-RU" sz="2800" dirty="0" smtClean="0"/>
                            <a:t>Автомобиль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x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97509" t="-143860" r="-99288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0719" t="-143860" r="-360" b="-100000"/>
                          </a:stretch>
                        </a:blipFill>
                      </a:tcPr>
                    </a:tc>
                  </a:tr>
                  <a:tr h="518160">
                    <a:tc>
                      <a:txBody>
                        <a:bodyPr/>
                        <a:lstStyle/>
                        <a:p>
                          <a:r>
                            <a:rPr lang="ru-RU" sz="2800" dirty="0" smtClean="0"/>
                            <a:t>Мотоцикл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75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t</a:t>
                          </a:r>
                          <a:endParaRPr lang="ru-RU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75t</a:t>
                          </a:r>
                          <a:endParaRPr lang="ru-RU" sz="28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486587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Решение:</a:t>
            </a:r>
            <a:endParaRPr lang="ru-RU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8229600" cy="507342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ru-RU" sz="2800" b="0" i="1" smtClean="0">
                            <a:latin typeface="Cambria Math"/>
                          </a:rPr>
                          <m:t>ср</m:t>
                        </m:r>
                      </m:sub>
                    </m:sSub>
                  </m:oMath>
                </a14:m>
                <a:r>
                  <a:rPr lang="ru-RU" sz="28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dirty="0" smtClean="0">
                            <a:latin typeface="Cambria Math"/>
                          </a:rPr>
                          <m:t>𝑠</m:t>
                        </m:r>
                      </m:num>
                      <m:den>
                        <m:r>
                          <a:rPr lang="en-US" sz="2800" b="0" i="1" dirty="0" smtClean="0">
                            <a:latin typeface="Cambria Math"/>
                          </a:rPr>
                          <m:t>𝑡</m:t>
                        </m:r>
                      </m:den>
                    </m:f>
                  </m:oMath>
                </a14:m>
                <a:endParaRPr lang="en-US" sz="2800" dirty="0" smtClean="0"/>
              </a:p>
              <a:p>
                <a:pPr marL="0" indent="0">
                  <a:buNone/>
                </a:pPr>
                <a:r>
                  <a:rPr lang="ru-RU" sz="2800" dirty="0" smtClean="0"/>
                  <a:t>Выразим время движения</a:t>
                </a:r>
                <a:r>
                  <a:rPr lang="en-US" sz="2800" dirty="0" smtClean="0"/>
                  <a:t> </a:t>
                </a:r>
                <a:r>
                  <a:rPr lang="ru-RU" sz="2800" dirty="0" smtClean="0"/>
                  <a:t>автомобиля:</a:t>
                </a:r>
              </a:p>
              <a:p>
                <a:pPr marL="0" indent="0">
                  <a:buNone/>
                </a:pPr>
                <a:r>
                  <a:rPr lang="en-US" sz="2800" dirty="0" smtClean="0"/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𝑠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𝑣</m:t>
                        </m:r>
                      </m:den>
                    </m:f>
                  </m:oMath>
                </a14:m>
                <a:endParaRPr lang="en-US" sz="2800" dirty="0" smtClean="0"/>
              </a:p>
              <a:p>
                <a:pPr marL="0" indent="0">
                  <a:buNone/>
                </a:pPr>
                <a:r>
                  <a:rPr lang="en-US" sz="2800" dirty="0" smtClean="0"/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0,5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𝑠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56</m:t>
                        </m:r>
                      </m:den>
                    </m:f>
                  </m:oMath>
                </a14:m>
                <a:r>
                  <a:rPr lang="en-US" sz="2800" dirty="0" smtClean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0,5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𝑠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84</m:t>
                        </m:r>
                      </m:den>
                    </m:f>
                  </m:oMath>
                </a14:m>
                <a:r>
                  <a:rPr lang="en-US" sz="28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dirty="0" smtClean="0">
                            <a:latin typeface="Cambria Math"/>
                          </a:rPr>
                          <m:t>1,5</m:t>
                        </m:r>
                        <m:r>
                          <a:rPr lang="en-US" sz="2800" b="0" i="1" dirty="0" smtClean="0">
                            <a:latin typeface="Cambria Math"/>
                          </a:rPr>
                          <m:t>𝑠</m:t>
                        </m:r>
                        <m:r>
                          <a:rPr lang="en-US" sz="2800" b="0" i="1" dirty="0" smtClean="0">
                            <a:latin typeface="Cambria Math"/>
                          </a:rPr>
                          <m:t>+</m:t>
                        </m:r>
                        <m:r>
                          <a:rPr lang="en-US" sz="2800" b="0" i="1" dirty="0" smtClean="0">
                            <a:latin typeface="Cambria Math"/>
                          </a:rPr>
                          <m:t>𝑠</m:t>
                        </m:r>
                      </m:num>
                      <m:den>
                        <m:r>
                          <a:rPr lang="en-US" sz="2800" b="0" i="1" dirty="0" smtClean="0">
                            <a:latin typeface="Cambria Math"/>
                          </a:rPr>
                          <m:t>168</m:t>
                        </m:r>
                      </m:den>
                    </m:f>
                  </m:oMath>
                </a14:m>
                <a:r>
                  <a:rPr lang="en-US" sz="28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dirty="0" smtClean="0">
                            <a:latin typeface="Cambria Math"/>
                          </a:rPr>
                          <m:t>2,5</m:t>
                        </m:r>
                        <m:r>
                          <a:rPr lang="en-US" sz="2800" b="0" i="1" dirty="0" smtClean="0">
                            <a:latin typeface="Cambria Math"/>
                          </a:rPr>
                          <m:t>𝑠</m:t>
                        </m:r>
                      </m:num>
                      <m:den>
                        <m:r>
                          <a:rPr lang="en-US" sz="2800" b="0" i="1" dirty="0" smtClean="0">
                            <a:latin typeface="Cambria Math"/>
                          </a:rPr>
                          <m:t>168</m:t>
                        </m:r>
                      </m:den>
                    </m:f>
                  </m:oMath>
                </a14:m>
                <a:endParaRPr lang="en-US" sz="2800" dirty="0" smtClean="0"/>
              </a:p>
              <a:p>
                <a:pPr marL="0" indent="0">
                  <a:buNone/>
                </a:pPr>
                <a:r>
                  <a:rPr lang="ru-RU" sz="2800" dirty="0" smtClean="0"/>
                  <a:t>Выразим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ru-RU" sz="2800" i="1">
                            <a:latin typeface="Cambria Math"/>
                          </a:rPr>
                          <m:t>ср</m:t>
                        </m:r>
                      </m:sub>
                    </m:sSub>
                  </m:oMath>
                </a14:m>
                <a:endParaRPr lang="ru-RU" sz="2800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ru-RU" sz="2800" i="1">
                            <a:latin typeface="Cambria Math"/>
                          </a:rPr>
                          <m:t>ср</m:t>
                        </m:r>
                      </m:sub>
                    </m:sSub>
                  </m:oMath>
                </a14:m>
                <a:r>
                  <a:rPr lang="ru-RU" sz="2800" dirty="0" smtClean="0"/>
                  <a:t>=</a:t>
                </a:r>
                <a:r>
                  <a:rPr lang="en-US" sz="2800" dirty="0" smtClean="0"/>
                  <a:t>s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  <a:ea typeface="Cambria Math"/>
                      </a:rPr>
                      <m:t>÷</m:t>
                    </m:r>
                    <m:f>
                      <m:fPr>
                        <m:ctrlPr>
                          <a:rPr lang="en-US" sz="2800" i="1" dirty="0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b="0" i="1" dirty="0" smtClean="0">
                            <a:latin typeface="Cambria Math"/>
                            <a:ea typeface="Cambria Math"/>
                          </a:rPr>
                          <m:t>2,5</m:t>
                        </m:r>
                        <m:r>
                          <a:rPr lang="en-US" sz="2800" b="0" i="1" dirty="0" smtClean="0">
                            <a:latin typeface="Cambria Math"/>
                            <a:ea typeface="Cambria Math"/>
                          </a:rPr>
                          <m:t>𝑠</m:t>
                        </m:r>
                      </m:num>
                      <m:den>
                        <m:r>
                          <a:rPr lang="en-US" sz="2800" b="0" i="1" dirty="0" smtClean="0">
                            <a:latin typeface="Cambria Math"/>
                            <a:ea typeface="Cambria Math"/>
                          </a:rPr>
                          <m:t>168</m:t>
                        </m:r>
                      </m:den>
                    </m:f>
                  </m:oMath>
                </a14:m>
                <a:r>
                  <a:rPr lang="en-US" sz="28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dirty="0" smtClean="0">
                            <a:latin typeface="Cambria Math"/>
                          </a:rPr>
                          <m:t>168</m:t>
                        </m:r>
                      </m:num>
                      <m:den>
                        <m:r>
                          <a:rPr lang="en-US" sz="2800" b="0" i="1" dirty="0" smtClean="0">
                            <a:latin typeface="Cambria Math"/>
                          </a:rPr>
                          <m:t>2,5</m:t>
                        </m:r>
                      </m:den>
                    </m:f>
                  </m:oMath>
                </a14:m>
                <a:r>
                  <a:rPr lang="en-US" sz="2800" dirty="0" smtClean="0"/>
                  <a:t>= 67,2 </a:t>
                </a:r>
                <a:r>
                  <a:rPr lang="ru-RU" sz="2800" dirty="0" smtClean="0"/>
                  <a:t>км\ч.</a:t>
                </a:r>
              </a:p>
              <a:p>
                <a:pPr marL="0" indent="0">
                  <a:buNone/>
                </a:pPr>
                <a:r>
                  <a:rPr lang="ru-RU" sz="2800" dirty="0" smtClean="0"/>
                  <a:t>Ответ:67,2 км\ч.</a:t>
                </a:r>
                <a:endParaRPr lang="ru-RU" sz="28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8229600" cy="5073427"/>
              </a:xfrm>
              <a:blipFill rotWithShape="1">
                <a:blip r:embed="rId2"/>
                <a:stretch>
                  <a:fillRect l="-14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1926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620688"/>
                <a:ext cx="8229600" cy="583264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dirty="0" smtClean="0"/>
                  <a:t>75t=x(t+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dirty="0" smtClean="0"/>
                  <a:t>)</a:t>
                </a:r>
              </a:p>
              <a:p>
                <a:pPr marL="0" indent="0">
                  <a:buNone/>
                </a:pPr>
                <a:r>
                  <a:rPr lang="en-US" sz="2800" dirty="0" smtClean="0"/>
                  <a:t>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150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𝑡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𝑡</m:t>
                        </m:r>
                        <m:r>
                          <a:rPr lang="en-US" sz="2800" b="0" i="1" smtClean="0">
                            <a:latin typeface="Cambria Math"/>
                          </a:rPr>
                          <m:t>+3</m:t>
                        </m:r>
                      </m:den>
                    </m:f>
                  </m:oMath>
                </a14:m>
                <a:r>
                  <a:rPr lang="ru-RU" sz="2800" dirty="0" smtClean="0"/>
                  <a:t> - скорость автомобиля.</a:t>
                </a:r>
                <a:endParaRPr lang="en-US" sz="2800" dirty="0" smtClean="0"/>
              </a:p>
              <a:p>
                <a:pPr marL="0" indent="0">
                  <a:buNone/>
                </a:pPr>
                <a:r>
                  <a:rPr lang="ru-RU" sz="2800" dirty="0" smtClean="0"/>
                  <a:t>Весь путь автомобиль проделал за время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𝐴𝐵</m:t>
                        </m:r>
                      </m:sub>
                    </m:sSub>
                  </m:oMath>
                </a14:m>
                <a:r>
                  <a:rPr lang="en-US" sz="2800" dirty="0" smtClean="0"/>
                  <a:t>=2t+</a:t>
                </a:r>
                <a:r>
                  <a:rPr lang="ru-RU" sz="28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ru-RU" sz="2800" b="0" i="0" smtClean="0">
                        <a:latin typeface="Cambria Math"/>
                      </a:rPr>
                      <m:t>.</m:t>
                    </m:r>
                  </m:oMath>
                </a14:m>
                <a:endParaRPr lang="ru-RU" sz="2800" dirty="0" smtClean="0"/>
              </a:p>
              <a:p>
                <a:pPr marL="0" indent="0">
                  <a:buNone/>
                </a:pPr>
                <a:r>
                  <a:rPr lang="ru-RU" sz="2800" dirty="0" smtClean="0"/>
                  <a:t>Т.к.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𝐴𝐵</m:t>
                        </m:r>
                      </m:sub>
                    </m:sSub>
                  </m:oMath>
                </a14:m>
                <a:r>
                  <a:rPr lang="en-US" sz="2800" dirty="0" smtClean="0"/>
                  <a:t>=375</a:t>
                </a:r>
                <a:r>
                  <a:rPr lang="ru-RU" sz="2800" dirty="0" smtClean="0"/>
                  <a:t>,то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</a:rPr>
                          <m:t>150</m:t>
                        </m:r>
                        <m:r>
                          <a:rPr lang="en-US" sz="2800" i="1">
                            <a:latin typeface="Cambria Math"/>
                          </a:rPr>
                          <m:t>𝑡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  <m:r>
                          <a:rPr lang="en-US" sz="2800" i="1">
                            <a:latin typeface="Cambria Math"/>
                          </a:rPr>
                          <m:t>𝑡</m:t>
                        </m:r>
                        <m:r>
                          <a:rPr lang="en-US" sz="2800" i="1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en-US" sz="2800" i="1" smtClean="0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ru-RU" sz="2800" dirty="0" smtClean="0"/>
                  <a:t>(</a:t>
                </a:r>
                <a:r>
                  <a:rPr lang="en-US" sz="2800" dirty="0"/>
                  <a:t>2t+</a:t>
                </a:r>
                <a:r>
                  <a:rPr lang="ru-RU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800" dirty="0" smtClean="0"/>
                  <a:t>)=375,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300</m:t>
                        </m:r>
                        <m:sSup>
                          <m:sSupPr>
                            <m:ctrlPr>
                              <a:rPr lang="en-US" sz="28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800" b="0" i="1" smtClean="0">
                            <a:latin typeface="Cambria Math"/>
                          </a:rPr>
                          <m:t>+225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𝑡</m:t>
                        </m:r>
                        <m:r>
                          <a:rPr lang="en-US" sz="2800" b="0" i="1" smtClean="0">
                            <a:latin typeface="Cambria Math"/>
                          </a:rPr>
                          <m:t>−375(2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𝑡</m:t>
                        </m:r>
                        <m:r>
                          <a:rPr lang="en-US" sz="2800" b="0" i="1" smtClean="0">
                            <a:latin typeface="Cambria Math"/>
                          </a:rPr>
                          <m:t>+3)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𝑡</m:t>
                        </m:r>
                        <m:r>
                          <a:rPr lang="en-US" sz="2800" b="0" i="1" smtClean="0">
                            <a:latin typeface="Cambria Math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sz="2800" dirty="0" smtClean="0"/>
                  <a:t>=0</a:t>
                </a:r>
                <a:r>
                  <a:rPr lang="ru-RU" sz="2800" dirty="0" smtClean="0"/>
                  <a:t>,</a:t>
                </a:r>
                <a:endParaRPr lang="en-US" sz="2800" dirty="0" smtClean="0"/>
              </a:p>
              <a:p>
                <a:pPr marL="0" indent="0">
                  <a:buNone/>
                </a:pPr>
                <a:r>
                  <a:rPr lang="en-US" sz="2800" dirty="0" smtClean="0"/>
                  <a:t>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 smtClean="0"/>
                  <a:t>-7t-15=0,t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800" b="0" i="1" dirty="0" smtClean="0">
                        <a:latin typeface="Cambria Math"/>
                        <a:ea typeface="Cambria Math"/>
                      </a:rPr>
                      <m:t>−1,5,</m:t>
                    </m:r>
                  </m:oMath>
                </a14:m>
                <a:endParaRPr lang="en-US" sz="2800" b="0" dirty="0" smtClean="0">
                  <a:ea typeface="Cambria Math"/>
                </a:endParaRPr>
              </a:p>
              <a:p>
                <a:pPr marL="0" indent="0">
                  <a:buNone/>
                </a:pPr>
                <a:r>
                  <a:rPr lang="en-US" sz="2800" dirty="0" smtClean="0"/>
                  <a:t>D=289,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 smtClean="0"/>
                  <a:t>=3,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dirty="0" smtClean="0"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2800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800" dirty="0" smtClean="0"/>
                  <a:t>=-1,25</a:t>
                </a:r>
                <a:r>
                  <a:rPr lang="ru-RU" sz="2800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sz="2800" dirty="0" smtClean="0"/>
                  <a:t>AC=75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3=225</m:t>
                    </m:r>
                    <m:d>
                      <m:dPr>
                        <m:ctrlPr>
                          <a:rPr lang="en-US" sz="28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км</m:t>
                        </m:r>
                      </m:e>
                    </m:d>
                    <m:r>
                      <a:rPr lang="ru-RU" sz="2800" b="0" i="1" smtClean="0">
                        <a:latin typeface="Cambria Math"/>
                        <a:ea typeface="Cambria Math"/>
                      </a:rPr>
                      <m:t>.       Ответ:225 км.</m:t>
                    </m:r>
                  </m:oMath>
                </a14:m>
                <a:endParaRPr lang="en-US" sz="2800" dirty="0" smtClean="0"/>
              </a:p>
              <a:p>
                <a:pPr marL="0" indent="0">
                  <a:buNone/>
                </a:pPr>
                <a:endParaRPr lang="en-US" sz="2800" dirty="0" smtClean="0"/>
              </a:p>
              <a:p>
                <a:pPr marL="0" indent="0">
                  <a:buNone/>
                </a:pPr>
                <a:endParaRPr lang="ru-RU" sz="28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620688"/>
                <a:ext cx="8229600" cy="5832648"/>
              </a:xfrm>
              <a:blipFill rotWithShape="1">
                <a:blip r:embed="rId3"/>
                <a:stretch>
                  <a:fillRect l="-1481" b="-12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9005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Задача 2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Из двух го­ро­дов од­но­вре­мен­но нав­стре­чу друг другу от­пра­ви­лись два велосипедиста. Про­ехав не­ко­то­рую часть пути, пер­вый ве­ло­си­пе­дист сде­лал оста­нов­ку на 30 минут, а затем про­дол­жил дви­же­ние до встре­чи со вто­рым велосипедистом. Рас­сто­я­ние между го­ро­да­ми со­став­ля­ет 144 км, ско­рость пер­во­го ве­ло­си­пе­ди­ста равна 24 км/ч, ско­рость вто­ро­го — 28 км/ч. Опре­де­ли­те рас­сто­я­ние от города, из ко­то­ро­го вы­ехал вто­рой велосипедист, до места встречи.</a:t>
            </a:r>
          </a:p>
        </p:txBody>
      </p:sp>
    </p:spTree>
    <p:extLst>
      <p:ext uri="{BB962C8B-B14F-4D97-AF65-F5344CB8AC3E}">
        <p14:creationId xmlns:p14="http://schemas.microsoft.com/office/powerpoint/2010/main" val="3458363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Решение:</a:t>
            </a:r>
            <a:endParaRPr lang="ru-RU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24744"/>
                <a:ext cx="8363272" cy="5001419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sz="2800" dirty="0" smtClean="0"/>
                  <a:t>За то время, пока пер­вый ве­ло­си­пе­дист делал остановку, вто­рой ве­ло­си­пе­дист про­ехал </a:t>
                </a:r>
              </a:p>
              <a:p>
                <a:pPr marL="0" indent="0">
                  <a:buNone/>
                </a:pPr>
                <a:r>
                  <a:rPr lang="ru-RU" sz="2800" dirty="0" smtClean="0"/>
                  <a:t>28</a:t>
                </a:r>
                <a14:m>
                  <m:oMath xmlns:m="http://schemas.openxmlformats.org/officeDocument/2006/math">
                    <m:r>
                      <a:rPr lang="ru-RU" sz="2800" i="1" smtClean="0"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ru-RU" sz="280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30</m:t>
                        </m:r>
                      </m:num>
                      <m:den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60</m:t>
                        </m:r>
                      </m:den>
                    </m:f>
                  </m:oMath>
                </a14:m>
                <a:r>
                  <a:rPr lang="ru-RU" sz="2800" dirty="0" smtClean="0"/>
                  <a:t>=14 км. </a:t>
                </a:r>
              </a:p>
              <a:p>
                <a:pPr marL="0" indent="0">
                  <a:buNone/>
                </a:pPr>
                <a:r>
                  <a:rPr lang="ru-RU" sz="2800" dirty="0" smtClean="0"/>
                  <a:t>Всё </a:t>
                </a:r>
                <a:r>
                  <a:rPr lang="ru-RU" sz="2800" dirty="0"/>
                  <a:t>осталь­ное время они од­но­вре­мен­но на­хо­ди­лись в пути, значит, вто­рой ве­ло­си­пе­дист за это время </a:t>
                </a:r>
                <a:r>
                  <a:rPr lang="ru-RU" sz="2800" dirty="0" smtClean="0"/>
                  <a:t>про­ехал   </a:t>
                </a:r>
                <a:r>
                  <a:rPr lang="ru-RU" sz="2800" dirty="0"/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/>
                          </a:rPr>
                          <m:t>130</m:t>
                        </m:r>
                      </m:num>
                      <m:den>
                        <m:r>
                          <a:rPr lang="ru-RU" sz="2800" b="0" i="1" smtClean="0">
                            <a:latin typeface="Cambria Math"/>
                          </a:rPr>
                          <m:t>24+28</m:t>
                        </m:r>
                      </m:den>
                    </m:f>
                    <m:r>
                      <a:rPr lang="ru-RU" sz="280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ru-RU" sz="2800" b="0" i="1" smtClean="0">
                        <a:latin typeface="Cambria Math"/>
                        <a:ea typeface="Cambria Math"/>
                      </a:rPr>
                      <m:t>28=70 км.</m:t>
                    </m:r>
                  </m:oMath>
                </a14:m>
                <a:endParaRPr lang="ru-RU" sz="2800" dirty="0" smtClean="0"/>
              </a:p>
              <a:p>
                <a:pPr marL="0" indent="0">
                  <a:buNone/>
                </a:pPr>
                <a:r>
                  <a:rPr lang="ru-RU" sz="2800" dirty="0"/>
                  <a:t> Таким образом, сум­мар­но он про­ехал 84 км.</a:t>
                </a:r>
              </a:p>
              <a:p>
                <a:pPr marL="0" indent="0">
                  <a:buNone/>
                </a:pPr>
                <a:r>
                  <a:rPr lang="ru-RU" sz="2800" dirty="0"/>
                  <a:t> </a:t>
                </a:r>
              </a:p>
              <a:p>
                <a:pPr marL="0" indent="0">
                  <a:buNone/>
                </a:pPr>
                <a:r>
                  <a:rPr lang="ru-RU" sz="2800" dirty="0"/>
                  <a:t>Ответ: 84 км.</a:t>
                </a: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24744"/>
                <a:ext cx="8363272" cy="5001419"/>
              </a:xfrm>
              <a:blipFill rotWithShape="1">
                <a:blip r:embed="rId2"/>
                <a:stretch>
                  <a:fillRect l="-1458" t="-1098" r="-5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4640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6409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Задача 3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Пер­вый ве­ло­си­пе­дист вы­ехал из посёлка по шоссе со ско­ро­стью 18 км/ч. Через час после него со ско­ро­стью </a:t>
            </a:r>
            <a:r>
              <a:rPr lang="ru-RU" dirty="0" smtClean="0"/>
              <a:t>16 км/ч</a:t>
            </a:r>
            <a:r>
              <a:rPr lang="ru-RU" dirty="0"/>
              <a:t> из того же посёлка в том же на­прав­ле­нии вы­ехал вто­рой ве­ло­си­пе­дист, а ещё через час — тре­тий. Най­ди­те ско­рость тре­тье­го ве­ло­си­пе­ди­ста, если сна­ча­ла он до­гнал вто­ро­го, а через 4 часа после этого до­гнал пер­во­го.</a:t>
            </a:r>
          </a:p>
        </p:txBody>
      </p:sp>
    </p:spTree>
    <p:extLst>
      <p:ext uri="{BB962C8B-B14F-4D97-AF65-F5344CB8AC3E}">
        <p14:creationId xmlns:p14="http://schemas.microsoft.com/office/powerpoint/2010/main" val="1518025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86409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Решение: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Пусть </a:t>
            </a:r>
            <a:r>
              <a:rPr lang="en-US" sz="2800" dirty="0" smtClean="0"/>
              <a:t>x</a:t>
            </a:r>
            <a:r>
              <a:rPr lang="ru-RU" sz="2800" dirty="0" smtClean="0"/>
              <a:t> км\ч-скорость третьего велосипедиста,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t </a:t>
            </a:r>
            <a:r>
              <a:rPr lang="ru-RU" sz="2800" dirty="0" smtClean="0"/>
              <a:t>ч-время, за которое он догнал второго велосипедиста.</a:t>
            </a:r>
          </a:p>
          <a:p>
            <a:pPr marL="0" indent="0">
              <a:buNone/>
            </a:pPr>
            <a:r>
              <a:rPr lang="ru-RU" sz="2800" dirty="0" smtClean="0"/>
              <a:t> 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442275"/>
              </p:ext>
            </p:extLst>
          </p:nvPr>
        </p:nvGraphicFramePr>
        <p:xfrm>
          <a:off x="539552" y="2636912"/>
          <a:ext cx="6696744" cy="1869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016224"/>
                <a:gridCol w="1872208"/>
              </a:tblGrid>
              <a:tr h="4377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v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</a:tr>
              <a:tr h="49833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 велосипедист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t+6</a:t>
                      </a:r>
                      <a:endParaRPr lang="ru-RU" sz="2400" dirty="0"/>
                    </a:p>
                  </a:txBody>
                  <a:tcPr/>
                </a:tc>
              </a:tr>
              <a:tr h="43776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</a:t>
                      </a:r>
                      <a:r>
                        <a:rPr lang="ru-RU" sz="2400" baseline="0" dirty="0" smtClean="0"/>
                        <a:t> велосипедист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t+1</a:t>
                      </a:r>
                      <a:endParaRPr lang="ru-RU" sz="2400" dirty="0"/>
                    </a:p>
                  </a:txBody>
                  <a:tcPr/>
                </a:tc>
              </a:tr>
              <a:tr h="43776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 велосипедист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x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t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9357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898789" cy="3600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До момента встречи со вторым велосипедистом третий проехал </a:t>
            </a:r>
            <a:r>
              <a:rPr lang="en-US" sz="2400" dirty="0" err="1" smtClean="0"/>
              <a:t>xt</a:t>
            </a:r>
            <a:r>
              <a:rPr lang="en-US" sz="2400" dirty="0" smtClean="0"/>
              <a:t> </a:t>
            </a:r>
            <a:r>
              <a:rPr lang="ru-RU" sz="2400" dirty="0" smtClean="0"/>
              <a:t>км. Скорость второго 16 км\ч. В пути он находился </a:t>
            </a:r>
            <a:r>
              <a:rPr lang="en-US" sz="2400" dirty="0" smtClean="0"/>
              <a:t>t</a:t>
            </a:r>
            <a:r>
              <a:rPr lang="ru-RU" sz="2400" dirty="0" smtClean="0"/>
              <a:t>+1 часов к моменту встречи с третьим велосипедистом. К моменту он находился на расстоянии 16(</a:t>
            </a:r>
            <a:r>
              <a:rPr lang="en-US" sz="2400" dirty="0" smtClean="0"/>
              <a:t>t+1)</a:t>
            </a:r>
            <a:r>
              <a:rPr lang="ru-RU" sz="2400" dirty="0" smtClean="0"/>
              <a:t>км от поселка.</a:t>
            </a:r>
            <a:r>
              <a:rPr lang="en-US" sz="2400" dirty="0" smtClean="0"/>
              <a:t> </a:t>
            </a:r>
            <a:r>
              <a:rPr lang="ru-RU" sz="2400" dirty="0" smtClean="0"/>
              <a:t>Получаем, </a:t>
            </a:r>
            <a:r>
              <a:rPr lang="en-US" sz="2400" dirty="0" err="1" smtClean="0"/>
              <a:t>xt</a:t>
            </a:r>
            <a:r>
              <a:rPr lang="ru-RU" sz="2400" dirty="0" smtClean="0"/>
              <a:t> </a:t>
            </a:r>
            <a:r>
              <a:rPr lang="en-US" sz="2400" dirty="0" smtClean="0"/>
              <a:t>=16(t+1)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Первого велосипедиста третий догонит через </a:t>
            </a:r>
            <a:r>
              <a:rPr lang="en-US" sz="2400" dirty="0" smtClean="0"/>
              <a:t>t+4 </a:t>
            </a:r>
            <a:r>
              <a:rPr lang="ru-RU" sz="2400" dirty="0" smtClean="0"/>
              <a:t>ч, тогда до места встречи с первым третий проехал </a:t>
            </a:r>
            <a:r>
              <a:rPr lang="en-US" sz="2400" dirty="0" smtClean="0"/>
              <a:t>x(t+4)</a:t>
            </a:r>
            <a:r>
              <a:rPr lang="ru-RU" sz="2400" dirty="0" smtClean="0"/>
              <a:t>км.</a:t>
            </a:r>
          </a:p>
          <a:p>
            <a:pPr marL="0" indent="0">
              <a:buNone/>
            </a:pPr>
            <a:r>
              <a:rPr lang="ru-RU" sz="2400" dirty="0" smtClean="0"/>
              <a:t>Первый велосипедист ехал со скоростью 18км\ч и был в пути до встречи с третьим </a:t>
            </a:r>
            <a:r>
              <a:rPr lang="en-US" sz="2400" dirty="0" smtClean="0"/>
              <a:t>t+6 </a:t>
            </a:r>
            <a:r>
              <a:rPr lang="ru-RU" sz="2400" dirty="0" smtClean="0"/>
              <a:t>часов, т.к. выехал на 2 ч раньше. Расстояние , которое проехал первый велосипедист ,равно 18(</a:t>
            </a:r>
            <a:r>
              <a:rPr lang="en-US" sz="2400" dirty="0" smtClean="0"/>
              <a:t>t+6)</a:t>
            </a:r>
            <a:r>
              <a:rPr lang="ru-RU" sz="2400" dirty="0" smtClean="0"/>
              <a:t>км.</a:t>
            </a:r>
          </a:p>
          <a:p>
            <a:pPr marL="0" indent="0">
              <a:buNone/>
            </a:pPr>
            <a:r>
              <a:rPr lang="ru-RU" sz="2400" dirty="0" smtClean="0"/>
              <a:t>Получаем, что </a:t>
            </a:r>
            <a:r>
              <a:rPr lang="en-US" sz="2400" dirty="0" smtClean="0"/>
              <a:t>x(t+4) = 18(t+6)</a:t>
            </a: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18565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9"/>
            <a:ext cx="8229600" cy="4320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836712"/>
                <a:ext cx="8229600" cy="528945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𝑥𝑡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=16(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+1)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𝑥</m:t>
                              </m:r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𝑡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+4</m:t>
                                  </m:r>
                                </m:e>
                              </m:d>
                              <m:r>
                                <a:rPr lang="en-US" sz="2800" b="0" i="1" smtClean="0">
                                  <a:latin typeface="Cambria Math"/>
                                </a:rPr>
                                <m:t>=18(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+6)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𝑥𝑡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=16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+16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𝑥𝑡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+4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=18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+108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 smtClean="0"/>
              </a:p>
              <a:p>
                <a:pPr marL="0" indent="0">
                  <a:buNone/>
                </a:pPr>
                <a:r>
                  <a:rPr lang="en-US" sz="2800" dirty="0" smtClean="0"/>
                  <a:t>4x=2t+92</a:t>
                </a:r>
              </a:p>
              <a:p>
                <a:pPr marL="0" indent="0">
                  <a:buNone/>
                </a:pPr>
                <a:r>
                  <a:rPr lang="en-US" sz="2800" dirty="0" smtClean="0"/>
                  <a:t>x=0,5t+23</a:t>
                </a:r>
              </a:p>
              <a:p>
                <a:pPr marL="0" indent="0">
                  <a:buNone/>
                </a:pPr>
                <a:r>
                  <a:rPr lang="en-US" sz="2800" dirty="0" smtClean="0"/>
                  <a:t>(0,5t+23)t=16t+16</a:t>
                </a:r>
              </a:p>
              <a:p>
                <a:pPr marL="0" indent="0">
                  <a:buNone/>
                </a:pPr>
                <a:r>
                  <a:rPr lang="en-US" sz="2800" dirty="0" smtClean="0"/>
                  <a:t>0,5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 smtClean="0"/>
                  <a:t>+7t-16=0</a:t>
                </a:r>
              </a:p>
              <a:p>
                <a:pPr marL="0" indent="0">
                  <a:buNone/>
                </a:pPr>
                <a:r>
                  <a:rPr lang="en-US" sz="2800" dirty="0" smtClean="0"/>
                  <a:t>D=81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 smtClean="0"/>
                  <a:t>=2,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800" dirty="0" smtClean="0"/>
                  <a:t>=-16</a:t>
                </a:r>
                <a:r>
                  <a:rPr lang="ru-RU" sz="2800" dirty="0" smtClean="0"/>
                  <a:t>.               Скорость 3 велосипедиста равна </a:t>
                </a:r>
                <a:r>
                  <a:rPr lang="en-US" sz="2800" dirty="0" smtClean="0"/>
                  <a:t>x=0,5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2+23</m:t>
                    </m:r>
                  </m:oMath>
                </a14:m>
                <a:r>
                  <a:rPr lang="en-US" sz="2800" dirty="0" smtClean="0"/>
                  <a:t>=24 </a:t>
                </a:r>
                <a:r>
                  <a:rPr lang="ru-RU" sz="2800" dirty="0" smtClean="0"/>
                  <a:t>км\ч.             Ответ:24 км\ч.</a:t>
                </a:r>
              </a:p>
              <a:p>
                <a:pPr marL="0" indent="0">
                  <a:buNone/>
                </a:pPr>
                <a:endParaRPr lang="ru-RU" sz="28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836712"/>
                <a:ext cx="8229600" cy="5289452"/>
              </a:xfrm>
              <a:blipFill rotWithShape="1">
                <a:blip r:embed="rId3"/>
                <a:stretch>
                  <a:fillRect l="-1481" r="-1037" b="-5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46434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1220</Words>
  <Application>Microsoft Office PowerPoint</Application>
  <PresentationFormat>Экран (4:3)</PresentationFormat>
  <Paragraphs>164</Paragraphs>
  <Slides>20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Задача 1</vt:lpstr>
      <vt:lpstr>Решение:</vt:lpstr>
      <vt:lpstr>Презентация PowerPoint</vt:lpstr>
      <vt:lpstr>Задача 2</vt:lpstr>
      <vt:lpstr>Решение:</vt:lpstr>
      <vt:lpstr>Задача 3</vt:lpstr>
      <vt:lpstr>Решение:</vt:lpstr>
      <vt:lpstr>Презентация PowerPoint</vt:lpstr>
      <vt:lpstr>Презентация PowerPoint</vt:lpstr>
      <vt:lpstr>Задача 4</vt:lpstr>
      <vt:lpstr>Решение:</vt:lpstr>
      <vt:lpstr>Задача 5</vt:lpstr>
      <vt:lpstr>Решение</vt:lpstr>
      <vt:lpstr>Задача 6</vt:lpstr>
      <vt:lpstr>Решение:</vt:lpstr>
      <vt:lpstr>Задача7</vt:lpstr>
      <vt:lpstr>Решение:</vt:lpstr>
      <vt:lpstr>Презентация PowerPoint</vt:lpstr>
      <vt:lpstr>Задача 8</vt:lpstr>
      <vt:lpstr>Решение: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Задача 1</dc:title>
  <dc:creator>Алена</dc:creator>
  <cp:lastModifiedBy>Алена</cp:lastModifiedBy>
  <cp:revision>32</cp:revision>
  <dcterms:created xsi:type="dcterms:W3CDTF">2019-02-24T09:49:27Z</dcterms:created>
  <dcterms:modified xsi:type="dcterms:W3CDTF">2019-02-27T20:27:52Z</dcterms:modified>
</cp:coreProperties>
</file>