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6" r:id="rId5"/>
    <p:sldId id="261" r:id="rId6"/>
    <p:sldId id="258" r:id="rId7"/>
    <p:sldId id="262" r:id="rId8"/>
    <p:sldId id="259" r:id="rId9"/>
    <p:sldId id="260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47" y="2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67536" y="1269242"/>
            <a:ext cx="3452883" cy="2361063"/>
          </a:xfrm>
        </p:spPr>
        <p:txBody>
          <a:bodyPr>
            <a:normAutofit/>
          </a:bodyPr>
          <a:lstStyle/>
          <a:p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«Бесконечно убывающая геометрическая прогрессия»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6661" y="2129050"/>
            <a:ext cx="2770497" cy="26384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ТЕМА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УРОКА: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60E858-BA6C-B579-55F8-815AEC5E93BE}"/>
              </a:ext>
            </a:extLst>
          </p:cNvPr>
          <p:cNvSpPr txBox="1"/>
          <p:nvPr/>
        </p:nvSpPr>
        <p:spPr>
          <a:xfrm>
            <a:off x="4107977" y="4064620"/>
            <a:ext cx="457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dirty="0"/>
              <a:t>Учитель: Бондарева В.В. </a:t>
            </a:r>
          </a:p>
          <a:p>
            <a:pPr algn="ctr">
              <a:defRPr/>
            </a:pPr>
            <a:r>
              <a:rPr lang="ru-RU" sz="2000" b="1" i="1" dirty="0"/>
              <a:t>Экономический лицей </a:t>
            </a:r>
          </a:p>
          <a:p>
            <a:pPr algn="ctr">
              <a:defRPr/>
            </a:pPr>
            <a:r>
              <a:rPr lang="ru-RU" sz="2000" b="1" i="1" dirty="0"/>
              <a:t>ФГБОУ ВО  РЭУ им. Г. В. Плеханова</a:t>
            </a: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6263" y="542641"/>
            <a:ext cx="626745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0435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5435" y="630948"/>
            <a:ext cx="6047061" cy="1639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1348180" y="4204407"/>
            <a:ext cx="5222875" cy="533400"/>
            <a:chOff x="1174" y="1454"/>
            <a:chExt cx="3290" cy="336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187" y="1463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1302032" y="720381"/>
            <a:ext cx="4742683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1317357" y="1979954"/>
            <a:ext cx="5105404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1352790" y="3014102"/>
            <a:ext cx="5105405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sp>
        <p:nvSpPr>
          <p:cNvPr id="25" name="Rectangle 3"/>
          <p:cNvSpPr>
            <a:spLocks noGrp="1" noChangeArrowheads="1"/>
          </p:cNvSpPr>
          <p:nvPr>
            <p:ph idx="1"/>
          </p:nvPr>
        </p:nvSpPr>
        <p:spPr>
          <a:xfrm>
            <a:off x="2066306" y="650525"/>
            <a:ext cx="4643438" cy="6023407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ru-RU" sz="3600" b="1" dirty="0">
                <a:solidFill>
                  <a:srgbClr val="800000"/>
                </a:solidFill>
                <a:latin typeface="Times New Roman" pitchFamily="18" charset="0"/>
              </a:rPr>
              <a:t>2; 5; 8; 11;14; 17;… </a:t>
            </a:r>
          </a:p>
          <a:p>
            <a:pPr eaLnBrk="1" hangingPunct="1">
              <a:buFontTx/>
              <a:buNone/>
            </a:pPr>
            <a:endParaRPr lang="ru-RU" sz="3600" b="1" dirty="0">
              <a:solidFill>
                <a:srgbClr val="800000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sz="3600" b="1" dirty="0">
                <a:solidFill>
                  <a:srgbClr val="800000"/>
                </a:solidFill>
                <a:latin typeface="Times New Roman" pitchFamily="18" charset="0"/>
              </a:rPr>
              <a:t>3; 9; 27; 81; 243;…</a:t>
            </a:r>
          </a:p>
          <a:p>
            <a:pPr eaLnBrk="1" hangingPunct="1">
              <a:buFontTx/>
              <a:buNone/>
            </a:pPr>
            <a:r>
              <a:rPr lang="ru-RU" sz="36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ru-RU" sz="3600" b="1" dirty="0">
                <a:solidFill>
                  <a:srgbClr val="800000"/>
                </a:solidFill>
                <a:latin typeface="Times New Roman" pitchFamily="18" charset="0"/>
              </a:rPr>
              <a:t> 1; 6; 11; 20; 25;…</a:t>
            </a:r>
          </a:p>
          <a:p>
            <a:pPr eaLnBrk="1" hangingPunct="1">
              <a:buFontTx/>
              <a:buNone/>
            </a:pPr>
            <a:endParaRPr lang="ru-RU" sz="3600" b="1" dirty="0">
              <a:solidFill>
                <a:srgbClr val="800000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sz="3600" b="1" dirty="0">
                <a:solidFill>
                  <a:srgbClr val="800000"/>
                </a:solidFill>
                <a:latin typeface="Times New Roman" pitchFamily="18" charset="0"/>
              </a:rPr>
              <a:t> –4; –8; –16; –32; …</a:t>
            </a:r>
          </a:p>
          <a:p>
            <a:pPr eaLnBrk="1" hangingPunct="1">
              <a:buFontTx/>
              <a:buNone/>
            </a:pPr>
            <a:endParaRPr lang="ru-RU" sz="3600" b="1" dirty="0">
              <a:solidFill>
                <a:srgbClr val="800000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sz="3600" b="1" dirty="0">
                <a:solidFill>
                  <a:srgbClr val="800000"/>
                </a:solidFill>
                <a:latin typeface="Times New Roman" pitchFamily="18" charset="0"/>
              </a:rPr>
              <a:t> –2; –4; – 6; – 8; …</a:t>
            </a:r>
            <a:endParaRPr lang="ru-RU" sz="3600" b="1" dirty="0">
              <a:solidFill>
                <a:srgbClr val="800000"/>
              </a:solidFill>
            </a:endParaRPr>
          </a:p>
        </p:txBody>
      </p:sp>
      <p:grpSp>
        <p:nvGrpSpPr>
          <p:cNvPr id="26" name="Group 2"/>
          <p:cNvGrpSpPr>
            <a:grpSpLocks/>
          </p:cNvGrpSpPr>
          <p:nvPr/>
        </p:nvGrpSpPr>
        <p:grpSpPr bwMode="auto">
          <a:xfrm>
            <a:off x="1453079" y="5342459"/>
            <a:ext cx="5222875" cy="533400"/>
            <a:chOff x="1174" y="1454"/>
            <a:chExt cx="3290" cy="336"/>
          </a:xfrm>
        </p:grpSpPr>
        <p:sp>
          <p:nvSpPr>
            <p:cNvPr id="27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Rectangle 4"/>
            <p:cNvSpPr>
              <a:spLocks noChangeArrowheads="1"/>
            </p:cNvSpPr>
            <p:nvPr/>
          </p:nvSpPr>
          <p:spPr bwMode="gray">
            <a:xfrm rot="3419336">
              <a:off x="1187" y="1463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9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30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rgbClr val="FFFFFF"/>
                  </a:solidFill>
                </a:rPr>
                <a:t>5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ext Box 7">
            <a:extLst>
              <a:ext uri="{FF2B5EF4-FFF2-40B4-BE49-F238E27FC236}">
                <a16:creationId xmlns:a16="http://schemas.microsoft.com/office/drawing/2014/main" id="{F33A9822-C7A1-F7B1-C3C2-2A0FBF9DC1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7033" y="188860"/>
            <a:ext cx="43433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Назовите последовательность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Рисунок1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1916113"/>
            <a:ext cx="15684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AutoShape 5"/>
          <p:cNvSpPr>
            <a:spLocks noChangeArrowheads="1"/>
          </p:cNvSpPr>
          <p:nvPr/>
        </p:nvSpPr>
        <p:spPr bwMode="auto">
          <a:xfrm>
            <a:off x="7596188" y="188913"/>
            <a:ext cx="1219200" cy="1373187"/>
          </a:xfrm>
          <a:prstGeom prst="cloudCallout">
            <a:avLst>
              <a:gd name="adj1" fmla="val -70157"/>
              <a:gd name="adj2" fmla="val 67806"/>
            </a:avLst>
          </a:prstGeom>
          <a:gradFill rotWithShape="1">
            <a:gsLst>
              <a:gs pos="0">
                <a:srgbClr val="FFFFFF">
                  <a:alpha val="82001"/>
                </a:srgbClr>
              </a:gs>
              <a:gs pos="100000">
                <a:srgbClr val="BBE0E3">
                  <a:alpha val="87000"/>
                </a:srgbClr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364" name="Picture 6" descr="00004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650" y="260350"/>
            <a:ext cx="687388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124075" y="260350"/>
            <a:ext cx="5364163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Истинно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 или ложно </a:t>
            </a:r>
          </a:p>
          <a:p>
            <a:pPr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каждое высказывание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070222" y="1735839"/>
            <a:ext cx="6415088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i="1" dirty="0"/>
              <a:t>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1. В арифметической прогрессии</a:t>
            </a:r>
          </a:p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   2,4; 2,6;… разность равна  2.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892093" y="3177289"/>
            <a:ext cx="65373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2. В геометрической прогрессии</a:t>
            </a:r>
          </a:p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  0,3; 0,9;… третий член равен 2,7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1166999" y="4581711"/>
            <a:ext cx="63975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3. 11-ый член арифметической прогрессии, у</a:t>
            </a:r>
          </a:p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 которой  равен -0,2</a:t>
            </a:r>
          </a:p>
        </p:txBody>
      </p:sp>
      <p:graphicFrame>
        <p:nvGraphicFramePr>
          <p:cNvPr id="15369" name="Object 11"/>
          <p:cNvGraphicFramePr>
            <a:graphicFrameLocks noChangeAspect="1"/>
          </p:cNvGraphicFramePr>
          <p:nvPr/>
        </p:nvGraphicFramePr>
        <p:xfrm>
          <a:off x="4182795" y="5062970"/>
          <a:ext cx="27368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name="Формула" r:id="rId4" imgW="1079032" imgH="215806" progId="Equation.3">
                  <p:embed/>
                </p:oleObj>
              </mc:Choice>
              <mc:Fallback>
                <p:oleObj name="Формула" r:id="rId4" imgW="1079032" imgH="215806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2795" y="5062970"/>
                        <a:ext cx="2736850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892093" y="836613"/>
            <a:ext cx="5983288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4.  Сумма 5 первых членов </a:t>
            </a:r>
          </a:p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   геометрической прогрессии, </a:t>
            </a:r>
          </a:p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   у которой </a:t>
            </a:r>
          </a:p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   равна  11.</a:t>
            </a:r>
          </a:p>
        </p:txBody>
      </p:sp>
      <p:graphicFrame>
        <p:nvGraphicFramePr>
          <p:cNvPr id="16387" name="Object 5"/>
          <p:cNvGraphicFramePr>
            <a:graphicFrameLocks noChangeAspect="1"/>
          </p:cNvGraphicFramePr>
          <p:nvPr/>
        </p:nvGraphicFramePr>
        <p:xfrm>
          <a:off x="3132138" y="1844675"/>
          <a:ext cx="2381250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Формула" r:id="rId2" imgW="837836" imgH="215806" progId="Equation.3">
                  <p:embed/>
                </p:oleObj>
              </mc:Choice>
              <mc:Fallback>
                <p:oleObj name="Формула" r:id="rId2" imgW="837836" imgH="215806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1844675"/>
                        <a:ext cx="2381250" cy="614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024494" y="2914259"/>
            <a:ext cx="714572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5. Последовательность чисел, кратных 5, является  геометрической </a:t>
            </a:r>
          </a:p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прогрессией.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1095747" y="4771901"/>
            <a:ext cx="642133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6. Последовательность степеней числа 3 является арифметической прогрессией.</a:t>
            </a:r>
          </a:p>
        </p:txBody>
      </p:sp>
      <p:pic>
        <p:nvPicPr>
          <p:cNvPr id="16390" name="Picture 8" descr="BOYSIG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2763" y="347395"/>
            <a:ext cx="2281237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WordArt 11"/>
          <p:cNvSpPr>
            <a:spLocks noChangeArrowheads="1" noChangeShapeType="1" noTextEdit="1"/>
          </p:cNvSpPr>
          <p:nvPr/>
        </p:nvSpPr>
        <p:spPr bwMode="auto">
          <a:xfrm>
            <a:off x="6804025" y="404813"/>
            <a:ext cx="787400" cy="863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Думай!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356" y="641444"/>
            <a:ext cx="6291618" cy="1957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2720" y="2613463"/>
            <a:ext cx="368617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3313" y="3700299"/>
            <a:ext cx="2228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81702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4172" y="733497"/>
            <a:ext cx="63627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72346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0310" y="649974"/>
            <a:ext cx="5759355" cy="220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9677" y="2939031"/>
            <a:ext cx="3021842" cy="2455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8822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1882" y="806000"/>
            <a:ext cx="6433569" cy="4838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00915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8974" y="711034"/>
            <a:ext cx="630555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336519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186</Words>
  <Application>Microsoft Office PowerPoint</Application>
  <PresentationFormat>Экран (4:3)</PresentationFormat>
  <Paragraphs>37</Paragraphs>
  <Slides>11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Формула</vt:lpstr>
      <vt:lpstr>«Бесконечно убывающая геометрическая прогрессия»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РЭУ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Бондарева В.В.</dc:creator>
  <cp:lastModifiedBy>Алена Бондарева</cp:lastModifiedBy>
  <cp:revision>66</cp:revision>
  <dcterms:created xsi:type="dcterms:W3CDTF">2014-11-21T11:00:06Z</dcterms:created>
  <dcterms:modified xsi:type="dcterms:W3CDTF">2023-06-09T08:26:52Z</dcterms:modified>
</cp:coreProperties>
</file>