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0"/>
  </p:notesMasterIdLst>
  <p:sldIdLst>
    <p:sldId id="262" r:id="rId2"/>
    <p:sldId id="259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9" r:id="rId14"/>
    <p:sldId id="280" r:id="rId15"/>
    <p:sldId id="276" r:id="rId16"/>
    <p:sldId id="274" r:id="rId17"/>
    <p:sldId id="273" r:id="rId18"/>
    <p:sldId id="281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D4D4D"/>
    <a:srgbClr val="B92D14"/>
    <a:srgbClr val="35759D"/>
    <a:srgbClr val="35B19D"/>
    <a:srgbClr val="E8E8E8"/>
    <a:srgbClr val="1E1E2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16" autoAdjust="0"/>
    <p:restoredTop sz="95652" autoAdjust="0"/>
  </p:normalViewPr>
  <p:slideViewPr>
    <p:cSldViewPr>
      <p:cViewPr varScale="1">
        <p:scale>
          <a:sx n="70" d="100"/>
          <a:sy n="70" d="100"/>
        </p:scale>
        <p:origin x="129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3E7550C-1FA3-435B-9E86-BB5BA6516846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E054DD-3620-4A3A-BA2D-AE8A68320E2F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17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18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9144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189" indent="0" algn="ctr">
              <a:buNone/>
              <a:defRPr sz="1600"/>
            </a:lvl2pPr>
            <a:lvl3pPr marL="914377" indent="0" algn="ctr">
              <a:buNone/>
              <a:defRPr sz="16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C699CB88-5E1A-4FAC-892A-60949ACB1F6F}" type="datetimeFigureOut">
              <a:rPr lang="en-US" smtClean="0"/>
              <a:pPr/>
              <a:t>6/9/2023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9692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6/9/2023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478027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6/9/2023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8917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6/9/2023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861268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9144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6/9/2023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265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6/9/2023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4277551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marL="0" lvl="0" indent="0" algn="l" defTabSz="914377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6/9/2023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943924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6/9/2023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485545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6/9/2023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4151712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6/9/2023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403731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6/9/2023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4804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C699CB88-5E1A-4FAC-892A-60949ACB1F6F}" type="datetimeFigureOut">
              <a:rPr lang="en-US" smtClean="0"/>
              <a:pPr/>
              <a:t>6/9/2023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5583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377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377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42.bin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30.wmf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8.bin"/><Relationship Id="rId15" Type="http://schemas.openxmlformats.org/officeDocument/2006/relationships/oleObject" Target="../embeddings/oleObject43.bin"/><Relationship Id="rId10" Type="http://schemas.openxmlformats.org/officeDocument/2006/relationships/image" Target="../media/image11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40.bin"/><Relationship Id="rId14" Type="http://schemas.openxmlformats.org/officeDocument/2006/relationships/image" Target="../media/image31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oleObject" Target="../embeddings/oleObject44.bin"/><Relationship Id="rId7" Type="http://schemas.openxmlformats.org/officeDocument/2006/relationships/oleObject" Target="../embeddings/oleObject46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45.bin"/><Relationship Id="rId10" Type="http://schemas.openxmlformats.org/officeDocument/2006/relationships/image" Target="../media/image11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47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49.bin"/><Relationship Id="rId10" Type="http://schemas.openxmlformats.org/officeDocument/2006/relationships/image" Target="../media/image37.wmf"/><Relationship Id="rId4" Type="http://schemas.openxmlformats.org/officeDocument/2006/relationships/image" Target="../media/image34.wmf"/><Relationship Id="rId9" Type="http://schemas.openxmlformats.org/officeDocument/2006/relationships/oleObject" Target="../embeddings/oleObject51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oleObject" Target="../embeddings/oleObject52.bin"/><Relationship Id="rId7" Type="http://schemas.openxmlformats.org/officeDocument/2006/relationships/oleObject" Target="../embeddings/oleObject54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53.bin"/><Relationship Id="rId10" Type="http://schemas.openxmlformats.org/officeDocument/2006/relationships/image" Target="../media/image11.wmf"/><Relationship Id="rId4" Type="http://schemas.openxmlformats.org/officeDocument/2006/relationships/image" Target="../media/image38.wmf"/><Relationship Id="rId9" Type="http://schemas.openxmlformats.org/officeDocument/2006/relationships/oleObject" Target="../embeddings/oleObject55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oleObject" Target="../embeddings/oleObject56.bin"/><Relationship Id="rId7" Type="http://schemas.openxmlformats.org/officeDocument/2006/relationships/oleObject" Target="../embeddings/oleObject58.bin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57.bin"/><Relationship Id="rId10" Type="http://schemas.openxmlformats.org/officeDocument/2006/relationships/image" Target="../media/image4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59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oleObject" Target="../embeddings/oleObject60.bin"/><Relationship Id="rId7" Type="http://schemas.openxmlformats.org/officeDocument/2006/relationships/oleObject" Target="../embeddings/oleObject62.bin"/><Relationship Id="rId12" Type="http://schemas.openxmlformats.org/officeDocument/2006/relationships/image" Target="../media/image48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64.bin"/><Relationship Id="rId5" Type="http://schemas.openxmlformats.org/officeDocument/2006/relationships/oleObject" Target="../embeddings/oleObject61.bin"/><Relationship Id="rId10" Type="http://schemas.openxmlformats.org/officeDocument/2006/relationships/image" Target="../media/image47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63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oleObject" Target="../embeddings/oleObject65.bin"/><Relationship Id="rId7" Type="http://schemas.openxmlformats.org/officeDocument/2006/relationships/oleObject" Target="../embeddings/oleObject67.bin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66.bin"/><Relationship Id="rId10" Type="http://schemas.openxmlformats.org/officeDocument/2006/relationships/image" Target="../media/image52.wmf"/><Relationship Id="rId4" Type="http://schemas.openxmlformats.org/officeDocument/2006/relationships/image" Target="../media/image49.wmf"/><Relationship Id="rId9" Type="http://schemas.openxmlformats.org/officeDocument/2006/relationships/oleObject" Target="../embeddings/oleObject68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oleObject" Target="../embeddings/oleObject69.bin"/><Relationship Id="rId7" Type="http://schemas.openxmlformats.org/officeDocument/2006/relationships/oleObject" Target="../embeddings/oleObject71.bin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70.bin"/><Relationship Id="rId10" Type="http://schemas.openxmlformats.org/officeDocument/2006/relationships/image" Target="../media/image56.wmf"/><Relationship Id="rId4" Type="http://schemas.openxmlformats.org/officeDocument/2006/relationships/image" Target="../media/image53.wmf"/><Relationship Id="rId9" Type="http://schemas.openxmlformats.org/officeDocument/2006/relationships/oleObject" Target="../embeddings/oleObject72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oleObject" Target="../embeddings/oleObject15.bin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16.wmf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5" Type="http://schemas.openxmlformats.org/officeDocument/2006/relationships/oleObject" Target="../embeddings/oleObject16.bin"/><Relationship Id="rId10" Type="http://schemas.openxmlformats.org/officeDocument/2006/relationships/image" Target="../media/image15.wmf"/><Relationship Id="rId4" Type="http://schemas.openxmlformats.org/officeDocument/2006/relationships/image" Target="../media/image12.wmf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1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22.bin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3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2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24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2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oleObject" Target="../embeddings/oleObject32.bin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26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27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11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3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3400" y="762000"/>
            <a:ext cx="7772400" cy="25908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Задание №16</a:t>
            </a:r>
            <a:br>
              <a:rPr lang="ru-RU" sz="80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80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ОГЭ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3657600"/>
            <a:ext cx="91440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Нижний колонтитул 1">
            <a:extLst>
              <a:ext uri="{FF2B5EF4-FFF2-40B4-BE49-F238E27FC236}">
                <a16:creationId xmlns:a16="http://schemas.microsoft.com/office/drawing/2014/main" id="{D127492F-CEFE-0FB4-190E-C11279080D8B}"/>
              </a:ext>
            </a:extLst>
          </p:cNvPr>
          <p:cNvSpPr>
            <a:spLocks noGrp="1"/>
          </p:cNvSpPr>
          <p:nvPr/>
        </p:nvSpPr>
        <p:spPr bwMode="auto">
          <a:xfrm>
            <a:off x="1778342" y="4486275"/>
            <a:ext cx="528251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sz="1800" b="1" i="1" dirty="0"/>
              <a:t>Учитель: Бондарева В.В. </a:t>
            </a:r>
          </a:p>
          <a:p>
            <a:pPr>
              <a:defRPr/>
            </a:pPr>
            <a:r>
              <a:rPr lang="ru-RU" sz="1800" b="1" i="1" dirty="0"/>
              <a:t>Экономический лицей </a:t>
            </a:r>
          </a:p>
          <a:p>
            <a:pPr>
              <a:defRPr/>
            </a:pPr>
            <a:r>
              <a:rPr lang="ru-RU" sz="1800" b="1" i="1" dirty="0"/>
              <a:t>ФГБОУ ВО  РЭУ им. Г. </a:t>
            </a:r>
            <a:r>
              <a:rPr lang="ru-RU" sz="1800" b="1" i="1"/>
              <a:t>В. Плеханова</a:t>
            </a:r>
            <a:endParaRPr lang="ru-RU" sz="1800" b="1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>
          <a:xfrm>
            <a:off x="3505200" y="1524000"/>
            <a:ext cx="5257800" cy="1219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381000" y="2971800"/>
            <a:ext cx="2057400" cy="1981200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 bwMode="auto">
          <a:xfrm flipV="1">
            <a:off x="228600" y="2514600"/>
            <a:ext cx="2895600" cy="715778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Прямая соединительная линия 10"/>
          <p:cNvCxnSpPr/>
          <p:nvPr/>
        </p:nvCxnSpPr>
        <p:spPr bwMode="auto">
          <a:xfrm flipH="1">
            <a:off x="2133600" y="2514600"/>
            <a:ext cx="990600" cy="24384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2209800" y="4495800"/>
            <a:ext cx="76529" cy="1093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>
            <a:stCxn id="5" idx="3"/>
            <a:endCxn id="5" idx="5"/>
          </p:cNvCxnSpPr>
          <p:nvPr/>
        </p:nvCxnSpPr>
        <p:spPr bwMode="auto">
          <a:xfrm>
            <a:off x="682299" y="4662860"/>
            <a:ext cx="145480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Прямая соединительная линия 18"/>
          <p:cNvCxnSpPr/>
          <p:nvPr/>
        </p:nvCxnSpPr>
        <p:spPr bwMode="auto">
          <a:xfrm>
            <a:off x="533400" y="4953000"/>
            <a:ext cx="1600200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Прямая соединительная линия 20"/>
          <p:cNvCxnSpPr/>
          <p:nvPr/>
        </p:nvCxnSpPr>
        <p:spPr bwMode="auto">
          <a:xfrm>
            <a:off x="228600" y="3200400"/>
            <a:ext cx="304800" cy="17526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2971800" y="2133600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280" imgH="177480" progId="">
                  <p:embed/>
                </p:oleObj>
              </mc:Choice>
              <mc:Fallback>
                <p:oleObj name="Equation" r:id="rId3" imgW="152280" imgH="1774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133600"/>
                        <a:ext cx="3810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Объект 27"/>
          <p:cNvGraphicFramePr>
            <a:graphicFrameLocks noChangeAspect="1"/>
          </p:cNvGraphicFramePr>
          <p:nvPr/>
        </p:nvGraphicFramePr>
        <p:xfrm>
          <a:off x="2057400" y="4876800"/>
          <a:ext cx="4127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164880" progId="">
                  <p:embed/>
                </p:oleObj>
              </mc:Choice>
              <mc:Fallback>
                <p:oleObj name="Equation" r:id="rId5" imgW="164880" imgH="1648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4876800"/>
                        <a:ext cx="412750" cy="388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Объект 28"/>
          <p:cNvGraphicFramePr>
            <a:graphicFrameLocks noChangeAspect="1"/>
          </p:cNvGraphicFramePr>
          <p:nvPr/>
        </p:nvGraphicFramePr>
        <p:xfrm>
          <a:off x="304800" y="4953000"/>
          <a:ext cx="381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2280" imgH="164880" progId="">
                  <p:embed/>
                </p:oleObj>
              </mc:Choice>
              <mc:Fallback>
                <p:oleObj name="Equation" r:id="rId7" imgW="152280" imgH="1648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4953000"/>
                        <a:ext cx="3810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2"/>
          <p:cNvGraphicFramePr>
            <a:graphicFrameLocks noChangeAspect="1"/>
          </p:cNvGraphicFramePr>
          <p:nvPr/>
        </p:nvGraphicFramePr>
        <p:xfrm>
          <a:off x="0" y="2819400"/>
          <a:ext cx="3810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819400"/>
                        <a:ext cx="381000" cy="388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3581400" y="1600200"/>
            <a:ext cx="487680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Четырехугольник  АВСD  описан около окружности,  АВ = 8,  ВС = 12, СD = 13. Найдите АD.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429000" y="2819400"/>
            <a:ext cx="533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Дано: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 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описан около  окружности, </a:t>
            </a:r>
          </a:p>
          <a:p>
            <a:pPr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АВ = 8,  ВС = 12, СD = 13.</a:t>
            </a:r>
          </a:p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Найти: 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АD.</a:t>
            </a: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3886200" y="3886200"/>
            <a:ext cx="3962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3352800" y="4419600"/>
            <a:ext cx="48768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lvl="0" indent="-457200" algn="l">
              <a:buAutoNum type="arabicParenR"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АD + ВС  = АВ + СD,  так как суммы</a:t>
            </a:r>
          </a:p>
          <a:p>
            <a:pPr marL="457200" lvl="0" indent="-457200"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противоположных сторон  описанного  четырехугольника равны.</a:t>
            </a:r>
          </a:p>
        </p:txBody>
      </p:sp>
      <p:sp>
        <p:nvSpPr>
          <p:cNvPr id="42" name="Rectangle 10"/>
          <p:cNvSpPr>
            <a:spLocks noChangeArrowheads="1"/>
          </p:cNvSpPr>
          <p:nvPr/>
        </p:nvSpPr>
        <p:spPr bwMode="auto">
          <a:xfrm>
            <a:off x="6629400" y="6172200"/>
            <a:ext cx="1981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9.</a:t>
            </a:r>
          </a:p>
        </p:txBody>
      </p:sp>
      <p:sp>
        <p:nvSpPr>
          <p:cNvPr id="49" name="Rectangle 10"/>
          <p:cNvSpPr>
            <a:spLocks noChangeArrowheads="1"/>
          </p:cNvSpPr>
          <p:nvPr/>
        </p:nvSpPr>
        <p:spPr bwMode="auto">
          <a:xfrm>
            <a:off x="3352800" y="5410200"/>
            <a:ext cx="29718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  АD + 12  =  8 + 13</a:t>
            </a:r>
          </a:p>
          <a:p>
            <a:pPr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АD =  21 – 12</a:t>
            </a:r>
          </a:p>
          <a:p>
            <a:pPr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АD =  9</a:t>
            </a:r>
          </a:p>
        </p:txBody>
      </p:sp>
      <p:graphicFrame>
        <p:nvGraphicFramePr>
          <p:cNvPr id="50" name="Объект 49"/>
          <p:cNvGraphicFramePr>
            <a:graphicFrameLocks noChangeAspect="1"/>
          </p:cNvGraphicFramePr>
          <p:nvPr/>
        </p:nvGraphicFramePr>
        <p:xfrm>
          <a:off x="152400" y="4191000"/>
          <a:ext cx="172100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4120" imgH="177480" progId="">
                  <p:embed/>
                </p:oleObj>
              </mc:Choice>
              <mc:Fallback>
                <p:oleObj name="Equation" r:id="rId11" imgW="114120" imgH="17748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191000"/>
                        <a:ext cx="172100" cy="328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Объект 50"/>
          <p:cNvGraphicFramePr>
            <a:graphicFrameLocks noChangeAspect="1"/>
          </p:cNvGraphicFramePr>
          <p:nvPr/>
        </p:nvGraphicFramePr>
        <p:xfrm>
          <a:off x="1524000" y="2514600"/>
          <a:ext cx="228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77480" imgH="164880" progId="">
                  <p:embed/>
                </p:oleObj>
              </mc:Choice>
              <mc:Fallback>
                <p:oleObj name="Equation" r:id="rId13" imgW="177480" imgH="16488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514600"/>
                        <a:ext cx="228600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6" name="Object 7"/>
          <p:cNvGraphicFramePr>
            <a:graphicFrameLocks noChangeAspect="1"/>
          </p:cNvGraphicFramePr>
          <p:nvPr/>
        </p:nvGraphicFramePr>
        <p:xfrm>
          <a:off x="2667000" y="3733800"/>
          <a:ext cx="2286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77480" imgH="177480" progId="">
                  <p:embed/>
                </p:oleObj>
              </mc:Choice>
              <mc:Fallback>
                <p:oleObj name="Equation" r:id="rId15" imgW="177480" imgH="17748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3733800"/>
                        <a:ext cx="228600" cy="327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4"/>
          <p:cNvSpPr txBox="1">
            <a:spLocks noChangeArrowheads="1"/>
          </p:cNvSpPr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all" spc="0" normalizeH="0" baseline="0" noProof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Задача №9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  <p:bldP spid="42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>
          <a:xfrm>
            <a:off x="3429000" y="1447800"/>
            <a:ext cx="5486400" cy="1600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381000" y="2057400"/>
            <a:ext cx="3124200" cy="2895600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 bwMode="auto">
          <a:xfrm flipV="1">
            <a:off x="1066800" y="3505200"/>
            <a:ext cx="838200" cy="1186052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Прямая соединительная линия 10"/>
          <p:cNvCxnSpPr/>
          <p:nvPr/>
        </p:nvCxnSpPr>
        <p:spPr bwMode="auto">
          <a:xfrm>
            <a:off x="1905000" y="3505200"/>
            <a:ext cx="685800" cy="13716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2209800" y="4495800"/>
            <a:ext cx="76529" cy="1093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>
            <a:stCxn id="5" idx="3"/>
            <a:endCxn id="5" idx="5"/>
          </p:cNvCxnSpPr>
          <p:nvPr/>
        </p:nvCxnSpPr>
        <p:spPr bwMode="auto">
          <a:xfrm>
            <a:off x="838529" y="4528949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Прямая соединительная линия 18"/>
          <p:cNvCxnSpPr/>
          <p:nvPr/>
        </p:nvCxnSpPr>
        <p:spPr bwMode="auto">
          <a:xfrm>
            <a:off x="990600" y="4724400"/>
            <a:ext cx="1600200" cy="1524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Прямая соединительная линия 20"/>
          <p:cNvCxnSpPr>
            <a:stCxn id="5" idx="0"/>
          </p:cNvCxnSpPr>
          <p:nvPr/>
        </p:nvCxnSpPr>
        <p:spPr bwMode="auto">
          <a:xfrm flipH="1">
            <a:off x="1066800" y="2057400"/>
            <a:ext cx="876300" cy="26670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1905000" y="1676400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280" imgH="177480" progId="">
                  <p:embed/>
                </p:oleObj>
              </mc:Choice>
              <mc:Fallback>
                <p:oleObj name="Equation" r:id="rId3" imgW="152280" imgH="1774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676400"/>
                        <a:ext cx="3810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Объект 27"/>
          <p:cNvGraphicFramePr>
            <a:graphicFrameLocks noChangeAspect="1"/>
          </p:cNvGraphicFramePr>
          <p:nvPr/>
        </p:nvGraphicFramePr>
        <p:xfrm>
          <a:off x="1752600" y="3048000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77480" progId="">
                  <p:embed/>
                </p:oleObj>
              </mc:Choice>
              <mc:Fallback>
                <p:oleObj name="Equation" r:id="rId5" imgW="152280" imgH="1774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3048000"/>
                        <a:ext cx="3810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Объект 28"/>
          <p:cNvGraphicFramePr>
            <a:graphicFrameLocks noChangeAspect="1"/>
          </p:cNvGraphicFramePr>
          <p:nvPr/>
        </p:nvGraphicFramePr>
        <p:xfrm>
          <a:off x="609600" y="4648200"/>
          <a:ext cx="381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2280" imgH="164880" progId="">
                  <p:embed/>
                </p:oleObj>
              </mc:Choice>
              <mc:Fallback>
                <p:oleObj name="Equation" r:id="rId7" imgW="152280" imgH="1648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4648200"/>
                        <a:ext cx="3810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2"/>
          <p:cNvGraphicFramePr>
            <a:graphicFrameLocks noChangeAspect="1"/>
          </p:cNvGraphicFramePr>
          <p:nvPr/>
        </p:nvGraphicFramePr>
        <p:xfrm>
          <a:off x="2514600" y="4876800"/>
          <a:ext cx="3810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4876800"/>
                        <a:ext cx="381000" cy="388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3505200" y="1524000"/>
            <a:ext cx="5257800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Треугольник  АВС вписан в окружность с центром О. Точки  О и С лежат в одной полуплоскости относительно прямой АВ. Найдите угол АСВ, если угол АОВ равен 73°.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4114800" y="3124200"/>
            <a:ext cx="4648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Дано: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треугольник АВС  вписан  в</a:t>
            </a:r>
          </a:p>
          <a:p>
            <a:pPr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окружность,  ∠АОВ  =  73°.</a:t>
            </a:r>
          </a:p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Найти: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∠АСВ.</a:t>
            </a: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4267200" y="4038600"/>
            <a:ext cx="3962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3200400" y="4419600"/>
            <a:ext cx="5943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lvl="0" indent="-457200" algn="l">
              <a:buAutoNum type="arabicParenR"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∠ АОВ = 73° – центральный угол, опирающийся  на   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ᴗ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АВ, следовательно   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ᴗ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 = 73°. </a:t>
            </a:r>
          </a:p>
        </p:txBody>
      </p:sp>
      <p:sp>
        <p:nvSpPr>
          <p:cNvPr id="42" name="Rectangle 10"/>
          <p:cNvSpPr>
            <a:spLocks noChangeArrowheads="1"/>
          </p:cNvSpPr>
          <p:nvPr/>
        </p:nvSpPr>
        <p:spPr bwMode="auto">
          <a:xfrm>
            <a:off x="5791200" y="6248400"/>
            <a:ext cx="3200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36,5.</a:t>
            </a: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3200400" y="5105400"/>
            <a:ext cx="5715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 ∠АСВ = 73° : 2 = 36, 5° , так как  вписанный  </a:t>
            </a:r>
          </a:p>
          <a:p>
            <a:pPr lvl="0"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угол измеряется половиной дуги, на которую он </a:t>
            </a:r>
          </a:p>
          <a:p>
            <a:pPr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опирается.</a:t>
            </a:r>
            <a:endParaRPr lang="ru-RU" sz="2000" dirty="0"/>
          </a:p>
        </p:txBody>
      </p:sp>
      <p:cxnSp>
        <p:nvCxnSpPr>
          <p:cNvPr id="39" name="Прямая соединительная линия 38"/>
          <p:cNvCxnSpPr>
            <a:stCxn id="5" idx="0"/>
          </p:cNvCxnSpPr>
          <p:nvPr/>
        </p:nvCxnSpPr>
        <p:spPr bwMode="auto">
          <a:xfrm>
            <a:off x="1943100" y="2057400"/>
            <a:ext cx="647700" cy="27432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Rectangle 4"/>
          <p:cNvSpPr txBox="1">
            <a:spLocks noChangeArrowheads="1"/>
          </p:cNvSpPr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all" spc="0" normalizeH="0" baseline="0" noProof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Задача №10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  <p:bldP spid="42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3352800" y="1981200"/>
            <a:ext cx="5334000" cy="990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Трапеция 29"/>
          <p:cNvSpPr/>
          <p:nvPr/>
        </p:nvSpPr>
        <p:spPr>
          <a:xfrm>
            <a:off x="304800" y="2971800"/>
            <a:ext cx="2667000" cy="1981200"/>
          </a:xfrm>
          <a:prstGeom prst="trapezoid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 bwMode="auto">
          <a:xfrm>
            <a:off x="2209800" y="4495800"/>
            <a:ext cx="76529" cy="1093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>
            <a:endCxn id="5" idx="5"/>
          </p:cNvCxnSpPr>
          <p:nvPr/>
        </p:nvCxnSpPr>
        <p:spPr bwMode="auto">
          <a:xfrm>
            <a:off x="838529" y="4528949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Rectangle 4"/>
          <p:cNvSpPr txBox="1">
            <a:spLocks noChangeArrowheads="1"/>
          </p:cNvSpPr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all" spc="0" normalizeH="0" baseline="0" noProof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Задача №11</a:t>
            </a:r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3581400" y="2138950"/>
            <a:ext cx="533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Радиус окружности, вписанной в трапецию, равен 12. Найти высоту этой трапеции.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Дано: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трапеция  вписана  в окружность, 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12.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Найти: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Решение: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Высота трапеции равна диаметру вписанной 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окружности,  поэтому   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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r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 = 2 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12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 = 24 . 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           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                                            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                                                                                 Ответ: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24.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27" name="Овал 26"/>
          <p:cNvSpPr/>
          <p:nvPr/>
        </p:nvSpPr>
        <p:spPr bwMode="auto">
          <a:xfrm>
            <a:off x="609600" y="2971800"/>
            <a:ext cx="2057400" cy="1981200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0" y="1447800"/>
            <a:ext cx="5791200" cy="1295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 bwMode="auto">
          <a:xfrm>
            <a:off x="2209800" y="4495800"/>
            <a:ext cx="76529" cy="1093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>
            <a:endCxn id="5" idx="5"/>
          </p:cNvCxnSpPr>
          <p:nvPr/>
        </p:nvCxnSpPr>
        <p:spPr bwMode="auto">
          <a:xfrm>
            <a:off x="838529" y="4528949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Rectangle 4"/>
          <p:cNvSpPr txBox="1">
            <a:spLocks noChangeArrowheads="1"/>
          </p:cNvSpPr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all" spc="0" normalizeH="0" baseline="0" noProof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Задача №12</a:t>
            </a:r>
          </a:p>
        </p:txBody>
      </p:sp>
      <p:sp>
        <p:nvSpPr>
          <p:cNvPr id="27" name="Овал 26"/>
          <p:cNvSpPr/>
          <p:nvPr/>
        </p:nvSpPr>
        <p:spPr bwMode="auto">
          <a:xfrm>
            <a:off x="533400" y="2057400"/>
            <a:ext cx="2286000" cy="2286000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8849" name="Rectangle 1"/>
          <p:cNvSpPr>
            <a:spLocks noChangeArrowheads="1"/>
          </p:cNvSpPr>
          <p:nvPr/>
        </p:nvSpPr>
        <p:spPr bwMode="auto">
          <a:xfrm>
            <a:off x="3124200" y="1570300"/>
            <a:ext cx="57912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Сторона  АВ  треугольника АВС проходит через центр описанной около него окружности . Найдите ∠ А, если ∠В  =  44°. Ответ дайте в градусах.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Дано: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треугольник АВС  вписан  в окружность,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∠В = 44 °.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Найти: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∠А.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Решение: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1)∠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90°, так как угол, опирающийся на диаметр,</a:t>
            </a:r>
            <a:b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значит треугольник АВС прямоугольный.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2)По теореме о сумме углов треугольника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∠А = 180° – (90° + 44°) = 46°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Ответ: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46.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ый треугольник 8"/>
          <p:cNvSpPr/>
          <p:nvPr/>
        </p:nvSpPr>
        <p:spPr>
          <a:xfrm rot="7432474">
            <a:off x="1004578" y="2288641"/>
            <a:ext cx="1342385" cy="1817452"/>
          </a:xfrm>
          <a:prstGeom prst="rtTriangl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1066800" y="1676400"/>
          <a:ext cx="38100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280" imgH="177480" progId="">
                  <p:embed/>
                </p:oleObj>
              </mc:Choice>
              <mc:Fallback>
                <p:oleObj name="Equation" r:id="rId3" imgW="152280" imgH="1774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676400"/>
                        <a:ext cx="381000" cy="411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2895600" y="2895600"/>
          <a:ext cx="381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64880" progId="">
                  <p:embed/>
                </p:oleObj>
              </mc:Choice>
              <mc:Fallback>
                <p:oleObj name="Equation" r:id="rId5" imgW="152280" imgH="1648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895600"/>
                        <a:ext cx="3810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2" name="Object 2"/>
          <p:cNvGraphicFramePr>
            <a:graphicFrameLocks noChangeAspect="1"/>
          </p:cNvGraphicFramePr>
          <p:nvPr/>
        </p:nvGraphicFramePr>
        <p:xfrm>
          <a:off x="152400" y="3048000"/>
          <a:ext cx="381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2280" imgH="164880" progId="">
                  <p:embed/>
                </p:oleObj>
              </mc:Choice>
              <mc:Fallback>
                <p:oleObj name="Equation" r:id="rId7" imgW="152280" imgH="1648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3048000"/>
                        <a:ext cx="3810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3" name="Object 2"/>
          <p:cNvGraphicFramePr>
            <a:graphicFrameLocks noChangeAspect="1"/>
          </p:cNvGraphicFramePr>
          <p:nvPr/>
        </p:nvGraphicFramePr>
        <p:xfrm>
          <a:off x="1492250" y="3200400"/>
          <a:ext cx="3810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280" imgH="177480" progId="">
                  <p:embed/>
                </p:oleObj>
              </mc:Choice>
              <mc:Fallback>
                <p:oleObj name="Equation" r:id="rId9" imgW="152280" imgH="17748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2250" y="3200400"/>
                        <a:ext cx="381000" cy="411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ый треугольник 15"/>
          <p:cNvSpPr/>
          <p:nvPr/>
        </p:nvSpPr>
        <p:spPr>
          <a:xfrm rot="7432473">
            <a:off x="990794" y="2288640"/>
            <a:ext cx="1342385" cy="1817452"/>
          </a:xfrm>
          <a:prstGeom prst="rtTriangl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3581400" y="1447800"/>
            <a:ext cx="5410200" cy="1371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295400"/>
          </a:xfrm>
          <a:solidFill>
            <a:schemeClr val="accent1">
              <a:lumMod val="75000"/>
            </a:schemeClr>
          </a:solidFill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500" b="1" cap="all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№13</a:t>
            </a:r>
          </a:p>
        </p:txBody>
      </p:sp>
      <p:sp>
        <p:nvSpPr>
          <p:cNvPr id="5" name="Овал 4"/>
          <p:cNvSpPr/>
          <p:nvPr/>
        </p:nvSpPr>
        <p:spPr bwMode="auto">
          <a:xfrm>
            <a:off x="381000" y="2057400"/>
            <a:ext cx="3124200" cy="2895600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Прямая соединительная линия 6"/>
          <p:cNvCxnSpPr>
            <a:stCxn id="5" idx="2"/>
            <a:endCxn id="5" idx="3"/>
          </p:cNvCxnSpPr>
          <p:nvPr/>
        </p:nvCxnSpPr>
        <p:spPr bwMode="auto">
          <a:xfrm>
            <a:off x="381000" y="3505200"/>
            <a:ext cx="457529" cy="10237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Прямая соединительная линия 8"/>
          <p:cNvCxnSpPr>
            <a:stCxn id="5" idx="2"/>
            <a:endCxn id="5" idx="0"/>
          </p:cNvCxnSpPr>
          <p:nvPr/>
        </p:nvCxnSpPr>
        <p:spPr bwMode="auto">
          <a:xfrm flipV="1">
            <a:off x="381000" y="2057400"/>
            <a:ext cx="1562100" cy="14478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Прямая соединительная линия 10"/>
          <p:cNvCxnSpPr>
            <a:stCxn id="5" idx="0"/>
            <a:endCxn id="5" idx="5"/>
          </p:cNvCxnSpPr>
          <p:nvPr/>
        </p:nvCxnSpPr>
        <p:spPr bwMode="auto">
          <a:xfrm>
            <a:off x="1943100" y="2057400"/>
            <a:ext cx="1104571" cy="24715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2209800" y="4495800"/>
            <a:ext cx="76529" cy="1093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>
            <a:stCxn id="5" idx="3"/>
            <a:endCxn id="5" idx="5"/>
          </p:cNvCxnSpPr>
          <p:nvPr/>
        </p:nvCxnSpPr>
        <p:spPr bwMode="auto">
          <a:xfrm>
            <a:off x="838529" y="4528949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Прямая соединительная линия 16"/>
          <p:cNvCxnSpPr>
            <a:stCxn id="5" idx="3"/>
            <a:endCxn id="5" idx="5"/>
          </p:cNvCxnSpPr>
          <p:nvPr/>
        </p:nvCxnSpPr>
        <p:spPr bwMode="auto">
          <a:xfrm>
            <a:off x="838529" y="4528949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Прямая соединительная линия 18"/>
          <p:cNvCxnSpPr>
            <a:stCxn id="5" idx="2"/>
            <a:endCxn id="5" idx="5"/>
          </p:cNvCxnSpPr>
          <p:nvPr/>
        </p:nvCxnSpPr>
        <p:spPr bwMode="auto">
          <a:xfrm>
            <a:off x="381000" y="3505200"/>
            <a:ext cx="2666671" cy="10237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Прямая соединительная линия 20"/>
          <p:cNvCxnSpPr>
            <a:stCxn id="5" idx="0"/>
            <a:endCxn id="5" idx="3"/>
          </p:cNvCxnSpPr>
          <p:nvPr/>
        </p:nvCxnSpPr>
        <p:spPr bwMode="auto">
          <a:xfrm flipH="1">
            <a:off x="838529" y="2057400"/>
            <a:ext cx="1104571" cy="24715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0" y="3276600"/>
          <a:ext cx="3810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280" imgH="164880" progId="">
                  <p:embed/>
                </p:oleObj>
              </mc:Choice>
              <mc:Fallback>
                <p:oleObj name="Equation" r:id="rId3" imgW="152280" imgH="1648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276600"/>
                        <a:ext cx="381000" cy="388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Объект 27"/>
          <p:cNvGraphicFramePr>
            <a:graphicFrameLocks noChangeAspect="1"/>
          </p:cNvGraphicFramePr>
          <p:nvPr/>
        </p:nvGraphicFramePr>
        <p:xfrm>
          <a:off x="441325" y="4572000"/>
          <a:ext cx="4127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164880" progId="">
                  <p:embed/>
                </p:oleObj>
              </mc:Choice>
              <mc:Fallback>
                <p:oleObj name="Equation" r:id="rId5" imgW="164880" imgH="1648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325" y="4572000"/>
                        <a:ext cx="412750" cy="388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Объект 28"/>
          <p:cNvGraphicFramePr>
            <a:graphicFrameLocks noChangeAspect="1"/>
          </p:cNvGraphicFramePr>
          <p:nvPr/>
        </p:nvGraphicFramePr>
        <p:xfrm>
          <a:off x="3124200" y="4481513"/>
          <a:ext cx="3810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2280" imgH="177480" progId="">
                  <p:embed/>
                </p:oleObj>
              </mc:Choice>
              <mc:Fallback>
                <p:oleObj name="Equation" r:id="rId7" imgW="152280" imgH="1774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4481513"/>
                        <a:ext cx="381000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2"/>
          <p:cNvGraphicFramePr>
            <a:graphicFrameLocks noChangeAspect="1"/>
          </p:cNvGraphicFramePr>
          <p:nvPr/>
        </p:nvGraphicFramePr>
        <p:xfrm>
          <a:off x="1828800" y="1600200"/>
          <a:ext cx="3810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600200"/>
                        <a:ext cx="381000" cy="388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3810000" y="1462445"/>
            <a:ext cx="533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Четырехугольник  АВС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вписан в окружность. Угол АВ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равен 37°, а угол СА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равен 58°. Найдите угол АВС. Ответ дайте в градусах.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Дано: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АВС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вписан  в окружность, 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∠АВ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 37°, ∠СА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=  58°.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Найти: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∠АВС.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Решение: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828800" y="5029200"/>
            <a:ext cx="7086600" cy="167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eaLnBrk="0" hangingPunct="0"/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2) ∠СА</a:t>
            </a:r>
            <a:r>
              <a:rPr lang="en-US" sz="20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D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 =  58° –  вписанный угол,  опирающийся на   ᴗ С</a:t>
            </a:r>
            <a:r>
              <a:rPr lang="en-US" sz="20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D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, </a:t>
            </a:r>
          </a:p>
          <a:p>
            <a:pPr lvl="0" algn="l" eaLnBrk="0" hangingPunct="0"/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        поэтому  ᴗ С</a:t>
            </a:r>
            <a:r>
              <a:rPr lang="en-US" sz="20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D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= 58° 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 = 116°.</a:t>
            </a:r>
            <a:endParaRPr lang="ru-RU" sz="2000" dirty="0"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457200" lvl="0" indent="-457200" algn="l" eaLnBrk="0" hangingPunct="0">
              <a:buAutoNum type="arabicParenR" startAt="3"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ᴗ АDС  = ᴗ А</a:t>
            </a:r>
            <a:r>
              <a:rPr lang="en-US" sz="20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D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+ ᴗ </a:t>
            </a:r>
            <a:r>
              <a:rPr lang="en-US" sz="20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D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С = 74° 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+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 116° = 190°, </a:t>
            </a:r>
          </a:p>
          <a:p>
            <a:pPr marL="457200" lvl="0" indent="-457200" algn="l" eaLnBrk="0" hangingPunct="0"/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       значит  ∠АВС = 190° : 2 = 95°.</a:t>
            </a:r>
            <a:endParaRPr lang="ru-RU" sz="2000" dirty="0"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lvl="0" algn="l" eaLnBrk="0" hangingPunct="0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                                                              Ответ: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95.</a:t>
            </a: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657600" y="4038600"/>
            <a:ext cx="5105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l" eaLnBrk="0" hangingPunct="0">
              <a:buAutoNum type="arabicParenR"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∠АВ</a:t>
            </a:r>
            <a:r>
              <a:rPr lang="en-US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=  37° – вписанный угол,  опирающийся на   ᴗ А</a:t>
            </a:r>
            <a:r>
              <a:rPr lang="en-US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marL="457200" lvl="0" indent="-457200" algn="l" eaLnBrk="0" hangingPunct="0"/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поэтому  ᴗ  А</a:t>
            </a:r>
            <a:r>
              <a:rPr lang="en-US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37°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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 = 74°.</a:t>
            </a:r>
            <a:endParaRPr lang="ru-RU" sz="2000" dirty="0"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2971800" y="1371600"/>
            <a:ext cx="6019800" cy="1371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 bwMode="auto">
          <a:xfrm>
            <a:off x="2209800" y="4495800"/>
            <a:ext cx="76529" cy="1093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>
            <a:endCxn id="5" idx="5"/>
          </p:cNvCxnSpPr>
          <p:nvPr/>
        </p:nvCxnSpPr>
        <p:spPr bwMode="auto">
          <a:xfrm>
            <a:off x="838529" y="4528949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Rectangle 4"/>
          <p:cNvSpPr txBox="1">
            <a:spLocks noChangeArrowheads="1"/>
          </p:cNvSpPr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all" spc="0" normalizeH="0" baseline="0" noProof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Задача №14</a:t>
            </a:r>
          </a:p>
        </p:txBody>
      </p:sp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3200400" y="1311590"/>
            <a:ext cx="571500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Окружность с центром в точке О описана около равнобедренного треугольника АВС, в котором АВ = ВС и ∠АВС = 107°. Найдите величину угла ВОС. Ответ дайте в градусах.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Дано: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АВС  вписан  в окружность,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 = ВС, ∠АВС = 107°.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Найти: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∠ВОС.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Решение: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1)Треугольник АВС  равнобедренный, поэтому в нем углы при основании равны, то есть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∠А  = ∠АСВ  = (180° – 107°) : 2 = 36,5°.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2)∠ВАС  =  36,5° – вписанный угол,  опирающийся на    ᴗ ВС, поэтому  ᴗ ВС = 36,5°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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 = 73°.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3)∠ ВОС – центральный угол, опирающийся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на  ᴗ ВС, следовательно ∠ ВОС =  ᴗ ВС = 73°.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                                                              Ответ: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73.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6" name="Овал 5"/>
          <p:cNvSpPr/>
          <p:nvPr/>
        </p:nvSpPr>
        <p:spPr bwMode="auto">
          <a:xfrm>
            <a:off x="457200" y="2209800"/>
            <a:ext cx="2286000" cy="2286000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33400" y="3048000"/>
            <a:ext cx="21336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1600200" y="3048000"/>
            <a:ext cx="1143000" cy="381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457200" y="3048000"/>
            <a:ext cx="1143000" cy="381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endCxn id="6" idx="0"/>
          </p:cNvCxnSpPr>
          <p:nvPr/>
        </p:nvCxnSpPr>
        <p:spPr>
          <a:xfrm flipV="1">
            <a:off x="1600200" y="2209800"/>
            <a:ext cx="0" cy="12192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600200" y="2209800"/>
            <a:ext cx="1066800" cy="8382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endCxn id="6" idx="0"/>
          </p:cNvCxnSpPr>
          <p:nvPr/>
        </p:nvCxnSpPr>
        <p:spPr>
          <a:xfrm flipV="1">
            <a:off x="533400" y="2209800"/>
            <a:ext cx="1066800" cy="8382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Объект 36"/>
          <p:cNvGraphicFramePr>
            <a:graphicFrameLocks noChangeAspect="1"/>
          </p:cNvGraphicFramePr>
          <p:nvPr/>
        </p:nvGraphicFramePr>
        <p:xfrm>
          <a:off x="152400" y="2895600"/>
          <a:ext cx="315913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280" imgH="164880" progId="">
                  <p:embed/>
                </p:oleObj>
              </mc:Choice>
              <mc:Fallback>
                <p:oleObj name="Equation" r:id="rId3" imgW="152280" imgH="1648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2895600"/>
                        <a:ext cx="315913" cy="34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Объект 37"/>
          <p:cNvGraphicFramePr>
            <a:graphicFrameLocks noChangeAspect="1"/>
          </p:cNvGraphicFramePr>
          <p:nvPr/>
        </p:nvGraphicFramePr>
        <p:xfrm>
          <a:off x="2819400" y="2819400"/>
          <a:ext cx="315686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77480" progId="">
                  <p:embed/>
                </p:oleObj>
              </mc:Choice>
              <mc:Fallback>
                <p:oleObj name="Equation" r:id="rId5" imgW="152280" imgH="1774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819400"/>
                        <a:ext cx="315686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8" name="Object 2"/>
          <p:cNvGraphicFramePr>
            <a:graphicFrameLocks noChangeAspect="1"/>
          </p:cNvGraphicFramePr>
          <p:nvPr/>
        </p:nvGraphicFramePr>
        <p:xfrm>
          <a:off x="1447800" y="1765300"/>
          <a:ext cx="31591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2280" imgH="164880" progId="">
                  <p:embed/>
                </p:oleObj>
              </mc:Choice>
              <mc:Fallback>
                <p:oleObj name="Equation" r:id="rId7" imgW="152280" imgH="1648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765300"/>
                        <a:ext cx="315913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9" name="Object 2"/>
          <p:cNvGraphicFramePr>
            <a:graphicFrameLocks noChangeAspect="1"/>
          </p:cNvGraphicFramePr>
          <p:nvPr/>
        </p:nvGraphicFramePr>
        <p:xfrm>
          <a:off x="1447800" y="3505200"/>
          <a:ext cx="31591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280" imgH="177480" progId="">
                  <p:embed/>
                </p:oleObj>
              </mc:Choice>
              <mc:Fallback>
                <p:oleObj name="Equation" r:id="rId9" imgW="152280" imgH="17748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505200"/>
                        <a:ext cx="315913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3276600" y="1371600"/>
            <a:ext cx="5486400" cy="1066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 bwMode="auto">
          <a:xfrm>
            <a:off x="2209800" y="4495800"/>
            <a:ext cx="76529" cy="1093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>
            <a:endCxn id="5" idx="5"/>
          </p:cNvCxnSpPr>
          <p:nvPr/>
        </p:nvCxnSpPr>
        <p:spPr bwMode="auto">
          <a:xfrm>
            <a:off x="838529" y="4528949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Rectangle 4"/>
          <p:cNvSpPr txBox="1">
            <a:spLocks noChangeArrowheads="1"/>
          </p:cNvSpPr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all" spc="0" normalizeH="0" baseline="0" noProof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Задача №15</a:t>
            </a:r>
          </a:p>
        </p:txBody>
      </p:sp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3429000" y="1336291"/>
            <a:ext cx="5562600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Радиус окружности, вписанной в равносторонний треугольник, равен 6.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Найдите высоту этого треугольника.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Дано: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треугольник АВС  описан около  окружности, 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6.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Найти: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Решение: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В равностороннем  треугольнике любая высота является медианой и биссектрисой  и все они пересекаются в одной точке, которая является центром вписанной и описанной окружности.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Медианы треугольника точкой пересечения делятся в отношении 2: 1, считая от вершины, 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значит 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6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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 = 18.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Ответ: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18.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228600" y="2133600"/>
            <a:ext cx="2971800" cy="22860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914400" y="2819400"/>
            <a:ext cx="1600200" cy="1600200"/>
          </a:xfrm>
          <a:prstGeom prst="ellips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>
            <a:stCxn id="6" idx="0"/>
            <a:endCxn id="7" idx="4"/>
          </p:cNvCxnSpPr>
          <p:nvPr/>
        </p:nvCxnSpPr>
        <p:spPr>
          <a:xfrm>
            <a:off x="1714500" y="2133600"/>
            <a:ext cx="0" cy="2286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1447800" y="4419600"/>
          <a:ext cx="4111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7480" imgH="164880" progId="">
                  <p:embed/>
                </p:oleObj>
              </mc:Choice>
              <mc:Fallback>
                <p:oleObj name="Equation" r:id="rId3" imgW="177480" imgH="1648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4419600"/>
                        <a:ext cx="411163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83" name="Object 3"/>
          <p:cNvGraphicFramePr>
            <a:graphicFrameLocks noChangeAspect="1"/>
          </p:cNvGraphicFramePr>
          <p:nvPr/>
        </p:nvGraphicFramePr>
        <p:xfrm>
          <a:off x="1295400" y="3429000"/>
          <a:ext cx="3524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77480" progId="">
                  <p:embed/>
                </p:oleObj>
              </mc:Choice>
              <mc:Fallback>
                <p:oleObj name="Equation" r:id="rId5" imgW="152280" imgH="17748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429000"/>
                        <a:ext cx="352425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84" name="Object 4"/>
          <p:cNvGraphicFramePr>
            <a:graphicFrameLocks noChangeAspect="1"/>
          </p:cNvGraphicFramePr>
          <p:nvPr/>
        </p:nvGraphicFramePr>
        <p:xfrm>
          <a:off x="1524000" y="1752600"/>
          <a:ext cx="3524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2280" imgH="164880" progId="">
                  <p:embed/>
                </p:oleObj>
              </mc:Choice>
              <mc:Fallback>
                <p:oleObj name="Equation" r:id="rId7" imgW="152280" imgH="1648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752600"/>
                        <a:ext cx="352425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85" name="Object 5"/>
          <p:cNvGraphicFramePr>
            <a:graphicFrameLocks noChangeAspect="1"/>
          </p:cNvGraphicFramePr>
          <p:nvPr/>
        </p:nvGraphicFramePr>
        <p:xfrm>
          <a:off x="2971800" y="4495800"/>
          <a:ext cx="352425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280" imgH="177480" progId="">
                  <p:embed/>
                </p:oleObj>
              </mc:Choice>
              <mc:Fallback>
                <p:oleObj name="Equation" r:id="rId9" imgW="152280" imgH="17748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4495800"/>
                        <a:ext cx="352425" cy="328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86" name="Object 6"/>
          <p:cNvGraphicFramePr>
            <a:graphicFrameLocks noChangeAspect="1"/>
          </p:cNvGraphicFramePr>
          <p:nvPr/>
        </p:nvGraphicFramePr>
        <p:xfrm>
          <a:off x="0" y="4419600"/>
          <a:ext cx="3524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2280" imgH="164880" progId="">
                  <p:embed/>
                </p:oleObj>
              </mc:Choice>
              <mc:Fallback>
                <p:oleObj name="Equation" r:id="rId11" imgW="152280" imgH="16488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419600"/>
                        <a:ext cx="352425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Овал 15"/>
          <p:cNvSpPr/>
          <p:nvPr/>
        </p:nvSpPr>
        <p:spPr>
          <a:xfrm>
            <a:off x="1676400" y="3657600"/>
            <a:ext cx="1524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657600" y="1371600"/>
            <a:ext cx="5257800" cy="1905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 bwMode="auto">
          <a:xfrm>
            <a:off x="2209800" y="4495800"/>
            <a:ext cx="76529" cy="1093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>
            <a:endCxn id="5" idx="5"/>
          </p:cNvCxnSpPr>
          <p:nvPr/>
        </p:nvCxnSpPr>
        <p:spPr bwMode="auto">
          <a:xfrm>
            <a:off x="838529" y="4528949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Rectangle 4"/>
          <p:cNvSpPr txBox="1">
            <a:spLocks noChangeArrowheads="1"/>
          </p:cNvSpPr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all" spc="0" normalizeH="0" baseline="0" noProof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Задача №16</a:t>
            </a:r>
          </a:p>
        </p:txBody>
      </p:sp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3733800" y="1261289"/>
            <a:ext cx="518160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Через точку А, лежащую вне окружности, проведены две прямые. Одна прямая касается окружности в точке К. 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Другая прямая пересекает окружность в точках В и С, причем АВ = 2, АК = 4. Найдите АС.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Дано: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АК – касательная, АС – секущая,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 = 2, АК = 4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Найти: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АС.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Решение: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</a:t>
            </a:r>
            <a:r>
              <a:rPr kumimoji="0" lang="ru-RU" sz="2000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= АВ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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АС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4</a:t>
            </a:r>
            <a:r>
              <a:rPr kumimoji="0" lang="ru-RU" sz="2000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2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 = 2 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АС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АС = 16 : 2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АС = 8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                                                                   Ответ: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8.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990600" y="2133600"/>
            <a:ext cx="2286000" cy="2286000"/>
          </a:xfrm>
          <a:prstGeom prst="ellips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228600" y="4419600"/>
            <a:ext cx="3124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304800" y="1905000"/>
            <a:ext cx="3048000" cy="2514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609600" y="3429000"/>
          <a:ext cx="381001" cy="412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280" imgH="164880" progId="">
                  <p:embed/>
                </p:oleObj>
              </mc:Choice>
              <mc:Fallback>
                <p:oleObj name="Equation" r:id="rId3" imgW="152280" imgH="1648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3429000"/>
                        <a:ext cx="381001" cy="41275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1" name="Object 3"/>
          <p:cNvGraphicFramePr>
            <a:graphicFrameLocks noChangeAspect="1"/>
          </p:cNvGraphicFramePr>
          <p:nvPr/>
        </p:nvGraphicFramePr>
        <p:xfrm>
          <a:off x="228600" y="4419600"/>
          <a:ext cx="381000" cy="412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64880" progId="">
                  <p:embed/>
                </p:oleObj>
              </mc:Choice>
              <mc:Fallback>
                <p:oleObj name="Equation" r:id="rId5" imgW="152280" imgH="16488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4419600"/>
                        <a:ext cx="381000" cy="41251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2" name="Object 4"/>
          <p:cNvGraphicFramePr>
            <a:graphicFrameLocks noChangeAspect="1"/>
          </p:cNvGraphicFramePr>
          <p:nvPr/>
        </p:nvGraphicFramePr>
        <p:xfrm>
          <a:off x="2667000" y="1905000"/>
          <a:ext cx="381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2280" imgH="177480" progId="">
                  <p:embed/>
                </p:oleObj>
              </mc:Choice>
              <mc:Fallback>
                <p:oleObj name="Equation" r:id="rId7" imgW="152280" imgH="1774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905000"/>
                        <a:ext cx="3810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3" name="Object 5"/>
          <p:cNvGraphicFramePr>
            <a:graphicFrameLocks noChangeAspect="1"/>
          </p:cNvGraphicFramePr>
          <p:nvPr/>
        </p:nvGraphicFramePr>
        <p:xfrm>
          <a:off x="1981200" y="4419600"/>
          <a:ext cx="398462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4880" imgH="164880" progId="">
                  <p:embed/>
                </p:oleObj>
              </mc:Choice>
              <mc:Fallback>
                <p:oleObj name="Equation" r:id="rId9" imgW="164880" imgH="16488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419600"/>
                        <a:ext cx="398462" cy="398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3581400" y="1371600"/>
            <a:ext cx="5334000" cy="1066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 bwMode="auto">
          <a:xfrm>
            <a:off x="2209800" y="4495800"/>
            <a:ext cx="76529" cy="1093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>
            <a:endCxn id="5" idx="5"/>
          </p:cNvCxnSpPr>
          <p:nvPr/>
        </p:nvCxnSpPr>
        <p:spPr bwMode="auto">
          <a:xfrm>
            <a:off x="838529" y="4528949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Rectangle 4"/>
          <p:cNvSpPr txBox="1">
            <a:spLocks noChangeArrowheads="1"/>
          </p:cNvSpPr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all" spc="0" normalizeH="0" baseline="0" noProof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Задача №17</a:t>
            </a:r>
          </a:p>
        </p:txBody>
      </p:sp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3733800" y="1230348"/>
            <a:ext cx="51816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Касательные в точках А и В к окружности с центром О пересекаются под углом 82°. Найдите угол АВО. Ответ дайте в градусах.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Дано: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касательные в точках А и В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пересекаются под углом 82°.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Найти: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∠АВО.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Решение: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1)Обозначим точку пересечения касательных буквой С 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2)Отрезки касательных СА и СВ равны, значит треугольник АСВ равнобедренный,  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∠САВ =  ∠СВА =   (180° – 82°) : 2 = 49°.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Радиус окружности, проведенный в точку касания, перпендикулярен касательной, поэтому ∠АВС = 90°.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4)∠АВО = 90° – 49° = 41°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Ответ: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41.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990600" y="2133600"/>
            <a:ext cx="2286000" cy="2286000"/>
          </a:xfrm>
          <a:prstGeom prst="ellips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228600" y="1524000"/>
            <a:ext cx="2971800" cy="1295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200400" y="1524000"/>
            <a:ext cx="152400" cy="304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 flipV="1">
            <a:off x="1752600" y="2209800"/>
            <a:ext cx="381000" cy="990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2133600" y="3124200"/>
            <a:ext cx="1143000" cy="762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752600" y="2209800"/>
            <a:ext cx="14478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2948" name="Object 4"/>
          <p:cNvGraphicFramePr>
            <a:graphicFrameLocks noChangeAspect="1"/>
          </p:cNvGraphicFramePr>
          <p:nvPr/>
        </p:nvGraphicFramePr>
        <p:xfrm>
          <a:off x="3352800" y="3048000"/>
          <a:ext cx="315913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280" imgH="164880" progId="">
                  <p:embed/>
                </p:oleObj>
              </mc:Choice>
              <mc:Fallback>
                <p:oleObj name="Equation" r:id="rId3" imgW="152280" imgH="1648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3048000"/>
                        <a:ext cx="315913" cy="34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9" name="Object 5"/>
          <p:cNvGraphicFramePr>
            <a:graphicFrameLocks noChangeAspect="1"/>
          </p:cNvGraphicFramePr>
          <p:nvPr/>
        </p:nvGraphicFramePr>
        <p:xfrm>
          <a:off x="1447800" y="1828800"/>
          <a:ext cx="315913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64880" progId="">
                  <p:embed/>
                </p:oleObj>
              </mc:Choice>
              <mc:Fallback>
                <p:oleObj name="Equation" r:id="rId5" imgW="152280" imgH="16488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828800"/>
                        <a:ext cx="315913" cy="34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50" name="Object 6"/>
          <p:cNvGraphicFramePr>
            <a:graphicFrameLocks noChangeAspect="1"/>
          </p:cNvGraphicFramePr>
          <p:nvPr/>
        </p:nvGraphicFramePr>
        <p:xfrm>
          <a:off x="1828800" y="3276600"/>
          <a:ext cx="31591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2280" imgH="177480" progId="">
                  <p:embed/>
                </p:oleObj>
              </mc:Choice>
              <mc:Fallback>
                <p:oleObj name="Equation" r:id="rId7" imgW="152280" imgH="17748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3276600"/>
                        <a:ext cx="315913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51" name="Object 7"/>
          <p:cNvGraphicFramePr>
            <a:graphicFrameLocks noChangeAspect="1"/>
          </p:cNvGraphicFramePr>
          <p:nvPr/>
        </p:nvGraphicFramePr>
        <p:xfrm>
          <a:off x="2819400" y="1752600"/>
          <a:ext cx="31591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280" imgH="177480" progId="">
                  <p:embed/>
                </p:oleObj>
              </mc:Choice>
              <mc:Fallback>
                <p:oleObj name="Equation" r:id="rId9" imgW="152280" imgH="17748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1752600"/>
                        <a:ext cx="315913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>
          <a:xfrm>
            <a:off x="3429000" y="1600200"/>
            <a:ext cx="5486400" cy="1143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295400"/>
          </a:xfrm>
          <a:solidFill>
            <a:schemeClr val="accent1">
              <a:lumMod val="75000"/>
            </a:schemeClr>
          </a:solidFill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500" b="1" cap="all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№1</a:t>
            </a:r>
          </a:p>
        </p:txBody>
      </p:sp>
      <p:sp>
        <p:nvSpPr>
          <p:cNvPr id="5" name="Овал 4"/>
          <p:cNvSpPr/>
          <p:nvPr/>
        </p:nvSpPr>
        <p:spPr bwMode="auto">
          <a:xfrm>
            <a:off x="381000" y="2057400"/>
            <a:ext cx="3124200" cy="2895600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Прямая соединительная линия 6"/>
          <p:cNvCxnSpPr>
            <a:stCxn id="5" idx="2"/>
            <a:endCxn id="5" idx="3"/>
          </p:cNvCxnSpPr>
          <p:nvPr/>
        </p:nvCxnSpPr>
        <p:spPr bwMode="auto">
          <a:xfrm>
            <a:off x="381000" y="3505200"/>
            <a:ext cx="457529" cy="10237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Прямая соединительная линия 8"/>
          <p:cNvCxnSpPr>
            <a:stCxn id="5" idx="2"/>
            <a:endCxn id="5" idx="0"/>
          </p:cNvCxnSpPr>
          <p:nvPr/>
        </p:nvCxnSpPr>
        <p:spPr bwMode="auto">
          <a:xfrm flipV="1">
            <a:off x="381000" y="2057400"/>
            <a:ext cx="1562100" cy="14478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Прямая соединительная линия 10"/>
          <p:cNvCxnSpPr>
            <a:stCxn id="5" idx="0"/>
            <a:endCxn id="5" idx="5"/>
          </p:cNvCxnSpPr>
          <p:nvPr/>
        </p:nvCxnSpPr>
        <p:spPr bwMode="auto">
          <a:xfrm>
            <a:off x="1943100" y="2057400"/>
            <a:ext cx="1104571" cy="24715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2209800" y="4495800"/>
            <a:ext cx="76529" cy="1093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>
            <a:stCxn id="5" idx="3"/>
            <a:endCxn id="5" idx="5"/>
          </p:cNvCxnSpPr>
          <p:nvPr/>
        </p:nvCxnSpPr>
        <p:spPr bwMode="auto">
          <a:xfrm>
            <a:off x="838529" y="4528949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Прямая соединительная линия 16"/>
          <p:cNvCxnSpPr>
            <a:stCxn id="5" idx="3"/>
            <a:endCxn id="5" idx="5"/>
          </p:cNvCxnSpPr>
          <p:nvPr/>
        </p:nvCxnSpPr>
        <p:spPr bwMode="auto">
          <a:xfrm>
            <a:off x="838529" y="4528949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Прямая соединительная линия 18"/>
          <p:cNvCxnSpPr>
            <a:stCxn id="5" idx="2"/>
            <a:endCxn id="5" idx="5"/>
          </p:cNvCxnSpPr>
          <p:nvPr/>
        </p:nvCxnSpPr>
        <p:spPr bwMode="auto">
          <a:xfrm>
            <a:off x="381000" y="3505200"/>
            <a:ext cx="2666671" cy="10237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Прямая соединительная линия 20"/>
          <p:cNvCxnSpPr>
            <a:stCxn id="5" idx="0"/>
            <a:endCxn id="5" idx="3"/>
          </p:cNvCxnSpPr>
          <p:nvPr/>
        </p:nvCxnSpPr>
        <p:spPr bwMode="auto">
          <a:xfrm flipH="1">
            <a:off x="838529" y="2057400"/>
            <a:ext cx="1104571" cy="24715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0" y="3276600"/>
          <a:ext cx="3810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280" imgH="164880" progId="">
                  <p:embed/>
                </p:oleObj>
              </mc:Choice>
              <mc:Fallback>
                <p:oleObj name="Equation" r:id="rId3" imgW="152280" imgH="1648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276600"/>
                        <a:ext cx="381000" cy="388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Объект 27"/>
          <p:cNvGraphicFramePr>
            <a:graphicFrameLocks noChangeAspect="1"/>
          </p:cNvGraphicFramePr>
          <p:nvPr/>
        </p:nvGraphicFramePr>
        <p:xfrm>
          <a:off x="441325" y="4572000"/>
          <a:ext cx="4127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164880" progId="">
                  <p:embed/>
                </p:oleObj>
              </mc:Choice>
              <mc:Fallback>
                <p:oleObj name="Equation" r:id="rId5" imgW="164880" imgH="1648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325" y="4572000"/>
                        <a:ext cx="412750" cy="388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Объект 28"/>
          <p:cNvGraphicFramePr>
            <a:graphicFrameLocks noChangeAspect="1"/>
          </p:cNvGraphicFramePr>
          <p:nvPr/>
        </p:nvGraphicFramePr>
        <p:xfrm>
          <a:off x="3124200" y="4481513"/>
          <a:ext cx="3810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2280" imgH="177480" progId="">
                  <p:embed/>
                </p:oleObj>
              </mc:Choice>
              <mc:Fallback>
                <p:oleObj name="Equation" r:id="rId7" imgW="152280" imgH="1774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4481513"/>
                        <a:ext cx="381000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2"/>
          <p:cNvGraphicFramePr>
            <a:graphicFrameLocks noChangeAspect="1"/>
          </p:cNvGraphicFramePr>
          <p:nvPr/>
        </p:nvGraphicFramePr>
        <p:xfrm>
          <a:off x="1828800" y="1600200"/>
          <a:ext cx="3810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600200"/>
                        <a:ext cx="381000" cy="388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3505200" y="1676400"/>
            <a:ext cx="541020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Четырехугольник  АВС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вписан в окружность.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mbria Math"/>
                <a:cs typeface="Times New Roman" pitchFamily="18" charset="0"/>
              </a:rPr>
              <a:t>∠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АВС равен 38°,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mbria Math"/>
                <a:cs typeface="Times New Roman" pitchFamily="18" charset="0"/>
              </a:rPr>
              <a:t>∠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равен 33°.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Найдите угол АВ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Ответ дайте в градусах.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733800" y="2743200"/>
            <a:ext cx="3962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Дано: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∠АВС = 38°, ∠СА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33°.</a:t>
            </a:r>
          </a:p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Найти: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∠АВ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3810000" y="3505200"/>
            <a:ext cx="3962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3581400" y="4038600"/>
            <a:ext cx="5257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 ∠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DBC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∠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CAD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3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°,  так как вписанные углы, опирающиеся на одну и ту же дугу DC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4" name="Rectangle 10"/>
          <p:cNvSpPr>
            <a:spLocks noChangeArrowheads="1"/>
          </p:cNvSpPr>
          <p:nvPr/>
        </p:nvSpPr>
        <p:spPr bwMode="auto">
          <a:xfrm>
            <a:off x="3581400" y="4876800"/>
            <a:ext cx="5257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 ∠АВ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∠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∠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DBC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38° – 33° = 5°</a:t>
            </a:r>
          </a:p>
        </p:txBody>
      </p:sp>
      <p:sp>
        <p:nvSpPr>
          <p:cNvPr id="37" name="Овал 36"/>
          <p:cNvSpPr/>
          <p:nvPr/>
        </p:nvSpPr>
        <p:spPr bwMode="auto">
          <a:xfrm>
            <a:off x="762000" y="4419600"/>
            <a:ext cx="152400" cy="2286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Равнобедренный треугольник 38"/>
          <p:cNvSpPr/>
          <p:nvPr/>
        </p:nvSpPr>
        <p:spPr bwMode="auto">
          <a:xfrm>
            <a:off x="1752600" y="2057400"/>
            <a:ext cx="381000" cy="38100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Равнобедренный треугольник 40"/>
          <p:cNvSpPr/>
          <p:nvPr/>
        </p:nvSpPr>
        <p:spPr bwMode="auto">
          <a:xfrm rot="19163694">
            <a:off x="387511" y="3434032"/>
            <a:ext cx="367978" cy="390305"/>
          </a:xfrm>
          <a:prstGeom prst="triangle">
            <a:avLst>
              <a:gd name="adj" fmla="val 32904"/>
            </a:avLst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10"/>
          <p:cNvSpPr>
            <a:spLocks noChangeArrowheads="1"/>
          </p:cNvSpPr>
          <p:nvPr/>
        </p:nvSpPr>
        <p:spPr bwMode="auto">
          <a:xfrm>
            <a:off x="3810000" y="5638800"/>
            <a:ext cx="4800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886 -0.0037 0.00938 0.00462 0.01493 0.01202 C 0.0165 0.01411 0.01771 0.01619 0.01927 0.01804 C 0.02066 0.01966 0.02379 0.02197 0.02379 0.02197 C 0.02535 0.02058 0.02656 0.01757 0.0283 0.01804 C 0.03004 0.0185 0.03004 0.0222 0.03125 0.02405 C 0.03264 0.02613 0.03403 0.02821 0.03577 0.02983 C 0.03715 0.03099 0.04028 0.03191 0.04028 0.03191 L 0.0507 0.03399 L 0.06268 0.04186 L 0.07153 0.04186 L 0.08351 0.04972 L 0.09549 0.0518 L 0.10434 0.05388 L 0.1224 0.05967 L 0.13281 0.05782 L 0.15972 0.05388 L 0.16858 0.04972 L 0.19688 0.03978 L 0.20886 0.02983 L 0.21927 0.02197 L 0.23125 0.01411 L 0.24028 -0.00185 " pathEditMode="relative" ptsTypes="fffffffAAAAAAAAAAAAAAAA">
                                      <p:cBhvr>
                                        <p:cTn id="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  <p:bldP spid="24" grpId="0"/>
      <p:bldP spid="37" grpId="0" animBg="1"/>
      <p:bldP spid="37" grpId="1" animBg="1"/>
      <p:bldP spid="37" grpId="2" animBg="1"/>
      <p:bldP spid="39" grpId="0" animBg="1"/>
      <p:bldP spid="41" grpId="0" animBg="1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2819400" y="1905000"/>
            <a:ext cx="6096000" cy="1066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 bwMode="auto">
          <a:xfrm>
            <a:off x="2209800" y="4495800"/>
            <a:ext cx="76529" cy="1093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>
            <a:endCxn id="5" idx="5"/>
          </p:cNvCxnSpPr>
          <p:nvPr/>
        </p:nvCxnSpPr>
        <p:spPr bwMode="auto">
          <a:xfrm>
            <a:off x="838529" y="4528949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2971800" y="2057400"/>
            <a:ext cx="586740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Площадь круга равна  69. Найдите площадь сектора этого круга, центральный угол которого равен 120°.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124200" y="3125688"/>
            <a:ext cx="5867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Дано: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000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круга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69, угол кругового сектора равен 120°.</a:t>
            </a:r>
          </a:p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Найти: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000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сектора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3733800" y="3886200"/>
            <a:ext cx="3962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</p:txBody>
      </p:sp>
      <p:sp>
        <p:nvSpPr>
          <p:cNvPr id="42" name="Rectangle 10"/>
          <p:cNvSpPr>
            <a:spLocks noChangeArrowheads="1"/>
          </p:cNvSpPr>
          <p:nvPr/>
        </p:nvSpPr>
        <p:spPr bwMode="auto">
          <a:xfrm>
            <a:off x="3810000" y="5334000"/>
            <a:ext cx="4800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23.</a:t>
            </a:r>
          </a:p>
        </p:txBody>
      </p:sp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3733800" y="4406264"/>
          <a:ext cx="3962400" cy="817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1840" imgH="419040" progId="">
                  <p:embed/>
                </p:oleObj>
              </mc:Choice>
              <mc:Fallback>
                <p:oleObj name="Equation" r:id="rId3" imgW="2031840" imgH="4190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4406264"/>
                        <a:ext cx="3962400" cy="8172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 txBox="1">
            <a:spLocks noChangeArrowheads="1"/>
          </p:cNvSpPr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all" spc="0" normalizeH="0" baseline="0" noProof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Задача №2</a:t>
            </a:r>
          </a:p>
        </p:txBody>
      </p:sp>
      <p:sp>
        <p:nvSpPr>
          <p:cNvPr id="22" name="Овал 21"/>
          <p:cNvSpPr/>
          <p:nvPr/>
        </p:nvSpPr>
        <p:spPr>
          <a:xfrm>
            <a:off x="228600" y="1905000"/>
            <a:ext cx="2286000" cy="2286000"/>
          </a:xfrm>
          <a:prstGeom prst="ellipse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ирог 22"/>
          <p:cNvSpPr/>
          <p:nvPr/>
        </p:nvSpPr>
        <p:spPr>
          <a:xfrm>
            <a:off x="228600" y="1905000"/>
            <a:ext cx="2286000" cy="2286000"/>
          </a:xfrm>
          <a:prstGeom prst="pie">
            <a:avLst>
              <a:gd name="adj1" fmla="val 0"/>
              <a:gd name="adj2" fmla="val 74864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581400" y="1447800"/>
            <a:ext cx="5334000" cy="1524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381000" y="2057400"/>
            <a:ext cx="3124200" cy="2895600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Прямая соединительная линия 8"/>
          <p:cNvCxnSpPr>
            <a:stCxn id="5" idx="1"/>
            <a:endCxn id="5" idx="0"/>
          </p:cNvCxnSpPr>
          <p:nvPr/>
        </p:nvCxnSpPr>
        <p:spPr bwMode="auto">
          <a:xfrm flipV="1">
            <a:off x="838529" y="2057400"/>
            <a:ext cx="1104571" cy="424051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Прямая соединительная линия 10"/>
          <p:cNvCxnSpPr>
            <a:stCxn id="5" idx="0"/>
            <a:endCxn id="5" idx="5"/>
          </p:cNvCxnSpPr>
          <p:nvPr/>
        </p:nvCxnSpPr>
        <p:spPr bwMode="auto">
          <a:xfrm>
            <a:off x="1943100" y="2057400"/>
            <a:ext cx="1104571" cy="24715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2209800" y="4495800"/>
            <a:ext cx="76529" cy="1093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>
            <a:stCxn id="5" idx="3"/>
            <a:endCxn id="5" idx="5"/>
          </p:cNvCxnSpPr>
          <p:nvPr/>
        </p:nvCxnSpPr>
        <p:spPr bwMode="auto">
          <a:xfrm>
            <a:off x="838529" y="4528949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Прямая соединительная линия 18"/>
          <p:cNvCxnSpPr>
            <a:stCxn id="5" idx="2"/>
            <a:endCxn id="5" idx="5"/>
          </p:cNvCxnSpPr>
          <p:nvPr/>
        </p:nvCxnSpPr>
        <p:spPr bwMode="auto">
          <a:xfrm>
            <a:off x="381000" y="3505200"/>
            <a:ext cx="2666671" cy="10237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Прямая соединительная линия 20"/>
          <p:cNvCxnSpPr>
            <a:stCxn id="5" idx="1"/>
            <a:endCxn id="5" idx="2"/>
          </p:cNvCxnSpPr>
          <p:nvPr/>
        </p:nvCxnSpPr>
        <p:spPr bwMode="auto">
          <a:xfrm flipH="1">
            <a:off x="381000" y="2481451"/>
            <a:ext cx="457529" cy="10237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457200" y="2133600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280" imgH="177480" progId="">
                  <p:embed/>
                </p:oleObj>
              </mc:Choice>
              <mc:Fallback>
                <p:oleObj name="Equation" r:id="rId3" imgW="152280" imgH="1774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133600"/>
                        <a:ext cx="3810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Объект 27"/>
          <p:cNvGraphicFramePr>
            <a:graphicFrameLocks noChangeAspect="1"/>
          </p:cNvGraphicFramePr>
          <p:nvPr/>
        </p:nvGraphicFramePr>
        <p:xfrm>
          <a:off x="0" y="3200400"/>
          <a:ext cx="4127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164880" progId="">
                  <p:embed/>
                </p:oleObj>
              </mc:Choice>
              <mc:Fallback>
                <p:oleObj name="Equation" r:id="rId5" imgW="164880" imgH="1648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200400"/>
                        <a:ext cx="412750" cy="388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Объект 28"/>
          <p:cNvGraphicFramePr>
            <a:graphicFrameLocks noChangeAspect="1"/>
          </p:cNvGraphicFramePr>
          <p:nvPr/>
        </p:nvGraphicFramePr>
        <p:xfrm>
          <a:off x="2971800" y="4419600"/>
          <a:ext cx="381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2280" imgH="164880" progId="">
                  <p:embed/>
                </p:oleObj>
              </mc:Choice>
              <mc:Fallback>
                <p:oleObj name="Equation" r:id="rId7" imgW="152280" imgH="1648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4419600"/>
                        <a:ext cx="3810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2"/>
          <p:cNvGraphicFramePr>
            <a:graphicFrameLocks noChangeAspect="1"/>
          </p:cNvGraphicFramePr>
          <p:nvPr/>
        </p:nvGraphicFramePr>
        <p:xfrm>
          <a:off x="1828800" y="1600200"/>
          <a:ext cx="3810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600200"/>
                        <a:ext cx="381000" cy="388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3886200" y="1600200"/>
            <a:ext cx="4800600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Угол  А четырехугольника АВС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 вписанного  в окружность, равен  33°. Найдите угол  С этого четырехугольника. Ответ дайте в градусах.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657600" y="3124200"/>
            <a:ext cx="5257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Дано: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вписан в окружность, ∠А = 33°.</a:t>
            </a:r>
          </a:p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Найти: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∠С.</a:t>
            </a: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3810000" y="3886200"/>
            <a:ext cx="3962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3657600" y="4419600"/>
            <a:ext cx="52578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180°  –   ∠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180°  –   33° = 147°,  так как сумма противоположных углов вписанного четырехугольника равна 180°.  </a:t>
            </a:r>
          </a:p>
        </p:txBody>
      </p:sp>
      <p:sp>
        <p:nvSpPr>
          <p:cNvPr id="42" name="Rectangle 10"/>
          <p:cNvSpPr>
            <a:spLocks noChangeArrowheads="1"/>
          </p:cNvSpPr>
          <p:nvPr/>
        </p:nvSpPr>
        <p:spPr bwMode="auto">
          <a:xfrm>
            <a:off x="3886200" y="5715000"/>
            <a:ext cx="4800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147.</a:t>
            </a:r>
          </a:p>
        </p:txBody>
      </p:sp>
      <p:sp>
        <p:nvSpPr>
          <p:cNvPr id="24" name="Равнобедренный треугольник 23"/>
          <p:cNvSpPr/>
          <p:nvPr/>
        </p:nvSpPr>
        <p:spPr bwMode="auto">
          <a:xfrm rot="8277636" flipH="1" flipV="1">
            <a:off x="462668" y="2470073"/>
            <a:ext cx="903464" cy="135912"/>
          </a:xfrm>
          <a:prstGeom prst="triangl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Равнобедренный треугольник 24"/>
          <p:cNvSpPr/>
          <p:nvPr/>
        </p:nvSpPr>
        <p:spPr bwMode="auto">
          <a:xfrm rot="18925634" flipV="1">
            <a:off x="2755884" y="4239656"/>
            <a:ext cx="291429" cy="372741"/>
          </a:xfrm>
          <a:prstGeom prst="triangl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4"/>
          <p:cNvSpPr txBox="1">
            <a:spLocks noChangeArrowheads="1"/>
          </p:cNvSpPr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all" spc="0" normalizeH="0" baseline="0" noProof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Задача №3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  <p:bldP spid="42" grpId="0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Скругленный прямоугольник 31"/>
          <p:cNvSpPr/>
          <p:nvPr/>
        </p:nvSpPr>
        <p:spPr>
          <a:xfrm>
            <a:off x="3352800" y="1600200"/>
            <a:ext cx="5486400" cy="1219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381000" y="2057400"/>
            <a:ext cx="3124200" cy="2895600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 bwMode="auto">
          <a:xfrm>
            <a:off x="1219200" y="2209800"/>
            <a:ext cx="1447800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Прямая соединительная линия 10"/>
          <p:cNvCxnSpPr/>
          <p:nvPr/>
        </p:nvCxnSpPr>
        <p:spPr bwMode="auto">
          <a:xfrm flipH="1">
            <a:off x="1219200" y="2209800"/>
            <a:ext cx="1371602" cy="25908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2209800" y="4495800"/>
            <a:ext cx="76529" cy="1093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>
            <a:stCxn id="5" idx="3"/>
            <a:endCxn id="5" idx="5"/>
          </p:cNvCxnSpPr>
          <p:nvPr/>
        </p:nvCxnSpPr>
        <p:spPr bwMode="auto">
          <a:xfrm>
            <a:off x="838529" y="4528949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Прямая соединительная линия 18"/>
          <p:cNvCxnSpPr/>
          <p:nvPr/>
        </p:nvCxnSpPr>
        <p:spPr bwMode="auto">
          <a:xfrm>
            <a:off x="1219200" y="2209800"/>
            <a:ext cx="1447800" cy="25908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838200" y="1766888"/>
          <a:ext cx="3810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280" imgH="164880" progId="">
                  <p:embed/>
                </p:oleObj>
              </mc:Choice>
              <mc:Fallback>
                <p:oleObj name="Equation" r:id="rId3" imgW="152280" imgH="1648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766888"/>
                        <a:ext cx="381000" cy="388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Объект 27"/>
          <p:cNvGraphicFramePr>
            <a:graphicFrameLocks noChangeAspect="1"/>
          </p:cNvGraphicFramePr>
          <p:nvPr/>
        </p:nvGraphicFramePr>
        <p:xfrm>
          <a:off x="990600" y="4800600"/>
          <a:ext cx="3810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64880" progId="">
                  <p:embed/>
                </p:oleObj>
              </mc:Choice>
              <mc:Fallback>
                <p:oleObj name="Equation" r:id="rId5" imgW="152280" imgH="1648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4800600"/>
                        <a:ext cx="381000" cy="388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Объект 28"/>
          <p:cNvGraphicFramePr>
            <a:graphicFrameLocks noChangeAspect="1"/>
          </p:cNvGraphicFramePr>
          <p:nvPr/>
        </p:nvGraphicFramePr>
        <p:xfrm>
          <a:off x="2667000" y="4724400"/>
          <a:ext cx="4127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4880" imgH="164880" progId="">
                  <p:embed/>
                </p:oleObj>
              </mc:Choice>
              <mc:Fallback>
                <p:oleObj name="Equation" r:id="rId7" imgW="164880" imgH="1648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4724400"/>
                        <a:ext cx="41275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2"/>
          <p:cNvGraphicFramePr>
            <a:graphicFrameLocks noChangeAspect="1"/>
          </p:cNvGraphicFramePr>
          <p:nvPr/>
        </p:nvGraphicFramePr>
        <p:xfrm>
          <a:off x="2667000" y="1738313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280" imgH="177480" progId="">
                  <p:embed/>
                </p:oleObj>
              </mc:Choice>
              <mc:Fallback>
                <p:oleObj name="Equation" r:id="rId9" imgW="152280" imgH="17748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738313"/>
                        <a:ext cx="3810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3429000" y="1714500"/>
            <a:ext cx="525780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Отрезки АС и BD – диаметры окружности с центром О. Угол АСВ равен 53°. Найдите угол АОD. Ответ дайте в градусах.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733800" y="2743200"/>
            <a:ext cx="5181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Дано: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АС и BD – диаметры окружности,</a:t>
            </a:r>
          </a:p>
          <a:p>
            <a:pPr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∠АСВ  = 53°.</a:t>
            </a:r>
          </a:p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Найти: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∠ АОD.</a:t>
            </a: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3886200" y="3657600"/>
            <a:ext cx="3962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3429000" y="4038600"/>
            <a:ext cx="5486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lvl="0" indent="-457200"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 А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= 53° – вписанный угол, опирающийся </a:t>
            </a:r>
          </a:p>
          <a:p>
            <a:pPr marL="457200" lvl="0" indent="-457200"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на   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ᴗ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АВ, поэтому    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ᴗ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 = 53°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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 = 106°, так как вписанный угол измеряется половиной дуги, на которую он опирается.</a:t>
            </a:r>
          </a:p>
        </p:txBody>
      </p:sp>
      <p:sp>
        <p:nvSpPr>
          <p:cNvPr id="42" name="Rectangle 10"/>
          <p:cNvSpPr>
            <a:spLocks noChangeArrowheads="1"/>
          </p:cNvSpPr>
          <p:nvPr/>
        </p:nvSpPr>
        <p:spPr bwMode="auto">
          <a:xfrm>
            <a:off x="5943600" y="6248400"/>
            <a:ext cx="1905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74.</a:t>
            </a:r>
          </a:p>
        </p:txBody>
      </p:sp>
      <p:graphicFrame>
        <p:nvGraphicFramePr>
          <p:cNvPr id="40966" name="Object 8"/>
          <p:cNvGraphicFramePr>
            <a:graphicFrameLocks noChangeAspect="1"/>
          </p:cNvGraphicFramePr>
          <p:nvPr/>
        </p:nvGraphicFramePr>
        <p:xfrm>
          <a:off x="1447800" y="3276600"/>
          <a:ext cx="3810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2280" imgH="177480" progId="">
                  <p:embed/>
                </p:oleObj>
              </mc:Choice>
              <mc:Fallback>
                <p:oleObj name="Equation" r:id="rId11" imgW="152280" imgH="17748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276600"/>
                        <a:ext cx="381000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Rectangle 10"/>
          <p:cNvSpPr>
            <a:spLocks noChangeArrowheads="1"/>
          </p:cNvSpPr>
          <p:nvPr/>
        </p:nvSpPr>
        <p:spPr bwMode="auto">
          <a:xfrm>
            <a:off x="3429000" y="5334000"/>
            <a:ext cx="5181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 BD – диаметр, значит 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ᴗ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ВАD = 180°.</a:t>
            </a:r>
          </a:p>
        </p:txBody>
      </p:sp>
      <p:sp>
        <p:nvSpPr>
          <p:cNvPr id="56" name="Rectangle 10"/>
          <p:cNvSpPr>
            <a:spLocks noChangeArrowheads="1"/>
          </p:cNvSpPr>
          <p:nvPr/>
        </p:nvSpPr>
        <p:spPr bwMode="auto">
          <a:xfrm>
            <a:off x="990600" y="5715000"/>
            <a:ext cx="7848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3) ∠ АОD – центральный угол, опирающийся на  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ᴗ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АD, следовательно ∠ АОD = 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ᴗ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АD = 180°  –   106° = 74°.</a:t>
            </a:r>
          </a:p>
        </p:txBody>
      </p:sp>
      <p:sp>
        <p:nvSpPr>
          <p:cNvPr id="24" name="Равнобедренный треугольник 23"/>
          <p:cNvSpPr/>
          <p:nvPr/>
        </p:nvSpPr>
        <p:spPr bwMode="auto">
          <a:xfrm rot="21336297">
            <a:off x="1742291" y="3441818"/>
            <a:ext cx="303905" cy="304074"/>
          </a:xfrm>
          <a:prstGeom prst="triangle">
            <a:avLst>
              <a:gd name="adj" fmla="val 62364"/>
            </a:avLst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Равнобедренный треугольник 24"/>
          <p:cNvSpPr/>
          <p:nvPr/>
        </p:nvSpPr>
        <p:spPr bwMode="auto">
          <a:xfrm rot="3691800">
            <a:off x="2302999" y="2118408"/>
            <a:ext cx="371251" cy="315591"/>
          </a:xfrm>
          <a:prstGeom prst="triangle">
            <a:avLst>
              <a:gd name="adj" fmla="val 42583"/>
            </a:avLst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Хорда 25"/>
          <p:cNvSpPr/>
          <p:nvPr/>
        </p:nvSpPr>
        <p:spPr bwMode="auto">
          <a:xfrm>
            <a:off x="1676400" y="3352800"/>
            <a:ext cx="457200" cy="457200"/>
          </a:xfrm>
          <a:prstGeom prst="chord">
            <a:avLst>
              <a:gd name="adj1" fmla="val 2700000"/>
              <a:gd name="adj2" fmla="val 16018833"/>
            </a:avLst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/>
        </p:nvGraphicFramePr>
        <p:xfrm>
          <a:off x="381001" y="3276600"/>
          <a:ext cx="505115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17160" imgH="177480" progId="">
                  <p:embed/>
                </p:oleObj>
              </mc:Choice>
              <mc:Fallback>
                <p:oleObj name="Equation" r:id="rId13" imgW="317160" imgH="17748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1" y="3276600"/>
                        <a:ext cx="505115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Объект 29"/>
          <p:cNvGraphicFramePr>
            <a:graphicFrameLocks noChangeAspect="1"/>
          </p:cNvGraphicFramePr>
          <p:nvPr/>
        </p:nvGraphicFramePr>
        <p:xfrm>
          <a:off x="304800" y="4800600"/>
          <a:ext cx="533400" cy="2816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17160" imgH="177480" progId="">
                  <p:embed/>
                </p:oleObj>
              </mc:Choice>
              <mc:Fallback>
                <p:oleObj name="Equation" r:id="rId15" imgW="317160" imgH="17748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4800600"/>
                        <a:ext cx="533400" cy="2816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4"/>
          <p:cNvSpPr txBox="1">
            <a:spLocks noChangeArrowheads="1"/>
          </p:cNvSpPr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all" spc="0" normalizeH="0" baseline="0" noProof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Задача №4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  <p:bldP spid="42" grpId="0"/>
      <p:bldP spid="55" grpId="0"/>
      <p:bldP spid="56" grpId="0"/>
      <p:bldP spid="24" grpId="0" animBg="1"/>
      <p:bldP spid="25" grpId="0" animBg="1"/>
      <p:bldP spid="25" grpId="1" animBg="1"/>
      <p:bldP spid="26" grpId="0" animBg="1"/>
      <p:bldP spid="2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кругленный прямоугольник 29"/>
          <p:cNvSpPr/>
          <p:nvPr/>
        </p:nvSpPr>
        <p:spPr>
          <a:xfrm>
            <a:off x="3581400" y="1447800"/>
            <a:ext cx="5334000" cy="1524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381000" y="2057400"/>
            <a:ext cx="3124200" cy="2895600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Прямая соединительная линия 8"/>
          <p:cNvCxnSpPr>
            <a:endCxn id="5" idx="6"/>
          </p:cNvCxnSpPr>
          <p:nvPr/>
        </p:nvCxnSpPr>
        <p:spPr bwMode="auto">
          <a:xfrm>
            <a:off x="1219200" y="2209800"/>
            <a:ext cx="2286000" cy="12954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Прямая соединительная линия 10"/>
          <p:cNvCxnSpPr>
            <a:endCxn id="5" idx="2"/>
          </p:cNvCxnSpPr>
          <p:nvPr/>
        </p:nvCxnSpPr>
        <p:spPr bwMode="auto">
          <a:xfrm flipH="1">
            <a:off x="381000" y="2209800"/>
            <a:ext cx="838202" cy="12954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2209800" y="4495800"/>
            <a:ext cx="76529" cy="1093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>
            <a:stCxn id="5" idx="3"/>
            <a:endCxn id="5" idx="5"/>
          </p:cNvCxnSpPr>
          <p:nvPr/>
        </p:nvCxnSpPr>
        <p:spPr bwMode="auto">
          <a:xfrm>
            <a:off x="838529" y="4528949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Прямая соединительная линия 18"/>
          <p:cNvCxnSpPr>
            <a:stCxn id="5" idx="2"/>
            <a:endCxn id="5" idx="6"/>
          </p:cNvCxnSpPr>
          <p:nvPr/>
        </p:nvCxnSpPr>
        <p:spPr bwMode="auto">
          <a:xfrm>
            <a:off x="381000" y="3505200"/>
            <a:ext cx="3124200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3505200" y="3276600"/>
          <a:ext cx="3810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280" imgH="164880" progId="">
                  <p:embed/>
                </p:oleObj>
              </mc:Choice>
              <mc:Fallback>
                <p:oleObj name="Equation" r:id="rId3" imgW="152280" imgH="1648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3276600"/>
                        <a:ext cx="381000" cy="388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Объект 27"/>
          <p:cNvGraphicFramePr>
            <a:graphicFrameLocks noChangeAspect="1"/>
          </p:cNvGraphicFramePr>
          <p:nvPr/>
        </p:nvGraphicFramePr>
        <p:xfrm>
          <a:off x="0" y="3276600"/>
          <a:ext cx="3810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64880" progId="">
                  <p:embed/>
                </p:oleObj>
              </mc:Choice>
              <mc:Fallback>
                <p:oleObj name="Equation" r:id="rId5" imgW="152280" imgH="1648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276600"/>
                        <a:ext cx="381000" cy="388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2"/>
          <p:cNvGraphicFramePr>
            <a:graphicFrameLocks noChangeAspect="1"/>
          </p:cNvGraphicFramePr>
          <p:nvPr/>
        </p:nvGraphicFramePr>
        <p:xfrm>
          <a:off x="914400" y="1828800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2280" imgH="177480" progId="">
                  <p:embed/>
                </p:oleObj>
              </mc:Choice>
              <mc:Fallback>
                <p:oleObj name="Equation" r:id="rId7" imgW="152280" imgH="17748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828800"/>
                        <a:ext cx="3810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3733800" y="1522512"/>
            <a:ext cx="5029200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Центр окружности, описанной около треугольника АВС, лежит на стороне АВ. Радиус окружности равен 20,5. Найдите ВС, если АС = 9.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4191000" y="2897088"/>
            <a:ext cx="457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Дано: 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 – 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  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20,5;  АС = 9.  </a:t>
            </a:r>
          </a:p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Найти: 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ВС.</a:t>
            </a: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4572000" y="3352800"/>
            <a:ext cx="3581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3505200" y="3657600"/>
            <a:ext cx="5486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 ∠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90°, так как угол, опирающийся на диаметр, значит треугольник АВС прямоугольный.</a:t>
            </a:r>
          </a:p>
        </p:txBody>
      </p:sp>
      <p:sp>
        <p:nvSpPr>
          <p:cNvPr id="42" name="Rectangle 10"/>
          <p:cNvSpPr>
            <a:spLocks noChangeArrowheads="1"/>
          </p:cNvSpPr>
          <p:nvPr/>
        </p:nvSpPr>
        <p:spPr bwMode="auto">
          <a:xfrm>
            <a:off x="5334000" y="6324600"/>
            <a:ext cx="1905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40.</a:t>
            </a:r>
          </a:p>
        </p:txBody>
      </p:sp>
      <p:graphicFrame>
        <p:nvGraphicFramePr>
          <p:cNvPr id="40966" name="Object 8"/>
          <p:cNvGraphicFramePr>
            <a:graphicFrameLocks noChangeAspect="1"/>
          </p:cNvGraphicFramePr>
          <p:nvPr/>
        </p:nvGraphicFramePr>
        <p:xfrm>
          <a:off x="1752600" y="3581400"/>
          <a:ext cx="3810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280" imgH="177480" progId="">
                  <p:embed/>
                </p:oleObj>
              </mc:Choice>
              <mc:Fallback>
                <p:oleObj name="Equation" r:id="rId9" imgW="152280" imgH="17748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3581400"/>
                        <a:ext cx="381000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Rectangle 10"/>
          <p:cNvSpPr>
            <a:spLocks noChangeArrowheads="1"/>
          </p:cNvSpPr>
          <p:nvPr/>
        </p:nvSpPr>
        <p:spPr bwMode="auto">
          <a:xfrm>
            <a:off x="3429000" y="4648200"/>
            <a:ext cx="5181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20,5, следовательно  АВ = 20,5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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 = 41</a:t>
            </a:r>
          </a:p>
        </p:txBody>
      </p:sp>
      <p:sp>
        <p:nvSpPr>
          <p:cNvPr id="56" name="Rectangle 10"/>
          <p:cNvSpPr>
            <a:spLocks noChangeArrowheads="1"/>
          </p:cNvSpPr>
          <p:nvPr/>
        </p:nvSpPr>
        <p:spPr bwMode="auto">
          <a:xfrm>
            <a:off x="1447800" y="5183088"/>
            <a:ext cx="7467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3) По теореме Пифагора:     АВ</a:t>
            </a:r>
            <a:r>
              <a:rPr lang="ru-RU" sz="200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АС</a:t>
            </a:r>
            <a:r>
              <a:rPr lang="ru-RU" sz="200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+ ВС</a:t>
            </a:r>
            <a:r>
              <a:rPr lang="ru-RU" sz="200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41</a:t>
            </a:r>
            <a:r>
              <a:rPr lang="ru-RU" sz="200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=  9</a:t>
            </a:r>
            <a:r>
              <a:rPr lang="ru-RU" sz="200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+ ВС</a:t>
            </a:r>
            <a:r>
              <a:rPr lang="ru-RU" sz="200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ВС</a:t>
            </a:r>
            <a:r>
              <a:rPr lang="ru-RU" sz="200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1681 – 81</a:t>
            </a:r>
          </a:p>
          <a:p>
            <a:pPr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ВС</a:t>
            </a:r>
            <a:r>
              <a:rPr lang="ru-RU" sz="200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1600                   ВС = 40</a:t>
            </a:r>
          </a:p>
          <a:p>
            <a:pPr lvl="0" algn="l"/>
            <a:endParaRPr lang="ru-RU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 bwMode="auto">
          <a:xfrm>
            <a:off x="1905000" y="3505200"/>
            <a:ext cx="0" cy="762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5" name="Овал 34"/>
          <p:cNvSpPr/>
          <p:nvPr/>
        </p:nvSpPr>
        <p:spPr bwMode="auto">
          <a:xfrm>
            <a:off x="1905000" y="3505200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 bwMode="auto">
          <a:xfrm>
            <a:off x="1066800" y="2438400"/>
            <a:ext cx="228600" cy="1524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Прямая соединительная линия 45"/>
          <p:cNvCxnSpPr/>
          <p:nvPr/>
        </p:nvCxnSpPr>
        <p:spPr bwMode="auto">
          <a:xfrm flipV="1">
            <a:off x="1295400" y="2362200"/>
            <a:ext cx="152400" cy="2286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47" name="Объект 46"/>
          <p:cNvGraphicFramePr>
            <a:graphicFrameLocks noChangeAspect="1"/>
          </p:cNvGraphicFramePr>
          <p:nvPr/>
        </p:nvGraphicFramePr>
        <p:xfrm>
          <a:off x="609600" y="2590800"/>
          <a:ext cx="18097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4120" imgH="177480" progId="">
                  <p:embed/>
                </p:oleObj>
              </mc:Choice>
              <mc:Fallback>
                <p:oleObj name="Equation" r:id="rId11" imgW="114120" imgH="17748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2590800"/>
                        <a:ext cx="180975" cy="328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7" name="Object 7"/>
          <p:cNvGraphicFramePr>
            <a:graphicFrameLocks noChangeAspect="1"/>
          </p:cNvGraphicFramePr>
          <p:nvPr/>
        </p:nvGraphicFramePr>
        <p:xfrm>
          <a:off x="1198402" y="3657601"/>
          <a:ext cx="373224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0440" imgH="164880" progId="">
                  <p:embed/>
                </p:oleObj>
              </mc:Choice>
              <mc:Fallback>
                <p:oleObj name="Equation" r:id="rId13" imgW="190440" imgH="16488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402" y="3657601"/>
                        <a:ext cx="373224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4"/>
          <p:cNvSpPr txBox="1">
            <a:spLocks noChangeArrowheads="1"/>
          </p:cNvSpPr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all" spc="0" normalizeH="0" baseline="0" noProof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Задача №5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  <p:bldP spid="42" grpId="0"/>
      <p:bldP spid="55" grpId="0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3429000" y="1371600"/>
            <a:ext cx="5562600" cy="1600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381000" y="2057400"/>
            <a:ext cx="3124200" cy="2895600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Прямая соединительная линия 8"/>
          <p:cNvCxnSpPr>
            <a:endCxn id="35" idx="0"/>
          </p:cNvCxnSpPr>
          <p:nvPr/>
        </p:nvCxnSpPr>
        <p:spPr bwMode="auto">
          <a:xfrm>
            <a:off x="1219200" y="2209800"/>
            <a:ext cx="723900" cy="12954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Прямая соединительная линия 10"/>
          <p:cNvCxnSpPr/>
          <p:nvPr/>
        </p:nvCxnSpPr>
        <p:spPr bwMode="auto">
          <a:xfrm flipH="1">
            <a:off x="1219200" y="2209800"/>
            <a:ext cx="4" cy="25908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2209800" y="4495800"/>
            <a:ext cx="76529" cy="1093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>
            <a:stCxn id="5" idx="3"/>
            <a:endCxn id="5" idx="5"/>
          </p:cNvCxnSpPr>
          <p:nvPr/>
        </p:nvCxnSpPr>
        <p:spPr bwMode="auto">
          <a:xfrm>
            <a:off x="838529" y="4528949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Прямая соединительная линия 18"/>
          <p:cNvCxnSpPr/>
          <p:nvPr/>
        </p:nvCxnSpPr>
        <p:spPr bwMode="auto">
          <a:xfrm flipV="1">
            <a:off x="1219200" y="4038600"/>
            <a:ext cx="2209800" cy="762002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838200" y="4876800"/>
          <a:ext cx="3810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280" imgH="164880" progId="">
                  <p:embed/>
                </p:oleObj>
              </mc:Choice>
              <mc:Fallback>
                <p:oleObj name="Equation" r:id="rId3" imgW="152280" imgH="1648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4876800"/>
                        <a:ext cx="381000" cy="388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Объект 27"/>
          <p:cNvGraphicFramePr>
            <a:graphicFrameLocks noChangeAspect="1"/>
          </p:cNvGraphicFramePr>
          <p:nvPr/>
        </p:nvGraphicFramePr>
        <p:xfrm>
          <a:off x="914400" y="1828800"/>
          <a:ext cx="3810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64880" progId="">
                  <p:embed/>
                </p:oleObj>
              </mc:Choice>
              <mc:Fallback>
                <p:oleObj name="Equation" r:id="rId5" imgW="152280" imgH="1648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828800"/>
                        <a:ext cx="381000" cy="388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2"/>
          <p:cNvGraphicFramePr>
            <a:graphicFrameLocks noChangeAspect="1"/>
          </p:cNvGraphicFramePr>
          <p:nvPr/>
        </p:nvGraphicFramePr>
        <p:xfrm>
          <a:off x="3429000" y="3886200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2280" imgH="177480" progId="">
                  <p:embed/>
                </p:oleObj>
              </mc:Choice>
              <mc:Fallback>
                <p:oleObj name="Equation" r:id="rId7" imgW="152280" imgH="17748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3886200"/>
                        <a:ext cx="3810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3505200" y="1522512"/>
            <a:ext cx="5410200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Точка О – центр окружности, на которой лежат точки А, В и С. Известно, что  ∠АВС = 61° и  ∠ОАВ = 8°. Найдите угол ВСО.  Ответ дайте в градусах.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4191000" y="3048000"/>
            <a:ext cx="457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Дано: 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∠АВС = 61°,  ∠ОАВ = 8°. </a:t>
            </a:r>
          </a:p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Найти: 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∠ ВСО.</a:t>
            </a: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5257800" y="3657600"/>
            <a:ext cx="3200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3733800" y="4114800"/>
            <a:ext cx="5029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 Проведем радиус  ОВ, АО = ВО = СО = r.</a:t>
            </a:r>
          </a:p>
        </p:txBody>
      </p:sp>
      <p:sp>
        <p:nvSpPr>
          <p:cNvPr id="42" name="Rectangle 10"/>
          <p:cNvSpPr>
            <a:spLocks noChangeArrowheads="1"/>
          </p:cNvSpPr>
          <p:nvPr/>
        </p:nvSpPr>
        <p:spPr bwMode="auto">
          <a:xfrm>
            <a:off x="5638800" y="5943600"/>
            <a:ext cx="1905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53.</a:t>
            </a:r>
          </a:p>
        </p:txBody>
      </p:sp>
      <p:graphicFrame>
        <p:nvGraphicFramePr>
          <p:cNvPr id="40966" name="Object 8"/>
          <p:cNvGraphicFramePr>
            <a:graphicFrameLocks noChangeAspect="1"/>
          </p:cNvGraphicFramePr>
          <p:nvPr/>
        </p:nvGraphicFramePr>
        <p:xfrm>
          <a:off x="2057400" y="3124200"/>
          <a:ext cx="3810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280" imgH="177480" progId="">
                  <p:embed/>
                </p:oleObj>
              </mc:Choice>
              <mc:Fallback>
                <p:oleObj name="Equation" r:id="rId9" imgW="152280" imgH="17748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124200"/>
                        <a:ext cx="381000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Rectangle 10"/>
          <p:cNvSpPr>
            <a:spLocks noChangeArrowheads="1"/>
          </p:cNvSpPr>
          <p:nvPr/>
        </p:nvSpPr>
        <p:spPr bwMode="auto">
          <a:xfrm>
            <a:off x="3733800" y="4572000"/>
            <a:ext cx="5181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 Треугольник АОВ – равнобедренный, значит  ∠А = ∠АВО = 8°.</a:t>
            </a:r>
          </a:p>
        </p:txBody>
      </p:sp>
      <p:sp>
        <p:nvSpPr>
          <p:cNvPr id="56" name="Rectangle 10"/>
          <p:cNvSpPr>
            <a:spLocks noChangeArrowheads="1"/>
          </p:cNvSpPr>
          <p:nvPr/>
        </p:nvSpPr>
        <p:spPr bwMode="auto">
          <a:xfrm>
            <a:off x="3581400" y="5257800"/>
            <a:ext cx="533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3) Треугольник ВОС – равнобедренный, значит  </a:t>
            </a:r>
          </a:p>
          <a:p>
            <a:pPr lvl="0"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∠ВСО  = ∠ОВС= 61° –  8° = 53°.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 bwMode="auto">
          <a:xfrm>
            <a:off x="1905000" y="3505200"/>
            <a:ext cx="0" cy="762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5" name="Овал 34"/>
          <p:cNvSpPr/>
          <p:nvPr/>
        </p:nvSpPr>
        <p:spPr bwMode="auto">
          <a:xfrm>
            <a:off x="1905000" y="3505200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3" name="Прямая соединительная линия 42"/>
          <p:cNvCxnSpPr>
            <a:endCxn id="35" idx="5"/>
          </p:cNvCxnSpPr>
          <p:nvPr/>
        </p:nvCxnSpPr>
        <p:spPr bwMode="auto">
          <a:xfrm flipH="1" flipV="1">
            <a:off x="1970041" y="3570241"/>
            <a:ext cx="1458959" cy="46835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Прямая соединительная линия 51"/>
          <p:cNvCxnSpPr>
            <a:stCxn id="35" idx="3"/>
          </p:cNvCxnSpPr>
          <p:nvPr/>
        </p:nvCxnSpPr>
        <p:spPr bwMode="auto">
          <a:xfrm flipH="1">
            <a:off x="1219200" y="3570241"/>
            <a:ext cx="696959" cy="123035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Прямая соединительная линия 57"/>
          <p:cNvCxnSpPr/>
          <p:nvPr/>
        </p:nvCxnSpPr>
        <p:spPr bwMode="auto">
          <a:xfrm flipH="1">
            <a:off x="1524000" y="2895600"/>
            <a:ext cx="152400" cy="1524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Прямая соединительная линия 59"/>
          <p:cNvCxnSpPr/>
          <p:nvPr/>
        </p:nvCxnSpPr>
        <p:spPr bwMode="auto">
          <a:xfrm>
            <a:off x="1524000" y="3962400"/>
            <a:ext cx="228600" cy="762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Прямая соединительная линия 63"/>
          <p:cNvCxnSpPr/>
          <p:nvPr/>
        </p:nvCxnSpPr>
        <p:spPr bwMode="auto">
          <a:xfrm>
            <a:off x="2590800" y="3657600"/>
            <a:ext cx="0" cy="2286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Rectangle 4"/>
          <p:cNvSpPr txBox="1">
            <a:spLocks noChangeArrowheads="1"/>
          </p:cNvSpPr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all" spc="0" normalizeH="0" baseline="0" noProof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Задача №6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  <p:bldP spid="42" grpId="0"/>
      <p:bldP spid="55" grpId="0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3352800" y="1524000"/>
            <a:ext cx="5638800" cy="1219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381000" y="2057400"/>
            <a:ext cx="3124200" cy="2895600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 bwMode="auto">
          <a:xfrm flipH="1" flipV="1">
            <a:off x="1905000" y="3581400"/>
            <a:ext cx="762000" cy="12192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2209800" y="4495800"/>
            <a:ext cx="76529" cy="1093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>
            <a:stCxn id="5" idx="3"/>
            <a:endCxn id="5" idx="5"/>
          </p:cNvCxnSpPr>
          <p:nvPr/>
        </p:nvCxnSpPr>
        <p:spPr bwMode="auto">
          <a:xfrm>
            <a:off x="838529" y="4528949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3429000" y="3733800"/>
          <a:ext cx="3810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280" imgH="164880" progId="">
                  <p:embed/>
                </p:oleObj>
              </mc:Choice>
              <mc:Fallback>
                <p:oleObj name="Equation" r:id="rId3" imgW="152280" imgH="1648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3733800"/>
                        <a:ext cx="381000" cy="388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Объект 27"/>
          <p:cNvGraphicFramePr>
            <a:graphicFrameLocks noChangeAspect="1"/>
          </p:cNvGraphicFramePr>
          <p:nvPr/>
        </p:nvGraphicFramePr>
        <p:xfrm>
          <a:off x="2590800" y="4724400"/>
          <a:ext cx="3810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64880" progId="">
                  <p:embed/>
                </p:oleObj>
              </mc:Choice>
              <mc:Fallback>
                <p:oleObj name="Equation" r:id="rId5" imgW="152280" imgH="1648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724400"/>
                        <a:ext cx="381000" cy="388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2"/>
          <p:cNvGraphicFramePr>
            <a:graphicFrameLocks noChangeAspect="1"/>
          </p:cNvGraphicFramePr>
          <p:nvPr/>
        </p:nvGraphicFramePr>
        <p:xfrm>
          <a:off x="3276600" y="4419600"/>
          <a:ext cx="363682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7480" imgH="177480" progId="">
                  <p:embed/>
                </p:oleObj>
              </mc:Choice>
              <mc:Fallback>
                <p:oleObj name="Equation" r:id="rId7" imgW="177480" imgH="17748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419600"/>
                        <a:ext cx="363682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3429000" y="1676400"/>
            <a:ext cx="548640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окружности с центром  О отмечены точки А и В так, что : ∠АОВ = 45°. Длина меньшей дуги равна 91. Найдите длину большей дуги.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657600" y="2741712"/>
            <a:ext cx="5105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Дано: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∠АОВ = 45°, длина меньшей дуги</a:t>
            </a:r>
          </a:p>
          <a:p>
            <a:pPr algn="l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       равна 91.</a:t>
            </a:r>
          </a:p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Найти: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длину большей дуги.</a:t>
            </a: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5257800" y="3657600"/>
            <a:ext cx="3200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</p:txBody>
      </p:sp>
      <p:sp>
        <p:nvSpPr>
          <p:cNvPr id="42" name="Rectangle 10"/>
          <p:cNvSpPr>
            <a:spLocks noChangeArrowheads="1"/>
          </p:cNvSpPr>
          <p:nvPr/>
        </p:nvSpPr>
        <p:spPr bwMode="auto">
          <a:xfrm>
            <a:off x="5638800" y="5943600"/>
            <a:ext cx="1905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637.</a:t>
            </a:r>
          </a:p>
        </p:txBody>
      </p:sp>
      <p:graphicFrame>
        <p:nvGraphicFramePr>
          <p:cNvPr id="40966" name="Object 8"/>
          <p:cNvGraphicFramePr>
            <a:graphicFrameLocks noChangeAspect="1"/>
          </p:cNvGraphicFramePr>
          <p:nvPr/>
        </p:nvGraphicFramePr>
        <p:xfrm>
          <a:off x="1600200" y="3200400"/>
          <a:ext cx="3810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280" imgH="177480" progId="">
                  <p:embed/>
                </p:oleObj>
              </mc:Choice>
              <mc:Fallback>
                <p:oleObj name="Equation" r:id="rId9" imgW="152280" imgH="17748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200400"/>
                        <a:ext cx="381000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Прямая соединительная линия 33"/>
          <p:cNvCxnSpPr/>
          <p:nvPr/>
        </p:nvCxnSpPr>
        <p:spPr bwMode="auto">
          <a:xfrm>
            <a:off x="1905000" y="3505200"/>
            <a:ext cx="0" cy="762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5" name="Овал 34"/>
          <p:cNvSpPr/>
          <p:nvPr/>
        </p:nvSpPr>
        <p:spPr bwMode="auto">
          <a:xfrm>
            <a:off x="1905000" y="3505200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3" name="Прямая соединительная линия 42"/>
          <p:cNvCxnSpPr>
            <a:endCxn id="35" idx="2"/>
          </p:cNvCxnSpPr>
          <p:nvPr/>
        </p:nvCxnSpPr>
        <p:spPr bwMode="auto">
          <a:xfrm flipH="1" flipV="1">
            <a:off x="1905000" y="3543300"/>
            <a:ext cx="1524002" cy="4191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7" name="Объект 26"/>
          <p:cNvGraphicFramePr>
            <a:graphicFrameLocks noChangeAspect="1"/>
          </p:cNvGraphicFramePr>
          <p:nvPr/>
        </p:nvGraphicFramePr>
        <p:xfrm>
          <a:off x="4343400" y="4267200"/>
          <a:ext cx="2825087" cy="14672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38000" imgH="850680" progId="">
                  <p:embed/>
                </p:oleObj>
              </mc:Choice>
              <mc:Fallback>
                <p:oleObj name="Equation" r:id="rId11" imgW="1638000" imgH="85068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4267200"/>
                        <a:ext cx="2825087" cy="146729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Равнобедренный треугольник 47"/>
          <p:cNvSpPr/>
          <p:nvPr/>
        </p:nvSpPr>
        <p:spPr bwMode="auto">
          <a:xfrm rot="18346106" flipH="1">
            <a:off x="1887684" y="3473865"/>
            <a:ext cx="305689" cy="381000"/>
          </a:xfrm>
          <a:prstGeom prst="triangle">
            <a:avLst>
              <a:gd name="adj" fmla="val 41995"/>
            </a:avLst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49" name="Object 2"/>
          <p:cNvGraphicFramePr>
            <a:graphicFrameLocks noChangeAspect="1"/>
          </p:cNvGraphicFramePr>
          <p:nvPr/>
        </p:nvGraphicFramePr>
        <p:xfrm>
          <a:off x="2209800" y="3810000"/>
          <a:ext cx="458787" cy="303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53800" imgH="177480" progId="">
                  <p:embed/>
                </p:oleObj>
              </mc:Choice>
              <mc:Fallback>
                <p:oleObj name="Equation" r:id="rId13" imgW="253800" imgH="17748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810000"/>
                        <a:ext cx="458787" cy="3030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Овал 49"/>
          <p:cNvSpPr/>
          <p:nvPr/>
        </p:nvSpPr>
        <p:spPr bwMode="auto">
          <a:xfrm>
            <a:off x="2590800" y="4724400"/>
            <a:ext cx="152400" cy="1524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all" spc="0" normalizeH="0" baseline="0" noProof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Задача №7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4 -0.00555 0.01685 -0.01156 0.0224 -0.0141 C 0.03264 -0.01873 0.02935 -0.02127 0.03577 -0.02798 C 0.04063 -0.03307 0.05053 -0.04324 0.05678 -0.04579 C 0.05869 -0.06197 0.06303 -0.07215 0.07171 -0.08371 C 0.07327 -0.09019 0.07292 -0.09713 0.07466 -0.10337 C 0.07639 -0.10915 0.07987 -0.11378 0.08212 -0.11933 " pathEditMode="relative" ptsTypes="ffffffA">
                                      <p:cBhvr>
                                        <p:cTn id="2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42" grpId="0"/>
      <p:bldP spid="48" grpId="0" animBg="1"/>
      <p:bldP spid="50" grpId="0" animBg="1"/>
      <p:bldP spid="5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76600" y="1524000"/>
            <a:ext cx="5638800" cy="1219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381000" y="2057400"/>
            <a:ext cx="3124200" cy="2895600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Прямая соединительная линия 8"/>
          <p:cNvCxnSpPr>
            <a:stCxn id="5" idx="1"/>
            <a:endCxn id="5" idx="0"/>
          </p:cNvCxnSpPr>
          <p:nvPr/>
        </p:nvCxnSpPr>
        <p:spPr bwMode="auto">
          <a:xfrm flipV="1">
            <a:off x="838529" y="2057400"/>
            <a:ext cx="1104571" cy="424051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Прямая соединительная линия 10"/>
          <p:cNvCxnSpPr>
            <a:endCxn id="5" idx="6"/>
          </p:cNvCxnSpPr>
          <p:nvPr/>
        </p:nvCxnSpPr>
        <p:spPr bwMode="auto">
          <a:xfrm>
            <a:off x="1905000" y="2057400"/>
            <a:ext cx="1600200" cy="14478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2209800" y="4495800"/>
            <a:ext cx="76529" cy="1093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>
            <a:stCxn id="5" idx="3"/>
            <a:endCxn id="5" idx="5"/>
          </p:cNvCxnSpPr>
          <p:nvPr/>
        </p:nvCxnSpPr>
        <p:spPr bwMode="auto">
          <a:xfrm>
            <a:off x="838529" y="4528949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Прямая соединительная линия 18"/>
          <p:cNvCxnSpPr>
            <a:endCxn id="5" idx="6"/>
          </p:cNvCxnSpPr>
          <p:nvPr/>
        </p:nvCxnSpPr>
        <p:spPr bwMode="auto">
          <a:xfrm flipV="1">
            <a:off x="762000" y="3505200"/>
            <a:ext cx="2743200" cy="9906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Прямая соединительная линия 20"/>
          <p:cNvCxnSpPr>
            <a:stCxn id="5" idx="1"/>
            <a:endCxn id="5" idx="3"/>
          </p:cNvCxnSpPr>
          <p:nvPr/>
        </p:nvCxnSpPr>
        <p:spPr bwMode="auto">
          <a:xfrm>
            <a:off x="838529" y="2481451"/>
            <a:ext cx="0" cy="2047498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1905000" y="1524000"/>
          <a:ext cx="381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280" imgH="177480" progId="">
                  <p:embed/>
                </p:oleObj>
              </mc:Choice>
              <mc:Fallback>
                <p:oleObj name="Equation" r:id="rId3" imgW="152280" imgH="1774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524000"/>
                        <a:ext cx="3810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Объект 27"/>
          <p:cNvGraphicFramePr>
            <a:graphicFrameLocks noChangeAspect="1"/>
          </p:cNvGraphicFramePr>
          <p:nvPr/>
        </p:nvGraphicFramePr>
        <p:xfrm>
          <a:off x="3581400" y="3276600"/>
          <a:ext cx="4127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164880" progId="">
                  <p:embed/>
                </p:oleObj>
              </mc:Choice>
              <mc:Fallback>
                <p:oleObj name="Equation" r:id="rId5" imgW="164880" imgH="1648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3276600"/>
                        <a:ext cx="412750" cy="388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Объект 28"/>
          <p:cNvGraphicFramePr>
            <a:graphicFrameLocks noChangeAspect="1"/>
          </p:cNvGraphicFramePr>
          <p:nvPr/>
        </p:nvGraphicFramePr>
        <p:xfrm>
          <a:off x="457200" y="4572000"/>
          <a:ext cx="381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2280" imgH="164880" progId="">
                  <p:embed/>
                </p:oleObj>
              </mc:Choice>
              <mc:Fallback>
                <p:oleObj name="Equation" r:id="rId7" imgW="152280" imgH="1648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572000"/>
                        <a:ext cx="3810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2"/>
          <p:cNvGraphicFramePr>
            <a:graphicFrameLocks noChangeAspect="1"/>
          </p:cNvGraphicFramePr>
          <p:nvPr/>
        </p:nvGraphicFramePr>
        <p:xfrm>
          <a:off x="457200" y="2057400"/>
          <a:ext cx="3810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057400"/>
                        <a:ext cx="381000" cy="388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3429000" y="1676400"/>
            <a:ext cx="541020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Угол  А четырехугольника АВС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 вписанного  в окружность, равен  33°. Найдите угол  С этого четырехугольника. Ответ дайте в градусах.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4267200" y="2970312"/>
            <a:ext cx="4648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Дано: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вписан в окружность, </a:t>
            </a:r>
          </a:p>
          <a:p>
            <a:pPr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∠А = 77°.</a:t>
            </a:r>
          </a:p>
          <a:p>
            <a:pPr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Найти: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∠С.</a:t>
            </a: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3810000" y="3886200"/>
            <a:ext cx="3962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4038600" y="4343400"/>
            <a:ext cx="4572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180°  –   ∠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180°  –   77° = 103°,  так как сумма противоположных углов вписанного четырехугольника равна 180°.  </a:t>
            </a:r>
          </a:p>
        </p:txBody>
      </p:sp>
      <p:sp>
        <p:nvSpPr>
          <p:cNvPr id="42" name="Rectangle 10"/>
          <p:cNvSpPr>
            <a:spLocks noChangeArrowheads="1"/>
          </p:cNvSpPr>
          <p:nvPr/>
        </p:nvSpPr>
        <p:spPr bwMode="auto">
          <a:xfrm>
            <a:off x="4648200" y="5867400"/>
            <a:ext cx="4191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103.</a:t>
            </a:r>
          </a:p>
        </p:txBody>
      </p:sp>
      <p:sp>
        <p:nvSpPr>
          <p:cNvPr id="24" name="Равнобедренный треугольник 23"/>
          <p:cNvSpPr/>
          <p:nvPr/>
        </p:nvSpPr>
        <p:spPr bwMode="auto">
          <a:xfrm rot="11616437" flipH="1" flipV="1">
            <a:off x="1544123" y="2072290"/>
            <a:ext cx="776465" cy="201398"/>
          </a:xfrm>
          <a:prstGeom prst="triangl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Равнобедренный треугольник 24"/>
          <p:cNvSpPr/>
          <p:nvPr/>
        </p:nvSpPr>
        <p:spPr bwMode="auto">
          <a:xfrm rot="2199788" flipV="1">
            <a:off x="665550" y="4174536"/>
            <a:ext cx="489850" cy="349704"/>
          </a:xfrm>
          <a:prstGeom prst="triangl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4"/>
          <p:cNvSpPr txBox="1">
            <a:spLocks noChangeArrowheads="1"/>
          </p:cNvSpPr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all" spc="0" normalizeH="0" baseline="0" noProof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Задача №8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  <p:bldP spid="42" grpId="0"/>
      <p:bldP spid="24" grpId="0" animBg="1"/>
      <p:bldP spid="2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1898</TotalTime>
  <Words>1760</Words>
  <Application>Microsoft Office PowerPoint</Application>
  <PresentationFormat>Экран (4:3)</PresentationFormat>
  <Paragraphs>198</Paragraphs>
  <Slides>18</Slides>
  <Notes>18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Calibri</vt:lpstr>
      <vt:lpstr>Times New Roman</vt:lpstr>
      <vt:lpstr>Tw Cen MT</vt:lpstr>
      <vt:lpstr>Tw Cen MT Condensed</vt:lpstr>
      <vt:lpstr>Wingdings 3</vt:lpstr>
      <vt:lpstr>Интеграл</vt:lpstr>
      <vt:lpstr>Equation</vt:lpstr>
      <vt:lpstr>Задание №16 ОГЭ</vt:lpstr>
      <vt:lpstr>Задача №1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 №13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РЭУ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Бондарева В.В.</dc:creator>
  <cp:lastModifiedBy>Алена Бондарева</cp:lastModifiedBy>
  <cp:revision>332</cp:revision>
  <dcterms:created xsi:type="dcterms:W3CDTF">2007-04-02T02:11:51Z</dcterms:created>
  <dcterms:modified xsi:type="dcterms:W3CDTF">2023-06-09T07:43:49Z</dcterms:modified>
</cp:coreProperties>
</file>