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70" r:id="rId2"/>
    <p:sldId id="283" r:id="rId3"/>
    <p:sldId id="315" r:id="rId4"/>
    <p:sldId id="316" r:id="rId5"/>
    <p:sldId id="296" r:id="rId6"/>
    <p:sldId id="297" r:id="rId7"/>
    <p:sldId id="299" r:id="rId8"/>
    <p:sldId id="300" r:id="rId9"/>
    <p:sldId id="302" r:id="rId10"/>
    <p:sldId id="317" r:id="rId11"/>
    <p:sldId id="303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20" r:id="rId23"/>
    <p:sldId id="323" r:id="rId24"/>
    <p:sldId id="321" r:id="rId25"/>
    <p:sldId id="324" r:id="rId26"/>
    <p:sldId id="325" r:id="rId27"/>
    <p:sldId id="326" r:id="rId28"/>
    <p:sldId id="327" r:id="rId29"/>
    <p:sldId id="328" r:id="rId30"/>
    <p:sldId id="329" r:id="rId31"/>
    <p:sldId id="330" r:id="rId32"/>
    <p:sldId id="331" r:id="rId33"/>
    <p:sldId id="332" r:id="rId34"/>
    <p:sldId id="333" r:id="rId35"/>
    <p:sldId id="334" r:id="rId36"/>
    <p:sldId id="335" r:id="rId37"/>
  </p:sldIdLst>
  <p:sldSz cx="9144000" cy="5143500" type="screen16x9"/>
  <p:notesSz cx="6858000" cy="9144000"/>
  <p:custDataLst>
    <p:tags r:id="rId3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55ED"/>
    <a:srgbClr val="EBE600"/>
    <a:srgbClr val="45CF70"/>
    <a:srgbClr val="F3B197"/>
    <a:srgbClr val="F8A15A"/>
    <a:srgbClr val="F26EBD"/>
    <a:srgbClr val="F79D53"/>
    <a:srgbClr val="C86866"/>
    <a:srgbClr val="B3CC82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513" y="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58B5358-65D5-4D4D-8889-C4C26BBD8C19}" type="datetimeFigureOut">
              <a:rPr lang="en-US"/>
              <a:pPr>
                <a:defRPr/>
              </a:pPr>
              <a:t>6/9/2023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9F6C622-1AC2-4DB1-9174-A6E0651F23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3723D-E888-4270-9C28-036571745BF3}" type="datetimeFigureOut">
              <a:rPr lang="en-US"/>
              <a:pPr>
                <a:defRPr/>
              </a:pPr>
              <a:t>6/9/2023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093B2-3ED4-418C-AAA9-849E60FDF7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A8002-4088-488B-81E2-7476D6FC7A70}" type="datetimeFigureOut">
              <a:rPr lang="en-US"/>
              <a:pPr>
                <a:defRPr/>
              </a:pPr>
              <a:t>6/9/2023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D2855-02E8-48F3-B0BC-E23928C639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AC4EF-8540-437C-AE13-3BD6A642E93E}" type="datetimeFigureOut">
              <a:rPr lang="en-US"/>
              <a:pPr>
                <a:defRPr/>
              </a:pPr>
              <a:t>6/9/2023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9596C-D687-4BD1-8BCF-0535FA0451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248E0-F3ED-45E6-9E1D-797C6FBFCF9B}" type="datetimeFigureOut">
              <a:rPr lang="en-US"/>
              <a:pPr>
                <a:defRPr/>
              </a:pPr>
              <a:t>6/9/2023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DF7D0-DA9A-44CA-8C5D-9159D6BDC0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2783C-CE86-4D66-B25D-026C0F820D80}" type="datetimeFigureOut">
              <a:rPr lang="en-US"/>
              <a:pPr>
                <a:defRPr/>
              </a:pPr>
              <a:t>6/9/2023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F1081-8C2B-453E-866B-85D84521D8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1A485-8579-4824-96D1-CC32997EAE9E}" type="datetimeFigureOut">
              <a:rPr lang="en-US"/>
              <a:pPr>
                <a:defRPr/>
              </a:pPr>
              <a:t>6/9/2023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0F0FC-1B21-489A-B1DF-5E6C3E4677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771B7-A33B-4D9B-BC2E-E0BCF4B9C879}" type="datetimeFigureOut">
              <a:rPr lang="en-US"/>
              <a:pPr>
                <a:defRPr/>
              </a:pPr>
              <a:t>6/9/2023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24D91-6EBB-4E03-831E-4D0BCF8C1E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0ACCF-988D-4850-8E57-5CC7D42F31EC}" type="datetimeFigureOut">
              <a:rPr lang="en-US"/>
              <a:pPr>
                <a:defRPr/>
              </a:pPr>
              <a:t>6/9/2023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7E202-A211-423B-970A-1305B66643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4CE56-961D-430F-8EDC-C91E35A5F39D}" type="datetimeFigureOut">
              <a:rPr lang="en-US"/>
              <a:pPr>
                <a:defRPr/>
              </a:pPr>
              <a:t>6/9/2023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416EC-1035-45D6-92F0-ED0B6D144F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582465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3454003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BC81E-BD86-4055-BEB8-F92A16EC1DAB}" type="datetimeFigureOut">
              <a:rPr lang="en-US"/>
              <a:pPr>
                <a:defRPr/>
              </a:pPr>
              <a:t>6/9/2023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62149-07BC-4841-9485-B859A9EB9F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31715-1E71-4A1C-8337-21DC71E8613D}" type="datetimeFigureOut">
              <a:rPr lang="en-US"/>
              <a:pPr>
                <a:defRPr/>
              </a:pPr>
              <a:t>6/9/2023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F4175-2FD8-40C7-B0E2-16013B427C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687F676-52FF-4F30-B451-FBAB8B6E8BB3}" type="datetimeFigureOut">
              <a:rPr lang="en-US"/>
              <a:pPr>
                <a:defRPr/>
              </a:pPr>
              <a:t>6/9/2023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CA9274B-CAE3-4899-A59F-08517EE337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38.bin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9.wmf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4.bin"/><Relationship Id="rId10" Type="http://schemas.openxmlformats.org/officeDocument/2006/relationships/image" Target="../media/image13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36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3" Type="http://schemas.openxmlformats.org/officeDocument/2006/relationships/image" Target="../media/image20.wmf"/><Relationship Id="rId7" Type="http://schemas.openxmlformats.org/officeDocument/2006/relationships/image" Target="../media/image22.wmf"/><Relationship Id="rId2" Type="http://schemas.openxmlformats.org/officeDocument/2006/relationships/oleObject" Target="../embeddings/oleObject39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41.bin"/><Relationship Id="rId5" Type="http://schemas.openxmlformats.org/officeDocument/2006/relationships/image" Target="../media/image21.wmf"/><Relationship Id="rId4" Type="http://schemas.openxmlformats.org/officeDocument/2006/relationships/oleObject" Target="../embeddings/oleObject40.bin"/><Relationship Id="rId9" Type="http://schemas.openxmlformats.org/officeDocument/2006/relationships/image" Target="../media/image23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13" Type="http://schemas.openxmlformats.org/officeDocument/2006/relationships/image" Target="../media/image29.wmf"/><Relationship Id="rId3" Type="http://schemas.openxmlformats.org/officeDocument/2006/relationships/image" Target="../media/image24.wmf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48.bin"/><Relationship Id="rId2" Type="http://schemas.openxmlformats.org/officeDocument/2006/relationships/oleObject" Target="../embeddings/oleObject43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45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0" Type="http://schemas.openxmlformats.org/officeDocument/2006/relationships/oleObject" Target="../embeddings/oleObject47.bin"/><Relationship Id="rId4" Type="http://schemas.openxmlformats.org/officeDocument/2006/relationships/oleObject" Target="../embeddings/oleObject44.bin"/><Relationship Id="rId9" Type="http://schemas.openxmlformats.org/officeDocument/2006/relationships/image" Target="../media/image27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image" Target="../media/image32.wmf"/><Relationship Id="rId3" Type="http://schemas.openxmlformats.org/officeDocument/2006/relationships/image" Target="../media/image24.wmf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54.bin"/><Relationship Id="rId2" Type="http://schemas.openxmlformats.org/officeDocument/2006/relationships/oleObject" Target="../embeddings/oleObject49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51.bin"/><Relationship Id="rId11" Type="http://schemas.openxmlformats.org/officeDocument/2006/relationships/image" Target="../media/image31.wmf"/><Relationship Id="rId5" Type="http://schemas.openxmlformats.org/officeDocument/2006/relationships/image" Target="../media/image30.wmf"/><Relationship Id="rId15" Type="http://schemas.openxmlformats.org/officeDocument/2006/relationships/image" Target="../media/image33.wmf"/><Relationship Id="rId10" Type="http://schemas.openxmlformats.org/officeDocument/2006/relationships/oleObject" Target="../embeddings/oleObject53.bin"/><Relationship Id="rId4" Type="http://schemas.openxmlformats.org/officeDocument/2006/relationships/oleObject" Target="../embeddings/oleObject50.bin"/><Relationship Id="rId9" Type="http://schemas.openxmlformats.org/officeDocument/2006/relationships/image" Target="../media/image27.wmf"/><Relationship Id="rId14" Type="http://schemas.openxmlformats.org/officeDocument/2006/relationships/oleObject" Target="../embeddings/oleObject55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56.bin"/><Relationship Id="rId7" Type="http://schemas.openxmlformats.org/officeDocument/2006/relationships/oleObject" Target="../embeddings/oleObject58.bin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57.bin"/><Relationship Id="rId10" Type="http://schemas.openxmlformats.org/officeDocument/2006/relationships/image" Target="../media/image9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59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60.bin"/><Relationship Id="rId7" Type="http://schemas.openxmlformats.org/officeDocument/2006/relationships/oleObject" Target="../embeddings/oleObject62.bin"/><Relationship Id="rId12" Type="http://schemas.openxmlformats.org/officeDocument/2006/relationships/image" Target="../media/image34.wmf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64.bin"/><Relationship Id="rId5" Type="http://schemas.openxmlformats.org/officeDocument/2006/relationships/oleObject" Target="../embeddings/oleObject61.bin"/><Relationship Id="rId10" Type="http://schemas.openxmlformats.org/officeDocument/2006/relationships/image" Target="../media/image9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63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70.bin"/><Relationship Id="rId3" Type="http://schemas.openxmlformats.org/officeDocument/2006/relationships/oleObject" Target="../embeddings/oleObject65.bin"/><Relationship Id="rId7" Type="http://schemas.openxmlformats.org/officeDocument/2006/relationships/oleObject" Target="../embeddings/oleObject67.bin"/><Relationship Id="rId12" Type="http://schemas.openxmlformats.org/officeDocument/2006/relationships/image" Target="../media/image35.wmf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69.bin"/><Relationship Id="rId5" Type="http://schemas.openxmlformats.org/officeDocument/2006/relationships/oleObject" Target="../embeddings/oleObject66.bin"/><Relationship Id="rId10" Type="http://schemas.openxmlformats.org/officeDocument/2006/relationships/image" Target="../media/image9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68.bin"/><Relationship Id="rId14" Type="http://schemas.openxmlformats.org/officeDocument/2006/relationships/image" Target="../media/image36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76.bin"/><Relationship Id="rId3" Type="http://schemas.openxmlformats.org/officeDocument/2006/relationships/oleObject" Target="../embeddings/oleObject71.bin"/><Relationship Id="rId7" Type="http://schemas.openxmlformats.org/officeDocument/2006/relationships/oleObject" Target="../embeddings/oleObject73.bin"/><Relationship Id="rId12" Type="http://schemas.openxmlformats.org/officeDocument/2006/relationships/image" Target="../media/image35.wmf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75.bin"/><Relationship Id="rId5" Type="http://schemas.openxmlformats.org/officeDocument/2006/relationships/oleObject" Target="../embeddings/oleObject72.bin"/><Relationship Id="rId10" Type="http://schemas.openxmlformats.org/officeDocument/2006/relationships/image" Target="../media/image9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74.bin"/><Relationship Id="rId14" Type="http://schemas.openxmlformats.org/officeDocument/2006/relationships/image" Target="../media/image37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77.bin"/><Relationship Id="rId7" Type="http://schemas.openxmlformats.org/officeDocument/2006/relationships/oleObject" Target="../embeddings/oleObject79.bin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78.bin"/><Relationship Id="rId10" Type="http://schemas.openxmlformats.org/officeDocument/2006/relationships/image" Target="../media/image9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80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86.bin"/><Relationship Id="rId3" Type="http://schemas.openxmlformats.org/officeDocument/2006/relationships/oleObject" Target="../embeddings/oleObject81.bin"/><Relationship Id="rId7" Type="http://schemas.openxmlformats.org/officeDocument/2006/relationships/oleObject" Target="../embeddings/oleObject83.bin"/><Relationship Id="rId12" Type="http://schemas.openxmlformats.org/officeDocument/2006/relationships/image" Target="../media/image9.wmf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85.bin"/><Relationship Id="rId5" Type="http://schemas.openxmlformats.org/officeDocument/2006/relationships/oleObject" Target="../embeddings/oleObject82.bin"/><Relationship Id="rId10" Type="http://schemas.openxmlformats.org/officeDocument/2006/relationships/image" Target="../media/image13.wmf"/><Relationship Id="rId4" Type="http://schemas.openxmlformats.org/officeDocument/2006/relationships/image" Target="../media/image38.wmf"/><Relationship Id="rId9" Type="http://schemas.openxmlformats.org/officeDocument/2006/relationships/oleObject" Target="../embeddings/oleObject84.bin"/><Relationship Id="rId14" Type="http://schemas.openxmlformats.org/officeDocument/2006/relationships/image" Target="../media/image39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92.bin"/><Relationship Id="rId3" Type="http://schemas.openxmlformats.org/officeDocument/2006/relationships/oleObject" Target="../embeddings/oleObject87.bin"/><Relationship Id="rId7" Type="http://schemas.openxmlformats.org/officeDocument/2006/relationships/oleObject" Target="../embeddings/oleObject89.bin"/><Relationship Id="rId12" Type="http://schemas.openxmlformats.org/officeDocument/2006/relationships/image" Target="../media/image9.wmf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91.bin"/><Relationship Id="rId5" Type="http://schemas.openxmlformats.org/officeDocument/2006/relationships/oleObject" Target="../embeddings/oleObject88.bin"/><Relationship Id="rId10" Type="http://schemas.openxmlformats.org/officeDocument/2006/relationships/image" Target="../media/image13.wmf"/><Relationship Id="rId4" Type="http://schemas.openxmlformats.org/officeDocument/2006/relationships/image" Target="../media/image40.wmf"/><Relationship Id="rId9" Type="http://schemas.openxmlformats.org/officeDocument/2006/relationships/oleObject" Target="../embeddings/oleObject90.bin"/><Relationship Id="rId14" Type="http://schemas.openxmlformats.org/officeDocument/2006/relationships/image" Target="../media/image41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98.bin"/><Relationship Id="rId3" Type="http://schemas.openxmlformats.org/officeDocument/2006/relationships/oleObject" Target="../embeddings/oleObject93.bin"/><Relationship Id="rId7" Type="http://schemas.openxmlformats.org/officeDocument/2006/relationships/oleObject" Target="../embeddings/oleObject95.bin"/><Relationship Id="rId12" Type="http://schemas.openxmlformats.org/officeDocument/2006/relationships/image" Target="../media/image9.wmf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97.bin"/><Relationship Id="rId5" Type="http://schemas.openxmlformats.org/officeDocument/2006/relationships/oleObject" Target="../embeddings/oleObject94.bin"/><Relationship Id="rId10" Type="http://schemas.openxmlformats.org/officeDocument/2006/relationships/image" Target="../media/image13.wmf"/><Relationship Id="rId4" Type="http://schemas.openxmlformats.org/officeDocument/2006/relationships/image" Target="../media/image40.wmf"/><Relationship Id="rId9" Type="http://schemas.openxmlformats.org/officeDocument/2006/relationships/oleObject" Target="../embeddings/oleObject96.bin"/><Relationship Id="rId14" Type="http://schemas.openxmlformats.org/officeDocument/2006/relationships/image" Target="../media/image4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9.wmf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0" Type="http://schemas.openxmlformats.org/officeDocument/2006/relationships/image" Target="../media/image8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8.bin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104.bin"/><Relationship Id="rId3" Type="http://schemas.openxmlformats.org/officeDocument/2006/relationships/oleObject" Target="../embeddings/oleObject99.bin"/><Relationship Id="rId7" Type="http://schemas.openxmlformats.org/officeDocument/2006/relationships/oleObject" Target="../embeddings/oleObject101.bin"/><Relationship Id="rId12" Type="http://schemas.openxmlformats.org/officeDocument/2006/relationships/image" Target="../media/image9.wmf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03.bin"/><Relationship Id="rId5" Type="http://schemas.openxmlformats.org/officeDocument/2006/relationships/oleObject" Target="../embeddings/oleObject100.bin"/><Relationship Id="rId10" Type="http://schemas.openxmlformats.org/officeDocument/2006/relationships/image" Target="../media/image13.wmf"/><Relationship Id="rId4" Type="http://schemas.openxmlformats.org/officeDocument/2006/relationships/image" Target="../media/image40.wmf"/><Relationship Id="rId9" Type="http://schemas.openxmlformats.org/officeDocument/2006/relationships/oleObject" Target="../embeddings/oleObject102.bin"/><Relationship Id="rId14" Type="http://schemas.openxmlformats.org/officeDocument/2006/relationships/image" Target="../media/image41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105.bin"/><Relationship Id="rId7" Type="http://schemas.openxmlformats.org/officeDocument/2006/relationships/oleObject" Target="../embeddings/oleObject107.bin"/><Relationship Id="rId12" Type="http://schemas.openxmlformats.org/officeDocument/2006/relationships/image" Target="../media/image42.wmf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109.bin"/><Relationship Id="rId5" Type="http://schemas.openxmlformats.org/officeDocument/2006/relationships/oleObject" Target="../embeddings/oleObject106.bin"/><Relationship Id="rId10" Type="http://schemas.openxmlformats.org/officeDocument/2006/relationships/image" Target="../media/image9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08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115.bin"/><Relationship Id="rId3" Type="http://schemas.openxmlformats.org/officeDocument/2006/relationships/oleObject" Target="../embeddings/oleObject110.bin"/><Relationship Id="rId7" Type="http://schemas.openxmlformats.org/officeDocument/2006/relationships/oleObject" Target="../embeddings/oleObject112.bin"/><Relationship Id="rId12" Type="http://schemas.openxmlformats.org/officeDocument/2006/relationships/image" Target="../media/image43.wmf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114.bin"/><Relationship Id="rId5" Type="http://schemas.openxmlformats.org/officeDocument/2006/relationships/oleObject" Target="../embeddings/oleObject111.bin"/><Relationship Id="rId10" Type="http://schemas.openxmlformats.org/officeDocument/2006/relationships/image" Target="../media/image9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13.bin"/><Relationship Id="rId14" Type="http://schemas.openxmlformats.org/officeDocument/2006/relationships/image" Target="../media/image44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121.bin"/><Relationship Id="rId3" Type="http://schemas.openxmlformats.org/officeDocument/2006/relationships/oleObject" Target="../embeddings/oleObject116.bin"/><Relationship Id="rId7" Type="http://schemas.openxmlformats.org/officeDocument/2006/relationships/oleObject" Target="../embeddings/oleObject118.bin"/><Relationship Id="rId12" Type="http://schemas.openxmlformats.org/officeDocument/2006/relationships/image" Target="../media/image45.wmf"/><Relationship Id="rId2" Type="http://schemas.openxmlformats.org/officeDocument/2006/relationships/slide" Target="slide30.xml"/><Relationship Id="rId16" Type="http://schemas.openxmlformats.org/officeDocument/2006/relationships/image" Target="../media/image47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120.bin"/><Relationship Id="rId5" Type="http://schemas.openxmlformats.org/officeDocument/2006/relationships/oleObject" Target="../embeddings/oleObject117.bin"/><Relationship Id="rId15" Type="http://schemas.openxmlformats.org/officeDocument/2006/relationships/oleObject" Target="../embeddings/oleObject122.bin"/><Relationship Id="rId10" Type="http://schemas.openxmlformats.org/officeDocument/2006/relationships/image" Target="../media/image9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19.bin"/><Relationship Id="rId14" Type="http://schemas.openxmlformats.org/officeDocument/2006/relationships/image" Target="../media/image46.w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128.bin"/><Relationship Id="rId3" Type="http://schemas.openxmlformats.org/officeDocument/2006/relationships/oleObject" Target="../embeddings/oleObject123.bin"/><Relationship Id="rId7" Type="http://schemas.openxmlformats.org/officeDocument/2006/relationships/oleObject" Target="../embeddings/oleObject125.bin"/><Relationship Id="rId12" Type="http://schemas.openxmlformats.org/officeDocument/2006/relationships/image" Target="../media/image45.wmf"/><Relationship Id="rId17" Type="http://schemas.openxmlformats.org/officeDocument/2006/relationships/image" Target="../media/image47.wmf"/><Relationship Id="rId2" Type="http://schemas.openxmlformats.org/officeDocument/2006/relationships/slide" Target="slide30.xml"/><Relationship Id="rId16" Type="http://schemas.openxmlformats.org/officeDocument/2006/relationships/oleObject" Target="../embeddings/oleObject13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127.bin"/><Relationship Id="rId5" Type="http://schemas.openxmlformats.org/officeDocument/2006/relationships/oleObject" Target="../embeddings/oleObject124.bin"/><Relationship Id="rId15" Type="http://schemas.openxmlformats.org/officeDocument/2006/relationships/oleObject" Target="../embeddings/oleObject129.bin"/><Relationship Id="rId10" Type="http://schemas.openxmlformats.org/officeDocument/2006/relationships/image" Target="../media/image9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26.bin"/><Relationship Id="rId14" Type="http://schemas.openxmlformats.org/officeDocument/2006/relationships/image" Target="../media/image48.w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oleObject" Target="../embeddings/oleObject131.bin"/><Relationship Id="rId7" Type="http://schemas.openxmlformats.org/officeDocument/2006/relationships/oleObject" Target="../embeddings/oleObject133.bin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132.bin"/><Relationship Id="rId10" Type="http://schemas.openxmlformats.org/officeDocument/2006/relationships/image" Target="../media/image52.wmf"/><Relationship Id="rId4" Type="http://schemas.openxmlformats.org/officeDocument/2006/relationships/image" Target="../media/image49.wmf"/><Relationship Id="rId9" Type="http://schemas.openxmlformats.org/officeDocument/2006/relationships/oleObject" Target="../embeddings/oleObject134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oleObject" Target="../embeddings/oleObject135.bin"/><Relationship Id="rId7" Type="http://schemas.openxmlformats.org/officeDocument/2006/relationships/oleObject" Target="../embeddings/oleObject137.bin"/><Relationship Id="rId12" Type="http://schemas.openxmlformats.org/officeDocument/2006/relationships/image" Target="../media/image57.wmf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wmf"/><Relationship Id="rId11" Type="http://schemas.openxmlformats.org/officeDocument/2006/relationships/oleObject" Target="../embeddings/oleObject139.bin"/><Relationship Id="rId5" Type="http://schemas.openxmlformats.org/officeDocument/2006/relationships/oleObject" Target="../embeddings/oleObject136.bin"/><Relationship Id="rId10" Type="http://schemas.openxmlformats.org/officeDocument/2006/relationships/image" Target="../media/image56.wmf"/><Relationship Id="rId4" Type="http://schemas.openxmlformats.org/officeDocument/2006/relationships/image" Target="../media/image53.wmf"/><Relationship Id="rId9" Type="http://schemas.openxmlformats.org/officeDocument/2006/relationships/oleObject" Target="../embeddings/oleObject138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9.wmf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image" Target="../media/image14.wmf"/><Relationship Id="rId7" Type="http://schemas.openxmlformats.org/officeDocument/2006/relationships/image" Target="../media/image16.wmf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1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9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2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4.bin"/><Relationship Id="rId10" Type="http://schemas.openxmlformats.org/officeDocument/2006/relationships/image" Target="../media/image9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26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32.bin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9.wmf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8.bin"/><Relationship Id="rId10" Type="http://schemas.openxmlformats.org/officeDocument/2006/relationships/image" Target="../media/image13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30.bin"/><Relationship Id="rId14" Type="http://schemas.openxmlformats.org/officeDocument/2006/relationships/image" Target="../media/image1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g_button1"/>
          <p:cNvSpPr/>
          <p:nvPr/>
        </p:nvSpPr>
        <p:spPr>
          <a:xfrm>
            <a:off x="457200" y="449708"/>
            <a:ext cx="8305800" cy="4171950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small_button5" hidden="1"/>
          <p:cNvSpPr/>
          <p:nvPr/>
        </p:nvSpPr>
        <p:spPr>
          <a:xfrm>
            <a:off x="290316" y="3255661"/>
            <a:ext cx="1371600" cy="971550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scene3d>
            <a:camera prst="orthographicFront"/>
            <a:lightRig rig="threePt" dir="t"/>
          </a:scene3d>
          <a:sp3d extrusionH="6350" contourW="44450" prstMaterial="plastic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small_button6" hidden="1"/>
          <p:cNvSpPr/>
          <p:nvPr/>
        </p:nvSpPr>
        <p:spPr>
          <a:xfrm>
            <a:off x="2057400" y="3255661"/>
            <a:ext cx="1371600" cy="9715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 extrusionH="6350" contourW="44450" prstMaterial="plastic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big_button5" hidden="1"/>
          <p:cNvSpPr/>
          <p:nvPr/>
        </p:nvSpPr>
        <p:spPr>
          <a:xfrm>
            <a:off x="4343400" y="457200"/>
            <a:ext cx="4572000" cy="4171950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big_button6" hidden="1"/>
          <p:cNvSpPr/>
          <p:nvPr/>
        </p:nvSpPr>
        <p:spPr>
          <a:xfrm>
            <a:off x="4343400" y="457200"/>
            <a:ext cx="4572000" cy="41719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 extrusionH="6350" contourW="44450" prstMaterial="plastic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" name="TextBox 24" hidden="1"/>
          <p:cNvSpPr txBox="1"/>
          <p:nvPr/>
        </p:nvSpPr>
        <p:spPr>
          <a:xfrm>
            <a:off x="9601200" y="848917"/>
            <a:ext cx="3581400" cy="45243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A content placeholder.  Use for text, graphics, tables and graphs.  You can change this text or delete it.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1">
                  <a:lumMod val="95000"/>
                </a:schemeClr>
              </a:solidFill>
              <a:latin typeface="+mn-lt"/>
              <a:cs typeface="+mn-cs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Here is a placeholder for more text.  You may delete this text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Here is a placeholder for more text.  You may delete this text</a:t>
            </a:r>
          </a:p>
        </p:txBody>
      </p:sp>
      <p:sp>
        <p:nvSpPr>
          <p:cNvPr id="24" name="Заголовок 23"/>
          <p:cNvSpPr>
            <a:spLocks noGrp="1"/>
          </p:cNvSpPr>
          <p:nvPr>
            <p:ph type="title"/>
          </p:nvPr>
        </p:nvSpPr>
        <p:spPr>
          <a:xfrm>
            <a:off x="457200" y="521842"/>
            <a:ext cx="7772400" cy="154305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dirty="0">
                <a:ln w="0"/>
                <a:effectLst>
                  <a:reflection blurRad="12700" stA="50000" endPos="50000" dist="5000" dir="5400000" sy="-100000" rotWithShape="0"/>
                </a:effectLst>
                <a:cs typeface="Times New Roman" pitchFamily="18" charset="0"/>
              </a:rPr>
              <a:t>ЗАДАНИЕ  №17</a:t>
            </a:r>
            <a:br>
              <a:rPr lang="ru-RU" sz="7200" dirty="0">
                <a:ln w="0"/>
                <a:effectLst>
                  <a:reflection blurRad="12700" stA="50000" endPos="50000" dist="5000" dir="5400000" sy="-100000" rotWithShape="0"/>
                </a:effectLst>
                <a:cs typeface="Times New Roman" pitchFamily="18" charset="0"/>
              </a:rPr>
            </a:br>
            <a:r>
              <a:rPr lang="ru-RU" sz="7200" dirty="0">
                <a:ln w="0"/>
                <a:effectLst>
                  <a:reflection blurRad="12700" stA="50000" endPos="50000" dist="5000" dir="5400000" sy="-100000" rotWithShape="0"/>
                </a:effectLst>
                <a:cs typeface="Times New Roman" pitchFamily="18" charset="0"/>
              </a:rPr>
              <a:t>ОГЭ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AF9FD822-2874-F254-92A2-5D06D2E4ABF2}"/>
              </a:ext>
            </a:extLst>
          </p:cNvPr>
          <p:cNvSpPr>
            <a:spLocks noGrp="1"/>
          </p:cNvSpPr>
          <p:nvPr/>
        </p:nvSpPr>
        <p:spPr bwMode="auto">
          <a:xfrm>
            <a:off x="1828800" y="3333750"/>
            <a:ext cx="528251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sz="1800" b="1" i="1" dirty="0"/>
              <a:t>Учитель: Бондарева В.В. </a:t>
            </a:r>
          </a:p>
          <a:p>
            <a:pPr>
              <a:defRPr/>
            </a:pPr>
            <a:r>
              <a:rPr lang="ru-RU" sz="1800" b="1" i="1" dirty="0"/>
              <a:t>Экономический лицей </a:t>
            </a:r>
          </a:p>
          <a:p>
            <a:pPr>
              <a:defRPr/>
            </a:pPr>
            <a:r>
              <a:rPr lang="ru-RU" sz="1800" b="1" i="1" dirty="0"/>
              <a:t>ФГБОУ ВО  РЭУ  им. Г. В. Плеханова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228600" y="133350"/>
            <a:ext cx="86106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29" name="Параллелограмм 28">
            <a:hlinkClick r:id="rId2" action="ppaction://hlinksldjump"/>
          </p:cNvPr>
          <p:cNvSpPr/>
          <p:nvPr/>
        </p:nvSpPr>
        <p:spPr>
          <a:xfrm>
            <a:off x="914400" y="1352550"/>
            <a:ext cx="2057400" cy="1295400"/>
          </a:xfrm>
          <a:prstGeom prst="parallelogram">
            <a:avLst>
              <a:gd name="adj" fmla="val 32547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962400" y="361950"/>
            <a:ext cx="4572000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ромбе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 АВС  равен 146°. Найдите угол АС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Ответ дайте в градусах.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276600" y="1581150"/>
            <a:ext cx="5410200" cy="2743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1)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 ромб, поэтому АВ = ВС = 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2) ∠В = ∠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=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146°, так как противоположные углы  ромба.</a:t>
            </a:r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3) 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= 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, значит треугольник 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С –             равнобедренный, следовательно</a:t>
            </a:r>
          </a:p>
          <a:p>
            <a:pPr marL="342900" indent="-342900"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 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∠АС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= ∠СА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(180°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146°) : 2 = 17°.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</a:t>
            </a:r>
          </a:p>
          <a:p>
            <a:pPr marL="342900" indent="-342900"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Ответ: 17.</a:t>
            </a:r>
          </a:p>
          <a:p>
            <a:pPr marL="342900" indent="-342900" algn="ctr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1" name="Объект 40"/>
          <p:cNvGraphicFramePr>
            <a:graphicFrameLocks noChangeAspect="1"/>
          </p:cNvGraphicFramePr>
          <p:nvPr/>
        </p:nvGraphicFramePr>
        <p:xfrm>
          <a:off x="1371600" y="1428750"/>
          <a:ext cx="408214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0" name="Equation" r:id="rId3" imgW="317160" imgH="177480" progId="">
                  <p:embed/>
                </p:oleObj>
              </mc:Choice>
              <mc:Fallback>
                <p:oleObj name="Equation" r:id="rId3" imgW="317160" imgH="17748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428750"/>
                        <a:ext cx="408214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2438400" y="27241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1" name="Equation" r:id="rId5" imgW="164880" imgH="164880" progId="">
                  <p:embed/>
                </p:oleObj>
              </mc:Choice>
              <mc:Fallback>
                <p:oleObj name="Equation" r:id="rId5" imgW="164880" imgH="1648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7241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Object 8"/>
          <p:cNvGraphicFramePr>
            <a:graphicFrameLocks noChangeAspect="1"/>
          </p:cNvGraphicFramePr>
          <p:nvPr/>
        </p:nvGraphicFramePr>
        <p:xfrm>
          <a:off x="3048000" y="1200150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2" name="Equation" r:id="rId7" imgW="152280" imgH="177480" progId="">
                  <p:embed/>
                </p:oleObj>
              </mc:Choice>
              <mc:Fallback>
                <p:oleObj name="Equation" r:id="rId7" imgW="15228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1200150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Object 8"/>
          <p:cNvGraphicFramePr>
            <a:graphicFrameLocks noChangeAspect="1"/>
          </p:cNvGraphicFramePr>
          <p:nvPr/>
        </p:nvGraphicFramePr>
        <p:xfrm>
          <a:off x="990600" y="11239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3"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1239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8"/>
          <p:cNvGraphicFramePr>
            <a:graphicFrameLocks noChangeAspect="1"/>
          </p:cNvGraphicFramePr>
          <p:nvPr/>
        </p:nvGraphicFramePr>
        <p:xfrm>
          <a:off x="685800" y="27241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4" name="Equation" r:id="rId11" imgW="152280" imgH="164880" progId="">
                  <p:embed/>
                </p:oleObj>
              </mc:Choice>
              <mc:Fallback>
                <p:oleObj name="Equation" r:id="rId11" imgW="152280" imgH="16488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7241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№3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914400" y="1352550"/>
            <a:ext cx="2057400" cy="129540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0424" name="Object 8"/>
          <p:cNvGraphicFramePr>
            <a:graphicFrameLocks noChangeAspect="1"/>
          </p:cNvGraphicFramePr>
          <p:nvPr/>
        </p:nvGraphicFramePr>
        <p:xfrm>
          <a:off x="2133600" y="2343150"/>
          <a:ext cx="407988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5" name="Equation" r:id="rId13" imgW="317160" imgH="177480" progId="">
                  <p:embed/>
                </p:oleObj>
              </mc:Choice>
              <mc:Fallback>
                <p:oleObj name="Equation" r:id="rId13" imgW="317160" imgH="17748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343150"/>
                        <a:ext cx="407988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Овал 17"/>
          <p:cNvSpPr/>
          <p:nvPr/>
        </p:nvSpPr>
        <p:spPr>
          <a:xfrm>
            <a:off x="2514600" y="1657350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371600" y="2419350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152400" y="209550"/>
            <a:ext cx="87630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886200" y="285750"/>
            <a:ext cx="4572000" cy="1143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Сумма двух углов равнобедренной трапеции равна 102°. Найдите больший угол трапеции . Ответ дайте в градусах.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№4</a:t>
            </a:r>
          </a:p>
        </p:txBody>
      </p:sp>
      <p:sp>
        <p:nvSpPr>
          <p:cNvPr id="11" name="Трапеция 10"/>
          <p:cNvSpPr/>
          <p:nvPr/>
        </p:nvSpPr>
        <p:spPr>
          <a:xfrm>
            <a:off x="533400" y="1352550"/>
            <a:ext cx="2057400" cy="990600"/>
          </a:xfrm>
          <a:prstGeom prst="trapezoid">
            <a:avLst>
              <a:gd name="adj" fmla="val 58472"/>
            </a:avLst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152400" y="209550"/>
            <a:ext cx="87630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886200" y="285750"/>
            <a:ext cx="4572000" cy="1143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Сумма двух углов равнобедренной трапеции равна 102°. Найдите больший угол трапеции . Ответ дайте в градусах.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№4</a:t>
            </a:r>
          </a:p>
        </p:txBody>
      </p:sp>
      <p:sp>
        <p:nvSpPr>
          <p:cNvPr id="11" name="Трапеция 10"/>
          <p:cNvSpPr/>
          <p:nvPr/>
        </p:nvSpPr>
        <p:spPr>
          <a:xfrm>
            <a:off x="533400" y="1352550"/>
            <a:ext cx="2057400" cy="990600"/>
          </a:xfrm>
          <a:prstGeom prst="trapezoid">
            <a:avLst>
              <a:gd name="adj" fmla="val 58472"/>
            </a:avLst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71800" y="1581150"/>
            <a:ext cx="5715000" cy="304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1)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равнобедренной трапеции углы при каждом основании равны, а сумма односторонних углов, прилежащих к боковой стороне, равна 180°, поэтому </a:t>
            </a:r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102°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–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сумма углов, прилежащих к нижнему основанию.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143000" y="1428750"/>
            <a:ext cx="152400" cy="152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828800" y="1428750"/>
            <a:ext cx="152400" cy="152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209800" y="2114550"/>
            <a:ext cx="152400" cy="1524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62000" y="2114550"/>
            <a:ext cx="152400" cy="1524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152400" y="209550"/>
            <a:ext cx="87630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886200" y="285750"/>
            <a:ext cx="4572000" cy="1143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Сумма двух углов равнобедренной трапеции равна 102°. Найдите больший угол трапеции . Ответ дайте в градусах.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№4</a:t>
            </a:r>
          </a:p>
        </p:txBody>
      </p:sp>
      <p:sp>
        <p:nvSpPr>
          <p:cNvPr id="11" name="Трапеция 10"/>
          <p:cNvSpPr/>
          <p:nvPr/>
        </p:nvSpPr>
        <p:spPr>
          <a:xfrm>
            <a:off x="533400" y="1352550"/>
            <a:ext cx="2057400" cy="990600"/>
          </a:xfrm>
          <a:prstGeom prst="trapezoid">
            <a:avLst>
              <a:gd name="adj" fmla="val 58472"/>
            </a:avLst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71800" y="1581150"/>
            <a:ext cx="5715000" cy="304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1)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равнобедренной трапеции углы при каждом основании равны, а сумма односторонних углов, прилежащих к боковой стороне, равна 180°, поэтому </a:t>
            </a:r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102°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–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сумма углов, прилежащих к нижнему основанию.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102°: 2 = </a:t>
            </a:r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51°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 каждый из углов, прилежащих к нижнему основанию.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143000" y="1428750"/>
            <a:ext cx="152400" cy="152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828800" y="1428750"/>
            <a:ext cx="152400" cy="152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209800" y="2114550"/>
            <a:ext cx="152400" cy="1524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62000" y="2114550"/>
            <a:ext cx="152400" cy="1524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152400" y="209550"/>
            <a:ext cx="87630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886200" y="285750"/>
            <a:ext cx="4572000" cy="1143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Сумма двух углов равнобедренной трапеции равна 102°. Найдите больший угол трапеции . Ответ дайте в градусах.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№4</a:t>
            </a:r>
          </a:p>
        </p:txBody>
      </p:sp>
      <p:sp>
        <p:nvSpPr>
          <p:cNvPr id="11" name="Трапеция 10"/>
          <p:cNvSpPr/>
          <p:nvPr/>
        </p:nvSpPr>
        <p:spPr>
          <a:xfrm>
            <a:off x="533400" y="1352550"/>
            <a:ext cx="2057400" cy="990600"/>
          </a:xfrm>
          <a:prstGeom prst="trapezoid">
            <a:avLst>
              <a:gd name="adj" fmla="val 58472"/>
            </a:avLst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71800" y="1581150"/>
            <a:ext cx="5715000" cy="304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1)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равнобедренной трапеции углы при каждом основании равны, а сумма односторонних углов, прилежащих к боковой стороне, равна 180°, поэтому </a:t>
            </a:r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102°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–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сумма углов, прилежащих к нижнему основанию.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102°: 2 = </a:t>
            </a:r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51°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 каждый из углов, прилежащих к нижнему основанию.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3)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180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°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51° =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129°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–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каждый из углов, прилежащих к верхнему основанию.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                                                       Ответ: 129.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143000" y="1428750"/>
            <a:ext cx="152400" cy="152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828800" y="1428750"/>
            <a:ext cx="152400" cy="152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209800" y="2114550"/>
            <a:ext cx="152400" cy="1524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62000" y="2114550"/>
            <a:ext cx="152400" cy="1524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228600" y="133350"/>
            <a:ext cx="87630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886200" y="285750"/>
            <a:ext cx="4572000" cy="1143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трапеции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известно, что  АВ = 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∠В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30° и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∠В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110°. Найдите угол АВ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Ответ дайте в градусах.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№5</a:t>
            </a:r>
          </a:p>
        </p:txBody>
      </p:sp>
      <p:sp>
        <p:nvSpPr>
          <p:cNvPr id="11" name="Трапеция 10"/>
          <p:cNvSpPr/>
          <p:nvPr/>
        </p:nvSpPr>
        <p:spPr>
          <a:xfrm rot="10800000">
            <a:off x="533400" y="1352550"/>
            <a:ext cx="2133600" cy="1066800"/>
          </a:xfrm>
          <a:prstGeom prst="trapezoid">
            <a:avLst>
              <a:gd name="adj" fmla="val 58472"/>
            </a:avLst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533400" y="1352550"/>
            <a:ext cx="1524000" cy="106680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914400" y="24193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4" name="Equation" r:id="rId2" imgW="152280" imgH="164880" progId="">
                  <p:embed/>
                </p:oleObj>
              </mc:Choice>
              <mc:Fallback>
                <p:oleObj name="Equation" r:id="rId2" imgW="152280" imgH="1648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4193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5" name="Object 3"/>
          <p:cNvGraphicFramePr>
            <a:graphicFrameLocks noChangeAspect="1"/>
          </p:cNvGraphicFramePr>
          <p:nvPr/>
        </p:nvGraphicFramePr>
        <p:xfrm>
          <a:off x="381000" y="11239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5" name="Equation" r:id="rId4" imgW="152280" imgH="164880" progId="">
                  <p:embed/>
                </p:oleObj>
              </mc:Choice>
              <mc:Fallback>
                <p:oleObj name="Equation" r:id="rId4" imgW="152280" imgH="16488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1239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6" name="Object 4"/>
          <p:cNvGraphicFramePr>
            <a:graphicFrameLocks noChangeAspect="1"/>
          </p:cNvGraphicFramePr>
          <p:nvPr/>
        </p:nvGraphicFramePr>
        <p:xfrm>
          <a:off x="2667000" y="1200150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6" name="Equation" r:id="rId6" imgW="152280" imgH="177480" progId="">
                  <p:embed/>
                </p:oleObj>
              </mc:Choice>
              <mc:Fallback>
                <p:oleObj name="Equation" r:id="rId6" imgW="152280" imgH="1774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200150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7" name="Object 5"/>
          <p:cNvGraphicFramePr>
            <a:graphicFrameLocks noChangeAspect="1"/>
          </p:cNvGraphicFramePr>
          <p:nvPr/>
        </p:nvGraphicFramePr>
        <p:xfrm>
          <a:off x="1981200" y="24193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7" name="Equation" r:id="rId8" imgW="164880" imgH="164880" progId="">
                  <p:embed/>
                </p:oleObj>
              </mc:Choice>
              <mc:Fallback>
                <p:oleObj name="Equation" r:id="rId8" imgW="164880" imgH="16488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24193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228600" y="133350"/>
            <a:ext cx="87630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886200" y="285750"/>
            <a:ext cx="4572000" cy="1143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трапеции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известно, что  АВ = 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∠В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30° и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∠В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110°. Найдите угол АВ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Ответ дайте в градусах.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№5</a:t>
            </a:r>
          </a:p>
        </p:txBody>
      </p:sp>
      <p:sp>
        <p:nvSpPr>
          <p:cNvPr id="11" name="Трапеция 10"/>
          <p:cNvSpPr/>
          <p:nvPr/>
        </p:nvSpPr>
        <p:spPr>
          <a:xfrm rot="10800000">
            <a:off x="533400" y="1352550"/>
            <a:ext cx="2133600" cy="1066800"/>
          </a:xfrm>
          <a:prstGeom prst="trapezoid">
            <a:avLst>
              <a:gd name="adj" fmla="val 58472"/>
            </a:avLst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71800" y="1581150"/>
            <a:ext cx="5715000" cy="304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1)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равнобедренной трапеции углы при каждом основании равны, значит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∠А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∠А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С =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140°.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533400" y="1352550"/>
            <a:ext cx="1524000" cy="106680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914400" y="24193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8" name="Equation" r:id="rId2" imgW="152280" imgH="164880" progId="">
                  <p:embed/>
                </p:oleObj>
              </mc:Choice>
              <mc:Fallback>
                <p:oleObj name="Equation" r:id="rId2" imgW="152280" imgH="16488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4193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5" name="Object 3"/>
          <p:cNvGraphicFramePr>
            <a:graphicFrameLocks noChangeAspect="1"/>
          </p:cNvGraphicFramePr>
          <p:nvPr/>
        </p:nvGraphicFramePr>
        <p:xfrm>
          <a:off x="381000" y="11239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9" name="Equation" r:id="rId4" imgW="152280" imgH="164880" progId="">
                  <p:embed/>
                </p:oleObj>
              </mc:Choice>
              <mc:Fallback>
                <p:oleObj name="Equation" r:id="rId4" imgW="152280" imgH="1648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1239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6" name="Object 4"/>
          <p:cNvGraphicFramePr>
            <a:graphicFrameLocks noChangeAspect="1"/>
          </p:cNvGraphicFramePr>
          <p:nvPr/>
        </p:nvGraphicFramePr>
        <p:xfrm>
          <a:off x="2667000" y="1200150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0" name="Equation" r:id="rId6" imgW="152280" imgH="177480" progId="">
                  <p:embed/>
                </p:oleObj>
              </mc:Choice>
              <mc:Fallback>
                <p:oleObj name="Equation" r:id="rId6" imgW="152280" imgH="17748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200150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7" name="Object 5"/>
          <p:cNvGraphicFramePr>
            <a:graphicFrameLocks noChangeAspect="1"/>
          </p:cNvGraphicFramePr>
          <p:nvPr/>
        </p:nvGraphicFramePr>
        <p:xfrm>
          <a:off x="1981200" y="24193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1" name="Equation" r:id="rId8" imgW="164880" imgH="164880" progId="">
                  <p:embed/>
                </p:oleObj>
              </mc:Choice>
              <mc:Fallback>
                <p:oleObj name="Equation" r:id="rId8" imgW="164880" imgH="16488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24193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8" name="Object 6"/>
          <p:cNvGraphicFramePr>
            <a:graphicFrameLocks noChangeAspect="1"/>
          </p:cNvGraphicFramePr>
          <p:nvPr/>
        </p:nvGraphicFramePr>
        <p:xfrm>
          <a:off x="1600200" y="2266950"/>
          <a:ext cx="228600" cy="160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2" name="Equation" r:id="rId10" imgW="253800" imgH="177480" progId="">
                  <p:embed/>
                </p:oleObj>
              </mc:Choice>
              <mc:Fallback>
                <p:oleObj name="Equation" r:id="rId10" imgW="253800" imgH="17748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266950"/>
                        <a:ext cx="228600" cy="1600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9" name="Object 7"/>
          <p:cNvGraphicFramePr>
            <a:graphicFrameLocks noChangeAspect="1"/>
          </p:cNvGraphicFramePr>
          <p:nvPr/>
        </p:nvGraphicFramePr>
        <p:xfrm>
          <a:off x="1828800" y="2114550"/>
          <a:ext cx="265112" cy="147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3" name="Equation" r:id="rId12" imgW="317160" imgH="177480" progId="">
                  <p:embed/>
                </p:oleObj>
              </mc:Choice>
              <mc:Fallback>
                <p:oleObj name="Equation" r:id="rId12" imgW="317160" imgH="1774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114550"/>
                        <a:ext cx="265112" cy="14791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228600" y="133350"/>
            <a:ext cx="87630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886200" y="285750"/>
            <a:ext cx="4572000" cy="1143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трапеции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известно, что  АВ = 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∠В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30° и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∠В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110°. Найдите угол АВ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Ответ дайте в градусах.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№5</a:t>
            </a:r>
          </a:p>
        </p:txBody>
      </p:sp>
      <p:sp>
        <p:nvSpPr>
          <p:cNvPr id="11" name="Трапеция 10"/>
          <p:cNvSpPr/>
          <p:nvPr/>
        </p:nvSpPr>
        <p:spPr>
          <a:xfrm rot="10800000">
            <a:off x="533400" y="1352550"/>
            <a:ext cx="2133600" cy="1066800"/>
          </a:xfrm>
          <a:prstGeom prst="trapezoid">
            <a:avLst>
              <a:gd name="adj" fmla="val 58472"/>
            </a:avLst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71800" y="1581150"/>
            <a:ext cx="5715000" cy="304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1)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равнобедренной трапеции углы при каждом основании равны, значит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∠А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∠А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С =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140°.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Рассмотрим треугольник АВ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  ∠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180°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140°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30° = 10° </a:t>
            </a:r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                                                              Ответ: 10.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533400" y="1352550"/>
            <a:ext cx="1524000" cy="106680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914400" y="24193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2" name="Equation" r:id="rId2" imgW="152280" imgH="164880" progId="">
                  <p:embed/>
                </p:oleObj>
              </mc:Choice>
              <mc:Fallback>
                <p:oleObj name="Equation" r:id="rId2" imgW="152280" imgH="16488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4193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5" name="Object 3"/>
          <p:cNvGraphicFramePr>
            <a:graphicFrameLocks noChangeAspect="1"/>
          </p:cNvGraphicFramePr>
          <p:nvPr/>
        </p:nvGraphicFramePr>
        <p:xfrm>
          <a:off x="381000" y="11239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3" name="Equation" r:id="rId4" imgW="152280" imgH="164880" progId="">
                  <p:embed/>
                </p:oleObj>
              </mc:Choice>
              <mc:Fallback>
                <p:oleObj name="Equation" r:id="rId4" imgW="152280" imgH="1648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1239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6" name="Object 4"/>
          <p:cNvGraphicFramePr>
            <a:graphicFrameLocks noChangeAspect="1"/>
          </p:cNvGraphicFramePr>
          <p:nvPr/>
        </p:nvGraphicFramePr>
        <p:xfrm>
          <a:off x="2667000" y="1200150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4" name="Equation" r:id="rId6" imgW="152280" imgH="177480" progId="">
                  <p:embed/>
                </p:oleObj>
              </mc:Choice>
              <mc:Fallback>
                <p:oleObj name="Equation" r:id="rId6" imgW="152280" imgH="17748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200150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7" name="Object 5"/>
          <p:cNvGraphicFramePr>
            <a:graphicFrameLocks noChangeAspect="1"/>
          </p:cNvGraphicFramePr>
          <p:nvPr/>
        </p:nvGraphicFramePr>
        <p:xfrm>
          <a:off x="1981200" y="24193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5" name="Equation" r:id="rId8" imgW="164880" imgH="164880" progId="">
                  <p:embed/>
                </p:oleObj>
              </mc:Choice>
              <mc:Fallback>
                <p:oleObj name="Equation" r:id="rId8" imgW="164880" imgH="16488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24193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8" name="Object 6"/>
          <p:cNvGraphicFramePr>
            <a:graphicFrameLocks noChangeAspect="1"/>
          </p:cNvGraphicFramePr>
          <p:nvPr/>
        </p:nvGraphicFramePr>
        <p:xfrm>
          <a:off x="1600200" y="2266950"/>
          <a:ext cx="228600" cy="160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6" name="Equation" r:id="rId10" imgW="253800" imgH="177480" progId="">
                  <p:embed/>
                </p:oleObj>
              </mc:Choice>
              <mc:Fallback>
                <p:oleObj name="Equation" r:id="rId10" imgW="253800" imgH="17748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266950"/>
                        <a:ext cx="228600" cy="1600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9" name="Object 7"/>
          <p:cNvGraphicFramePr>
            <a:graphicFrameLocks noChangeAspect="1"/>
          </p:cNvGraphicFramePr>
          <p:nvPr/>
        </p:nvGraphicFramePr>
        <p:xfrm>
          <a:off x="1828800" y="2114550"/>
          <a:ext cx="265112" cy="147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7" name="Equation" r:id="rId12" imgW="317160" imgH="177480" progId="">
                  <p:embed/>
                </p:oleObj>
              </mc:Choice>
              <mc:Fallback>
                <p:oleObj name="Equation" r:id="rId12" imgW="317160" imgH="1774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114550"/>
                        <a:ext cx="265112" cy="14791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0" name="Object 8"/>
          <p:cNvGraphicFramePr>
            <a:graphicFrameLocks noChangeAspect="1"/>
          </p:cNvGraphicFramePr>
          <p:nvPr/>
        </p:nvGraphicFramePr>
        <p:xfrm>
          <a:off x="1143000" y="2266950"/>
          <a:ext cx="265113" cy="147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8" name="Equation" r:id="rId14" imgW="317160" imgH="177480" progId="">
                  <p:embed/>
                </p:oleObj>
              </mc:Choice>
              <mc:Fallback>
                <p:oleObj name="Equation" r:id="rId14" imgW="317160" imgH="17748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266950"/>
                        <a:ext cx="265113" cy="147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Овал 14"/>
          <p:cNvSpPr/>
          <p:nvPr/>
        </p:nvSpPr>
        <p:spPr>
          <a:xfrm>
            <a:off x="762000" y="158115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228600" y="209550"/>
            <a:ext cx="86106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29" name="Параллелограмм 28">
            <a:hlinkClick r:id="rId2" action="ppaction://hlinksldjump"/>
          </p:cNvPr>
          <p:cNvSpPr/>
          <p:nvPr/>
        </p:nvSpPr>
        <p:spPr>
          <a:xfrm rot="4436662">
            <a:off x="1006981" y="1245423"/>
            <a:ext cx="1728522" cy="1506042"/>
          </a:xfrm>
          <a:prstGeom prst="parallelogram">
            <a:avLst>
              <a:gd name="adj" fmla="val 27223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962400" y="361950"/>
            <a:ext cx="4572000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ромбе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 АВС  равен 56°. Найдите угол АС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Ответ дайте в градусах.</a:t>
            </a:r>
          </a:p>
        </p:txBody>
      </p:sp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2743200" y="25717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7" name="Equation" r:id="rId3" imgW="164880" imgH="164880" progId="">
                  <p:embed/>
                </p:oleObj>
              </mc:Choice>
              <mc:Fallback>
                <p:oleObj name="Equation" r:id="rId3" imgW="164880" imgH="1648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25717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Object 8"/>
          <p:cNvGraphicFramePr>
            <a:graphicFrameLocks noChangeAspect="1"/>
          </p:cNvGraphicFramePr>
          <p:nvPr/>
        </p:nvGraphicFramePr>
        <p:xfrm>
          <a:off x="2514600" y="1200150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8" name="Equation" r:id="rId5" imgW="152280" imgH="177480" progId="">
                  <p:embed/>
                </p:oleObj>
              </mc:Choice>
              <mc:Fallback>
                <p:oleObj name="Equation" r:id="rId5" imgW="15228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200150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Object 8"/>
          <p:cNvGraphicFramePr>
            <a:graphicFrameLocks noChangeAspect="1"/>
          </p:cNvGraphicFramePr>
          <p:nvPr/>
        </p:nvGraphicFramePr>
        <p:xfrm>
          <a:off x="609600" y="12001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9" name="Equation" r:id="rId7" imgW="152280" imgH="164880" progId="">
                  <p:embed/>
                </p:oleObj>
              </mc:Choice>
              <mc:Fallback>
                <p:oleObj name="Equation" r:id="rId7" imgW="152280" imgH="16488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2001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8"/>
          <p:cNvGraphicFramePr>
            <a:graphicFrameLocks noChangeAspect="1"/>
          </p:cNvGraphicFramePr>
          <p:nvPr/>
        </p:nvGraphicFramePr>
        <p:xfrm>
          <a:off x="1066800" y="25717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0"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5717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№6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1219200" y="1352550"/>
            <a:ext cx="1219200" cy="129540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228600" y="209550"/>
            <a:ext cx="86106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29" name="Параллелограмм 28">
            <a:hlinkClick r:id="rId2" action="ppaction://hlinksldjump"/>
          </p:cNvPr>
          <p:cNvSpPr/>
          <p:nvPr/>
        </p:nvSpPr>
        <p:spPr>
          <a:xfrm rot="4436662">
            <a:off x="1006981" y="1245423"/>
            <a:ext cx="1728522" cy="1506042"/>
          </a:xfrm>
          <a:prstGeom prst="parallelogram">
            <a:avLst>
              <a:gd name="adj" fmla="val 27223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962400" y="361950"/>
            <a:ext cx="4572000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ромбе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 АВС  равен 56°. Найдите угол АС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Ответ дайте в градусах.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276600" y="1581150"/>
            <a:ext cx="5410200" cy="2743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1)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 ромб, поэтому АВ = ВС = 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2743200" y="25717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0" name="Equation" r:id="rId3" imgW="164880" imgH="164880" progId="">
                  <p:embed/>
                </p:oleObj>
              </mc:Choice>
              <mc:Fallback>
                <p:oleObj name="Equation" r:id="rId3" imgW="164880" imgH="1648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25717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Object 8"/>
          <p:cNvGraphicFramePr>
            <a:graphicFrameLocks noChangeAspect="1"/>
          </p:cNvGraphicFramePr>
          <p:nvPr/>
        </p:nvGraphicFramePr>
        <p:xfrm>
          <a:off x="2514600" y="1200150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1" name="Equation" r:id="rId5" imgW="152280" imgH="177480" progId="">
                  <p:embed/>
                </p:oleObj>
              </mc:Choice>
              <mc:Fallback>
                <p:oleObj name="Equation" r:id="rId5" imgW="15228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200150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Object 8"/>
          <p:cNvGraphicFramePr>
            <a:graphicFrameLocks noChangeAspect="1"/>
          </p:cNvGraphicFramePr>
          <p:nvPr/>
        </p:nvGraphicFramePr>
        <p:xfrm>
          <a:off x="609600" y="12001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2" name="Equation" r:id="rId7" imgW="152280" imgH="164880" progId="">
                  <p:embed/>
                </p:oleObj>
              </mc:Choice>
              <mc:Fallback>
                <p:oleObj name="Equation" r:id="rId7" imgW="152280" imgH="16488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2001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8"/>
          <p:cNvGraphicFramePr>
            <a:graphicFrameLocks noChangeAspect="1"/>
          </p:cNvGraphicFramePr>
          <p:nvPr/>
        </p:nvGraphicFramePr>
        <p:xfrm>
          <a:off x="1066800" y="25717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3"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5717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№6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1219200" y="1352550"/>
            <a:ext cx="1219200" cy="129540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990600" y="1428750"/>
          <a:ext cx="333375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4" name="Equation" r:id="rId11" imgW="253800" imgH="177480" progId="">
                  <p:embed/>
                </p:oleObj>
              </mc:Choice>
              <mc:Fallback>
                <p:oleObj name="Equation" r:id="rId11" imgW="253800" imgH="1774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428750"/>
                        <a:ext cx="333375" cy="233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Овал 59"/>
          <p:cNvSpPr/>
          <p:nvPr/>
        </p:nvSpPr>
        <p:spPr>
          <a:xfrm>
            <a:off x="2362200" y="150495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152400" y="209550"/>
            <a:ext cx="87630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29" name="Параллелограмм 28">
            <a:hlinkClick r:id="rId2" action="ppaction://hlinksldjump"/>
          </p:cNvPr>
          <p:cNvSpPr/>
          <p:nvPr/>
        </p:nvSpPr>
        <p:spPr>
          <a:xfrm>
            <a:off x="609600" y="1352550"/>
            <a:ext cx="2514600" cy="1295400"/>
          </a:xfrm>
          <a:prstGeom prst="parallelogram">
            <a:avLst>
              <a:gd name="adj" fmla="val 32547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962400" y="361950"/>
            <a:ext cx="4572000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параллелограмме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 А равен 61°. Найдите величину угла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дайте в градусах.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№1</a:t>
            </a:r>
          </a:p>
        </p:txBody>
      </p:sp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2733675" y="25717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9" name="Equation" r:id="rId3" imgW="164880" imgH="164880" progId="">
                  <p:embed/>
                </p:oleObj>
              </mc:Choice>
              <mc:Fallback>
                <p:oleObj name="Equation" r:id="rId3" imgW="164880" imgH="16488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3675" y="25717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Object 8"/>
          <p:cNvGraphicFramePr>
            <a:graphicFrameLocks noChangeAspect="1"/>
          </p:cNvGraphicFramePr>
          <p:nvPr/>
        </p:nvGraphicFramePr>
        <p:xfrm>
          <a:off x="3124200" y="1114425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0" name="Equation" r:id="rId5" imgW="152280" imgH="177480" progId="">
                  <p:embed/>
                </p:oleObj>
              </mc:Choice>
              <mc:Fallback>
                <p:oleObj name="Equation" r:id="rId5" imgW="152280" imgH="17748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114425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Object 8"/>
          <p:cNvGraphicFramePr>
            <a:graphicFrameLocks noChangeAspect="1"/>
          </p:cNvGraphicFramePr>
          <p:nvPr/>
        </p:nvGraphicFramePr>
        <p:xfrm>
          <a:off x="762000" y="11239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1" name="Equation" r:id="rId7" imgW="152280" imgH="164880" progId="">
                  <p:embed/>
                </p:oleObj>
              </mc:Choice>
              <mc:Fallback>
                <p:oleObj name="Equation" r:id="rId7" imgW="152280" imgH="16488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1239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8"/>
          <p:cNvGraphicFramePr>
            <a:graphicFrameLocks noChangeAspect="1"/>
          </p:cNvGraphicFramePr>
          <p:nvPr/>
        </p:nvGraphicFramePr>
        <p:xfrm>
          <a:off x="304800" y="25717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2"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5717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228600" y="209550"/>
            <a:ext cx="86106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29" name="Параллелограмм 28">
            <a:hlinkClick r:id="rId2" action="ppaction://hlinksldjump"/>
          </p:cNvPr>
          <p:cNvSpPr/>
          <p:nvPr/>
        </p:nvSpPr>
        <p:spPr>
          <a:xfrm rot="4436662">
            <a:off x="1006981" y="1245423"/>
            <a:ext cx="1728522" cy="1506042"/>
          </a:xfrm>
          <a:prstGeom prst="parallelogram">
            <a:avLst>
              <a:gd name="adj" fmla="val 27223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962400" y="361950"/>
            <a:ext cx="4572000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ромбе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 АВС  равен 56°. Найдите угол АС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Ответ дайте в градусах.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276600" y="1581150"/>
            <a:ext cx="5410200" cy="2743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1)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 ромб, поэтому АВ = ВС = 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2) ∠В = ∠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=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56°, так как противоположные углы  ромба.</a:t>
            </a:r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2743200" y="25717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4" name="Equation" r:id="rId3" imgW="164880" imgH="164880" progId="">
                  <p:embed/>
                </p:oleObj>
              </mc:Choice>
              <mc:Fallback>
                <p:oleObj name="Equation" r:id="rId3" imgW="164880" imgH="1648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25717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Object 8"/>
          <p:cNvGraphicFramePr>
            <a:graphicFrameLocks noChangeAspect="1"/>
          </p:cNvGraphicFramePr>
          <p:nvPr/>
        </p:nvGraphicFramePr>
        <p:xfrm>
          <a:off x="2514600" y="1200150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5" name="Equation" r:id="rId5" imgW="152280" imgH="177480" progId="">
                  <p:embed/>
                </p:oleObj>
              </mc:Choice>
              <mc:Fallback>
                <p:oleObj name="Equation" r:id="rId5" imgW="15228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200150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Object 8"/>
          <p:cNvGraphicFramePr>
            <a:graphicFrameLocks noChangeAspect="1"/>
          </p:cNvGraphicFramePr>
          <p:nvPr/>
        </p:nvGraphicFramePr>
        <p:xfrm>
          <a:off x="609600" y="12001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6" name="Equation" r:id="rId7" imgW="152280" imgH="164880" progId="">
                  <p:embed/>
                </p:oleObj>
              </mc:Choice>
              <mc:Fallback>
                <p:oleObj name="Equation" r:id="rId7" imgW="152280" imgH="16488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2001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8"/>
          <p:cNvGraphicFramePr>
            <a:graphicFrameLocks noChangeAspect="1"/>
          </p:cNvGraphicFramePr>
          <p:nvPr/>
        </p:nvGraphicFramePr>
        <p:xfrm>
          <a:off x="1066800" y="25717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7"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5717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№6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1219200" y="1352550"/>
            <a:ext cx="1219200" cy="129540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990600" y="1428750"/>
          <a:ext cx="333375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8" name="Equation" r:id="rId11" imgW="253800" imgH="177480" progId="">
                  <p:embed/>
                </p:oleObj>
              </mc:Choice>
              <mc:Fallback>
                <p:oleObj name="Equation" r:id="rId11" imgW="253800" imgH="1774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428750"/>
                        <a:ext cx="333375" cy="233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Овал 59"/>
          <p:cNvSpPr/>
          <p:nvPr/>
        </p:nvSpPr>
        <p:spPr>
          <a:xfrm>
            <a:off x="2362200" y="150495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2712" name="Object 7"/>
          <p:cNvGraphicFramePr>
            <a:graphicFrameLocks noChangeAspect="1"/>
          </p:cNvGraphicFramePr>
          <p:nvPr/>
        </p:nvGraphicFramePr>
        <p:xfrm>
          <a:off x="2362200" y="2343150"/>
          <a:ext cx="333375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9" name="Equation" r:id="rId13" imgW="253800" imgH="177480" progId="">
                  <p:embed/>
                </p:oleObj>
              </mc:Choice>
              <mc:Fallback>
                <p:oleObj name="Equation" r:id="rId13" imgW="253800" imgH="17748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343150"/>
                        <a:ext cx="333375" cy="233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228600" y="209550"/>
            <a:ext cx="86106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29" name="Параллелограмм 28">
            <a:hlinkClick r:id="rId2" action="ppaction://hlinksldjump"/>
          </p:cNvPr>
          <p:cNvSpPr/>
          <p:nvPr/>
        </p:nvSpPr>
        <p:spPr>
          <a:xfrm rot="4436662">
            <a:off x="1006981" y="1245423"/>
            <a:ext cx="1728522" cy="1506042"/>
          </a:xfrm>
          <a:prstGeom prst="parallelogram">
            <a:avLst>
              <a:gd name="adj" fmla="val 27223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962400" y="361950"/>
            <a:ext cx="4572000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ромбе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 АВС  равен 56°. Найдите угол АС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Ответ дайте в градусах.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276600" y="1581150"/>
            <a:ext cx="5410200" cy="2743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1)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 ромб, поэтому АВ = ВС = 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2) ∠В = ∠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=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56°, так как противоположные углы  ромба.</a:t>
            </a:r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3) 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= 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, значит треугольник 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С –             равнобедренный, следовательно</a:t>
            </a:r>
          </a:p>
          <a:p>
            <a:pPr marL="342900" indent="-342900"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 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∠АС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= ∠СА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(180°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56°) : 2 = 62°.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</a:t>
            </a:r>
          </a:p>
          <a:p>
            <a:pPr marL="342900" indent="-342900"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                                                Ответ: 62.</a:t>
            </a:r>
          </a:p>
          <a:p>
            <a:pPr marL="342900" indent="-342900" algn="ctr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 algn="ctr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2743200" y="25717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8" name="Equation" r:id="rId3" imgW="164880" imgH="164880" progId="">
                  <p:embed/>
                </p:oleObj>
              </mc:Choice>
              <mc:Fallback>
                <p:oleObj name="Equation" r:id="rId3" imgW="164880" imgH="1648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25717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Object 8"/>
          <p:cNvGraphicFramePr>
            <a:graphicFrameLocks noChangeAspect="1"/>
          </p:cNvGraphicFramePr>
          <p:nvPr/>
        </p:nvGraphicFramePr>
        <p:xfrm>
          <a:off x="2514600" y="1200150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9" name="Equation" r:id="rId5" imgW="152280" imgH="177480" progId="">
                  <p:embed/>
                </p:oleObj>
              </mc:Choice>
              <mc:Fallback>
                <p:oleObj name="Equation" r:id="rId5" imgW="15228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200150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Object 8"/>
          <p:cNvGraphicFramePr>
            <a:graphicFrameLocks noChangeAspect="1"/>
          </p:cNvGraphicFramePr>
          <p:nvPr/>
        </p:nvGraphicFramePr>
        <p:xfrm>
          <a:off x="609600" y="12001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0" name="Equation" r:id="rId7" imgW="152280" imgH="164880" progId="">
                  <p:embed/>
                </p:oleObj>
              </mc:Choice>
              <mc:Fallback>
                <p:oleObj name="Equation" r:id="rId7" imgW="152280" imgH="16488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2001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8"/>
          <p:cNvGraphicFramePr>
            <a:graphicFrameLocks noChangeAspect="1"/>
          </p:cNvGraphicFramePr>
          <p:nvPr/>
        </p:nvGraphicFramePr>
        <p:xfrm>
          <a:off x="1066800" y="25717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1"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5717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№6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1219200" y="1352550"/>
            <a:ext cx="1219200" cy="129540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990600" y="1428750"/>
          <a:ext cx="333375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2" name="Equation" r:id="rId11" imgW="253800" imgH="177480" progId="">
                  <p:embed/>
                </p:oleObj>
              </mc:Choice>
              <mc:Fallback>
                <p:oleObj name="Equation" r:id="rId11" imgW="253800" imgH="1774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428750"/>
                        <a:ext cx="333375" cy="233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Овал 59"/>
          <p:cNvSpPr/>
          <p:nvPr/>
        </p:nvSpPr>
        <p:spPr>
          <a:xfrm>
            <a:off x="2362200" y="150495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2712" name="Object 7"/>
          <p:cNvGraphicFramePr>
            <a:graphicFrameLocks noChangeAspect="1"/>
          </p:cNvGraphicFramePr>
          <p:nvPr/>
        </p:nvGraphicFramePr>
        <p:xfrm>
          <a:off x="2362200" y="2343150"/>
          <a:ext cx="333375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3" name="Equation" r:id="rId13" imgW="253800" imgH="177480" progId="">
                  <p:embed/>
                </p:oleObj>
              </mc:Choice>
              <mc:Fallback>
                <p:oleObj name="Equation" r:id="rId13" imgW="253800" imgH="17748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343150"/>
                        <a:ext cx="333375" cy="233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Овал 14"/>
          <p:cNvSpPr/>
          <p:nvPr/>
        </p:nvSpPr>
        <p:spPr>
          <a:xfrm>
            <a:off x="1447800" y="249555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152400" y="209550"/>
            <a:ext cx="87630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886200" y="285750"/>
            <a:ext cx="4572000" cy="1143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Сумма двух углов равнобедренной трапеции равна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218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°. Найдите меньший угол трапеции . Ответ дайте в градусах.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</a:t>
            </a:r>
            <a:r>
              <a:rPr lang="en-US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ru-RU" sz="2400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Трапеция 10"/>
          <p:cNvSpPr/>
          <p:nvPr/>
        </p:nvSpPr>
        <p:spPr>
          <a:xfrm>
            <a:off x="533400" y="1352550"/>
            <a:ext cx="2057400" cy="990600"/>
          </a:xfrm>
          <a:prstGeom prst="trapezoid">
            <a:avLst>
              <a:gd name="adj" fmla="val 58472"/>
            </a:avLst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152400" y="209550"/>
            <a:ext cx="87630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886200" y="285750"/>
            <a:ext cx="4572000" cy="1143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Сумма двух углов равнобедренной трапеции равна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218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°. Найдите меньший угол трапеции . Ответ дайте в градусах.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</a:t>
            </a:r>
            <a:r>
              <a:rPr lang="en-US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ru-RU" sz="2400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Трапеция 10"/>
          <p:cNvSpPr/>
          <p:nvPr/>
        </p:nvSpPr>
        <p:spPr>
          <a:xfrm>
            <a:off x="533400" y="1352550"/>
            <a:ext cx="2057400" cy="990600"/>
          </a:xfrm>
          <a:prstGeom prst="trapezoid">
            <a:avLst>
              <a:gd name="adj" fmla="val 58472"/>
            </a:avLst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71800" y="1581150"/>
            <a:ext cx="5715000" cy="304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1)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равнобедренной трапеции углы при каждом основании равны, а сумма односторонних углов, прилежащих к боковой стороне, равна 180°, поэтому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218°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сумма углов, прилежащих к верхнему основанию.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143000" y="1428750"/>
            <a:ext cx="152400" cy="152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828800" y="1428750"/>
            <a:ext cx="152400" cy="152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209800" y="2114550"/>
            <a:ext cx="152400" cy="1524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62000" y="2114550"/>
            <a:ext cx="152400" cy="1524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152400" y="209550"/>
            <a:ext cx="87630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886200" y="285750"/>
            <a:ext cx="4572000" cy="1143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Сумма двух углов равнобедренной трапеции равна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218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°. Найдите меньший угол трапеции . Ответ дайте в градусах.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</a:t>
            </a:r>
            <a:r>
              <a:rPr lang="en-US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ru-RU" sz="2400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Трапеция 10"/>
          <p:cNvSpPr/>
          <p:nvPr/>
        </p:nvSpPr>
        <p:spPr>
          <a:xfrm>
            <a:off x="533400" y="1352550"/>
            <a:ext cx="2057400" cy="990600"/>
          </a:xfrm>
          <a:prstGeom prst="trapezoid">
            <a:avLst>
              <a:gd name="adj" fmla="val 58472"/>
            </a:avLst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71800" y="1581150"/>
            <a:ext cx="5715000" cy="304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1)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равнобедренной трапеции углы при каждом основании равны, а сумма односторонних углов, прилежащих к боковой стороне, равна 180°, поэтому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218°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сумма углов, прилежащих к верхнему основанию.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218°: 2 =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109°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 каждый из углов, прилежащих к верхнему  основанию.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143000" y="1428750"/>
            <a:ext cx="152400" cy="152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828800" y="1428750"/>
            <a:ext cx="152400" cy="152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209800" y="2114550"/>
            <a:ext cx="152400" cy="1524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62000" y="2114550"/>
            <a:ext cx="152400" cy="1524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152400" y="209550"/>
            <a:ext cx="87630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886200" y="285750"/>
            <a:ext cx="4572000" cy="1143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Сумма двух углов равнобедренной трапеции равна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218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°. Найдите меньший угол трапеции . Ответ дайте в градусах.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</a:t>
            </a:r>
            <a:r>
              <a:rPr lang="en-US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ru-RU" sz="2400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Трапеция 10"/>
          <p:cNvSpPr/>
          <p:nvPr/>
        </p:nvSpPr>
        <p:spPr>
          <a:xfrm>
            <a:off x="533400" y="1352550"/>
            <a:ext cx="2057400" cy="990600"/>
          </a:xfrm>
          <a:prstGeom prst="trapezoid">
            <a:avLst>
              <a:gd name="adj" fmla="val 58472"/>
            </a:avLst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71800" y="1581150"/>
            <a:ext cx="5715000" cy="304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1)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равнобедренной трапеции углы при каждом основании равны, а сумма односторонних углов, прилежащих к боковой стороне, равна 180°, поэтому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218°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сумма углов, прилежащих к верхнему основанию.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218°: 2 =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109°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 каждый из углов, прилежащих к верхнему  основанию.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3)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180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°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109° = </a:t>
            </a:r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71°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каждый из углов, прилежащих к нижнему  основанию.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                                                       Ответ: 71.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143000" y="1428750"/>
            <a:ext cx="152400" cy="152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828800" y="1428750"/>
            <a:ext cx="152400" cy="152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209800" y="2114550"/>
            <a:ext cx="152400" cy="1524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62000" y="2114550"/>
            <a:ext cx="152400" cy="1524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304800" y="209550"/>
            <a:ext cx="86106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29" name="Параллелограмм 28">
            <a:hlinkClick r:id="rId2" action="ppaction://hlinksldjump"/>
          </p:cNvPr>
          <p:cNvSpPr/>
          <p:nvPr/>
        </p:nvSpPr>
        <p:spPr>
          <a:xfrm>
            <a:off x="533400" y="1200150"/>
            <a:ext cx="2743200" cy="1066800"/>
          </a:xfrm>
          <a:prstGeom prst="parallelogram">
            <a:avLst>
              <a:gd name="adj" fmla="val 106606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733800" y="361950"/>
            <a:ext cx="4800600" cy="1143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Диагональ  В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параллелограмма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образует с его сторонами  углы  65° и 80°. Найти  меньший  угол  параллелограмма.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дайте в градусах.</a:t>
            </a:r>
          </a:p>
        </p:txBody>
      </p:sp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2209800" y="22669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07" name="Equation" r:id="rId3" imgW="164880" imgH="164880" progId="">
                  <p:embed/>
                </p:oleObj>
              </mc:Choice>
              <mc:Fallback>
                <p:oleObj name="Equation" r:id="rId3" imgW="164880" imgH="1648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2669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Object 8"/>
          <p:cNvGraphicFramePr>
            <a:graphicFrameLocks noChangeAspect="1"/>
          </p:cNvGraphicFramePr>
          <p:nvPr/>
        </p:nvGraphicFramePr>
        <p:xfrm>
          <a:off x="3352800" y="971550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08" name="Equation" r:id="rId5" imgW="152280" imgH="177480" progId="">
                  <p:embed/>
                </p:oleObj>
              </mc:Choice>
              <mc:Fallback>
                <p:oleObj name="Equation" r:id="rId5" imgW="15228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971550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Object 8"/>
          <p:cNvGraphicFramePr>
            <a:graphicFrameLocks noChangeAspect="1"/>
          </p:cNvGraphicFramePr>
          <p:nvPr/>
        </p:nvGraphicFramePr>
        <p:xfrm>
          <a:off x="1371600" y="8953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09" name="Equation" r:id="rId7" imgW="152280" imgH="164880" progId="">
                  <p:embed/>
                </p:oleObj>
              </mc:Choice>
              <mc:Fallback>
                <p:oleObj name="Equation" r:id="rId7" imgW="152280" imgH="16488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8953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8"/>
          <p:cNvGraphicFramePr>
            <a:graphicFrameLocks noChangeAspect="1"/>
          </p:cNvGraphicFramePr>
          <p:nvPr/>
        </p:nvGraphicFramePr>
        <p:xfrm>
          <a:off x="381000" y="23431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10"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3431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№8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676400" y="1200150"/>
            <a:ext cx="457200" cy="106680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304800" y="209550"/>
            <a:ext cx="86106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29" name="Параллелограмм 28">
            <a:hlinkClick r:id="rId2" action="ppaction://hlinksldjump"/>
          </p:cNvPr>
          <p:cNvSpPr/>
          <p:nvPr/>
        </p:nvSpPr>
        <p:spPr>
          <a:xfrm>
            <a:off x="533400" y="1200150"/>
            <a:ext cx="2743200" cy="1066800"/>
          </a:xfrm>
          <a:prstGeom prst="parallelogram">
            <a:avLst>
              <a:gd name="adj" fmla="val 106606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733800" y="361950"/>
            <a:ext cx="4800600" cy="1143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Диагональ  В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параллелограмма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образует с его сторонами  углы  65° и 80°. Найти  меньший  угол  параллелограмма.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дайте в градусах.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276600" y="1809750"/>
            <a:ext cx="5410200" cy="2743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1)∠АВС =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65° + 80° = 145°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1" name="Объект 40"/>
          <p:cNvGraphicFramePr>
            <a:graphicFrameLocks noChangeAspect="1"/>
          </p:cNvGraphicFramePr>
          <p:nvPr/>
        </p:nvGraphicFramePr>
        <p:xfrm>
          <a:off x="1447800" y="1352550"/>
          <a:ext cx="304800" cy="213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0" name="Equation" r:id="rId3" imgW="253800" imgH="177480" progId="">
                  <p:embed/>
                </p:oleObj>
              </mc:Choice>
              <mc:Fallback>
                <p:oleObj name="Equation" r:id="rId3" imgW="253800" imgH="17748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352550"/>
                        <a:ext cx="304800" cy="213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2209800" y="22669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1" name="Equation" r:id="rId5" imgW="164880" imgH="164880" progId="">
                  <p:embed/>
                </p:oleObj>
              </mc:Choice>
              <mc:Fallback>
                <p:oleObj name="Equation" r:id="rId5" imgW="164880" imgH="1648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2669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Object 8"/>
          <p:cNvGraphicFramePr>
            <a:graphicFrameLocks noChangeAspect="1"/>
          </p:cNvGraphicFramePr>
          <p:nvPr/>
        </p:nvGraphicFramePr>
        <p:xfrm>
          <a:off x="3352800" y="971550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2" name="Equation" r:id="rId7" imgW="152280" imgH="177480" progId="">
                  <p:embed/>
                </p:oleObj>
              </mc:Choice>
              <mc:Fallback>
                <p:oleObj name="Equation" r:id="rId7" imgW="15228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971550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Object 8"/>
          <p:cNvGraphicFramePr>
            <a:graphicFrameLocks noChangeAspect="1"/>
          </p:cNvGraphicFramePr>
          <p:nvPr/>
        </p:nvGraphicFramePr>
        <p:xfrm>
          <a:off x="1371600" y="8953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3"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8953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8"/>
          <p:cNvGraphicFramePr>
            <a:graphicFrameLocks noChangeAspect="1"/>
          </p:cNvGraphicFramePr>
          <p:nvPr/>
        </p:nvGraphicFramePr>
        <p:xfrm>
          <a:off x="381000" y="23431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4" name="Equation" r:id="rId11" imgW="152280" imgH="164880" progId="">
                  <p:embed/>
                </p:oleObj>
              </mc:Choice>
              <mc:Fallback>
                <p:oleObj name="Equation" r:id="rId11" imgW="152280" imgH="16488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3431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№8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676400" y="1200150"/>
            <a:ext cx="457200" cy="106680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8311" name="Object 8"/>
          <p:cNvGraphicFramePr>
            <a:graphicFrameLocks noChangeAspect="1"/>
          </p:cNvGraphicFramePr>
          <p:nvPr/>
        </p:nvGraphicFramePr>
        <p:xfrm>
          <a:off x="1828800" y="1276350"/>
          <a:ext cx="304800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5" name="Equation" r:id="rId13" imgW="253800" imgH="177480" progId="">
                  <p:embed/>
                </p:oleObj>
              </mc:Choice>
              <mc:Fallback>
                <p:oleObj name="Equation" r:id="rId13" imgW="253800" imgH="1774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276350"/>
                        <a:ext cx="304800" cy="212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304800" y="209550"/>
            <a:ext cx="86106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29" name="Параллелограмм 28">
            <a:hlinkClick r:id="rId2" action="ppaction://hlinksldjump"/>
          </p:cNvPr>
          <p:cNvSpPr/>
          <p:nvPr/>
        </p:nvSpPr>
        <p:spPr>
          <a:xfrm>
            <a:off x="533400" y="1200150"/>
            <a:ext cx="2743200" cy="1066800"/>
          </a:xfrm>
          <a:prstGeom prst="parallelogram">
            <a:avLst>
              <a:gd name="adj" fmla="val 106606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733800" y="361950"/>
            <a:ext cx="4800600" cy="1143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Диагональ  В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параллелограмма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образует с его сторонами  углы  65° и 80°. Найти  меньший  угол  параллелограмма.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дайте в градусах.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276600" y="1809750"/>
            <a:ext cx="5410200" cy="2743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1)∠АВС =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65° + 80° = 145°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2)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∠А и  ∠АВС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 односторонние при пересечении  параллельных прямых  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ВС секущей АВ, значит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∠А + ∠АВС = 180°.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1" name="Объект 40"/>
          <p:cNvGraphicFramePr>
            <a:graphicFrameLocks noChangeAspect="1"/>
          </p:cNvGraphicFramePr>
          <p:nvPr/>
        </p:nvGraphicFramePr>
        <p:xfrm>
          <a:off x="1447800" y="1352550"/>
          <a:ext cx="304800" cy="213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54" name="Equation" r:id="rId3" imgW="253800" imgH="177480" progId="">
                  <p:embed/>
                </p:oleObj>
              </mc:Choice>
              <mc:Fallback>
                <p:oleObj name="Equation" r:id="rId3" imgW="253800" imgH="17748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352550"/>
                        <a:ext cx="304800" cy="213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2209800" y="22669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55" name="Equation" r:id="rId5" imgW="164880" imgH="164880" progId="">
                  <p:embed/>
                </p:oleObj>
              </mc:Choice>
              <mc:Fallback>
                <p:oleObj name="Equation" r:id="rId5" imgW="164880" imgH="1648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2669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Object 8"/>
          <p:cNvGraphicFramePr>
            <a:graphicFrameLocks noChangeAspect="1"/>
          </p:cNvGraphicFramePr>
          <p:nvPr/>
        </p:nvGraphicFramePr>
        <p:xfrm>
          <a:off x="3352800" y="971550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56" name="Equation" r:id="rId7" imgW="152280" imgH="177480" progId="">
                  <p:embed/>
                </p:oleObj>
              </mc:Choice>
              <mc:Fallback>
                <p:oleObj name="Equation" r:id="rId7" imgW="15228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971550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Object 8"/>
          <p:cNvGraphicFramePr>
            <a:graphicFrameLocks noChangeAspect="1"/>
          </p:cNvGraphicFramePr>
          <p:nvPr/>
        </p:nvGraphicFramePr>
        <p:xfrm>
          <a:off x="1371600" y="8953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57"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8953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8"/>
          <p:cNvGraphicFramePr>
            <a:graphicFrameLocks noChangeAspect="1"/>
          </p:cNvGraphicFramePr>
          <p:nvPr/>
        </p:nvGraphicFramePr>
        <p:xfrm>
          <a:off x="381000" y="23431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58" name="Equation" r:id="rId11" imgW="152280" imgH="164880" progId="">
                  <p:embed/>
                </p:oleObj>
              </mc:Choice>
              <mc:Fallback>
                <p:oleObj name="Equation" r:id="rId11" imgW="152280" imgH="16488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3431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№8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676400" y="1200150"/>
            <a:ext cx="457200" cy="106680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8311" name="Object 8"/>
          <p:cNvGraphicFramePr>
            <a:graphicFrameLocks noChangeAspect="1"/>
          </p:cNvGraphicFramePr>
          <p:nvPr/>
        </p:nvGraphicFramePr>
        <p:xfrm>
          <a:off x="1828800" y="1276350"/>
          <a:ext cx="304800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59" name="Equation" r:id="rId13" imgW="253800" imgH="177480" progId="">
                  <p:embed/>
                </p:oleObj>
              </mc:Choice>
              <mc:Fallback>
                <p:oleObj name="Equation" r:id="rId13" imgW="253800" imgH="1774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276350"/>
                        <a:ext cx="304800" cy="212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304800" y="209550"/>
            <a:ext cx="86106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29" name="Параллелограмм 28">
            <a:hlinkClick r:id="rId2" action="ppaction://hlinksldjump"/>
          </p:cNvPr>
          <p:cNvSpPr/>
          <p:nvPr/>
        </p:nvSpPr>
        <p:spPr>
          <a:xfrm>
            <a:off x="533400" y="1200150"/>
            <a:ext cx="2743200" cy="1066800"/>
          </a:xfrm>
          <a:prstGeom prst="parallelogram">
            <a:avLst>
              <a:gd name="adj" fmla="val 106606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733800" y="361950"/>
            <a:ext cx="4800600" cy="1143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Диагональ  В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параллелограмма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образует с его сторонами  углы  65° и 80°. Найти  меньший  угол  параллелограмма.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дайте в градусах.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276600" y="1809750"/>
            <a:ext cx="5410200" cy="2743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1)∠АВС =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65° + 80° = 145°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2)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∠А и  ∠АВС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 односторонние при пересечении  параллельных прямых  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ВС секущей АВ, значит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∠А + ∠АВС = 180°.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 3)∠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=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180° – 145° = 35°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1" name="Объект 40"/>
          <p:cNvGraphicFramePr>
            <a:graphicFrameLocks noChangeAspect="1"/>
          </p:cNvGraphicFramePr>
          <p:nvPr/>
        </p:nvGraphicFramePr>
        <p:xfrm>
          <a:off x="1447800" y="1352550"/>
          <a:ext cx="304800" cy="213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78" name="Equation" r:id="rId3" imgW="253800" imgH="177480" progId="">
                  <p:embed/>
                </p:oleObj>
              </mc:Choice>
              <mc:Fallback>
                <p:oleObj name="Equation" r:id="rId3" imgW="253800" imgH="17748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352550"/>
                        <a:ext cx="304800" cy="213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2209800" y="22669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79" name="Equation" r:id="rId5" imgW="164880" imgH="164880" progId="">
                  <p:embed/>
                </p:oleObj>
              </mc:Choice>
              <mc:Fallback>
                <p:oleObj name="Equation" r:id="rId5" imgW="164880" imgH="1648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2669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Object 8"/>
          <p:cNvGraphicFramePr>
            <a:graphicFrameLocks noChangeAspect="1"/>
          </p:cNvGraphicFramePr>
          <p:nvPr/>
        </p:nvGraphicFramePr>
        <p:xfrm>
          <a:off x="3352800" y="971550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80" name="Equation" r:id="rId7" imgW="152280" imgH="177480" progId="">
                  <p:embed/>
                </p:oleObj>
              </mc:Choice>
              <mc:Fallback>
                <p:oleObj name="Equation" r:id="rId7" imgW="15228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971550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Object 8"/>
          <p:cNvGraphicFramePr>
            <a:graphicFrameLocks noChangeAspect="1"/>
          </p:cNvGraphicFramePr>
          <p:nvPr/>
        </p:nvGraphicFramePr>
        <p:xfrm>
          <a:off x="1371600" y="8953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81"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8953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8"/>
          <p:cNvGraphicFramePr>
            <a:graphicFrameLocks noChangeAspect="1"/>
          </p:cNvGraphicFramePr>
          <p:nvPr/>
        </p:nvGraphicFramePr>
        <p:xfrm>
          <a:off x="381000" y="23431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82" name="Equation" r:id="rId11" imgW="152280" imgH="164880" progId="">
                  <p:embed/>
                </p:oleObj>
              </mc:Choice>
              <mc:Fallback>
                <p:oleObj name="Equation" r:id="rId11" imgW="152280" imgH="16488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3431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№8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676400" y="1200150"/>
            <a:ext cx="457200" cy="106680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8311" name="Object 8"/>
          <p:cNvGraphicFramePr>
            <a:graphicFrameLocks noChangeAspect="1"/>
          </p:cNvGraphicFramePr>
          <p:nvPr/>
        </p:nvGraphicFramePr>
        <p:xfrm>
          <a:off x="1828800" y="1276350"/>
          <a:ext cx="304800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83" name="Equation" r:id="rId13" imgW="253800" imgH="177480" progId="">
                  <p:embed/>
                </p:oleObj>
              </mc:Choice>
              <mc:Fallback>
                <p:oleObj name="Equation" r:id="rId13" imgW="253800" imgH="1774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276350"/>
                        <a:ext cx="304800" cy="212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304800" y="209550"/>
            <a:ext cx="86106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29" name="Параллелограмм 28">
            <a:hlinkClick r:id="rId2" action="ppaction://hlinksldjump"/>
          </p:cNvPr>
          <p:cNvSpPr/>
          <p:nvPr/>
        </p:nvSpPr>
        <p:spPr>
          <a:xfrm>
            <a:off x="609600" y="1352550"/>
            <a:ext cx="2514600" cy="1295400"/>
          </a:xfrm>
          <a:prstGeom prst="parallelogram">
            <a:avLst>
              <a:gd name="adj" fmla="val 32547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962400" y="361950"/>
            <a:ext cx="4572000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параллелограмме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 А равен 61°. Найдите величину угла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дайте в градусах.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276600" y="1581150"/>
            <a:ext cx="5410200" cy="2743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1)∠А и ∠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– односторонние при пересечении параллельных прямых  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и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секущей 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значит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∠А + ∠В  = 180°.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1" name="Объект 40"/>
          <p:cNvGraphicFramePr>
            <a:graphicFrameLocks noChangeAspect="1"/>
          </p:cNvGraphicFramePr>
          <p:nvPr/>
        </p:nvGraphicFramePr>
        <p:xfrm>
          <a:off x="685800" y="2343150"/>
          <a:ext cx="3810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2" name="Equation" r:id="rId3" imgW="253800" imgH="177480" progId="">
                  <p:embed/>
                </p:oleObj>
              </mc:Choice>
              <mc:Fallback>
                <p:oleObj name="Equation" r:id="rId3" imgW="253800" imgH="17748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343150"/>
                        <a:ext cx="3810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2733675" y="25717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3" name="Equation" r:id="rId5" imgW="164880" imgH="164880" progId="">
                  <p:embed/>
                </p:oleObj>
              </mc:Choice>
              <mc:Fallback>
                <p:oleObj name="Equation" r:id="rId5" imgW="164880" imgH="1648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3675" y="25717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Object 8"/>
          <p:cNvGraphicFramePr>
            <a:graphicFrameLocks noChangeAspect="1"/>
          </p:cNvGraphicFramePr>
          <p:nvPr/>
        </p:nvGraphicFramePr>
        <p:xfrm>
          <a:off x="3124200" y="1114425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4" name="Equation" r:id="rId7" imgW="152280" imgH="177480" progId="">
                  <p:embed/>
                </p:oleObj>
              </mc:Choice>
              <mc:Fallback>
                <p:oleObj name="Equation" r:id="rId7" imgW="15228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114425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Object 8"/>
          <p:cNvGraphicFramePr>
            <a:graphicFrameLocks noChangeAspect="1"/>
          </p:cNvGraphicFramePr>
          <p:nvPr/>
        </p:nvGraphicFramePr>
        <p:xfrm>
          <a:off x="762000" y="11239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5"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1239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8"/>
          <p:cNvGraphicFramePr>
            <a:graphicFrameLocks noChangeAspect="1"/>
          </p:cNvGraphicFramePr>
          <p:nvPr/>
        </p:nvGraphicFramePr>
        <p:xfrm>
          <a:off x="304800" y="25717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6" name="Equation" r:id="rId11" imgW="152280" imgH="164880" progId="">
                  <p:embed/>
                </p:oleObj>
              </mc:Choice>
              <mc:Fallback>
                <p:oleObj name="Equation" r:id="rId11" imgW="152280" imgH="16488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5717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№1</a:t>
            </a:r>
          </a:p>
        </p:txBody>
      </p:sp>
      <p:sp>
        <p:nvSpPr>
          <p:cNvPr id="15" name="Овал 14"/>
          <p:cNvSpPr/>
          <p:nvPr/>
        </p:nvSpPr>
        <p:spPr>
          <a:xfrm>
            <a:off x="2514600" y="2419350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304800" y="209550"/>
            <a:ext cx="86106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29" name="Параллелограмм 28">
            <a:hlinkClick r:id="rId2" action="ppaction://hlinksldjump"/>
          </p:cNvPr>
          <p:cNvSpPr/>
          <p:nvPr/>
        </p:nvSpPr>
        <p:spPr>
          <a:xfrm>
            <a:off x="533400" y="1200150"/>
            <a:ext cx="2743200" cy="1066800"/>
          </a:xfrm>
          <a:prstGeom prst="parallelogram">
            <a:avLst>
              <a:gd name="adj" fmla="val 106606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733800" y="361950"/>
            <a:ext cx="4800600" cy="1143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Диагональ  В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параллелограмма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образует с его сторонами  углы  65° и 80°. Найти  меньший  угол  параллелограмма.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дайте в градусах.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276600" y="1809750"/>
            <a:ext cx="5410200" cy="2743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1)∠АВС =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65° + 80° = 145°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2)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∠А и  ∠АВС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 односторонние при пересечении  параллельных прямых  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ВС секущей АВ, значит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∠А + ∠АВС = 180°.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 3)∠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=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180° – 145° = 35°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 4) ∠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=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∠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= 35° ;       ∠АВС = ∠А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С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145°, так как противоположные углы параллелограмма.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                                                        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                                                   Ответ: 35.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1" name="Объект 40"/>
          <p:cNvGraphicFramePr>
            <a:graphicFrameLocks noChangeAspect="1"/>
          </p:cNvGraphicFramePr>
          <p:nvPr/>
        </p:nvGraphicFramePr>
        <p:xfrm>
          <a:off x="1447800" y="1352550"/>
          <a:ext cx="304800" cy="213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2" name="Equation" r:id="rId3" imgW="253800" imgH="177480" progId="">
                  <p:embed/>
                </p:oleObj>
              </mc:Choice>
              <mc:Fallback>
                <p:oleObj name="Equation" r:id="rId3" imgW="253800" imgH="17748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352550"/>
                        <a:ext cx="304800" cy="213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2209800" y="22669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3" name="Equation" r:id="rId5" imgW="164880" imgH="164880" progId="">
                  <p:embed/>
                </p:oleObj>
              </mc:Choice>
              <mc:Fallback>
                <p:oleObj name="Equation" r:id="rId5" imgW="164880" imgH="1648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2669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Object 8"/>
          <p:cNvGraphicFramePr>
            <a:graphicFrameLocks noChangeAspect="1"/>
          </p:cNvGraphicFramePr>
          <p:nvPr/>
        </p:nvGraphicFramePr>
        <p:xfrm>
          <a:off x="3352800" y="971550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4" name="Equation" r:id="rId7" imgW="152280" imgH="177480" progId="">
                  <p:embed/>
                </p:oleObj>
              </mc:Choice>
              <mc:Fallback>
                <p:oleObj name="Equation" r:id="rId7" imgW="15228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971550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Object 8"/>
          <p:cNvGraphicFramePr>
            <a:graphicFrameLocks noChangeAspect="1"/>
          </p:cNvGraphicFramePr>
          <p:nvPr/>
        </p:nvGraphicFramePr>
        <p:xfrm>
          <a:off x="1371600" y="8953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5"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8953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8"/>
          <p:cNvGraphicFramePr>
            <a:graphicFrameLocks noChangeAspect="1"/>
          </p:cNvGraphicFramePr>
          <p:nvPr/>
        </p:nvGraphicFramePr>
        <p:xfrm>
          <a:off x="381000" y="23431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6" name="Equation" r:id="rId11" imgW="152280" imgH="164880" progId="">
                  <p:embed/>
                </p:oleObj>
              </mc:Choice>
              <mc:Fallback>
                <p:oleObj name="Equation" r:id="rId11" imgW="152280" imgH="16488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3431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№8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676400" y="1200150"/>
            <a:ext cx="457200" cy="106680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8311" name="Object 8"/>
          <p:cNvGraphicFramePr>
            <a:graphicFrameLocks noChangeAspect="1"/>
          </p:cNvGraphicFramePr>
          <p:nvPr/>
        </p:nvGraphicFramePr>
        <p:xfrm>
          <a:off x="1828800" y="1276350"/>
          <a:ext cx="304800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7" name="Equation" r:id="rId13" imgW="253800" imgH="177480" progId="">
                  <p:embed/>
                </p:oleObj>
              </mc:Choice>
              <mc:Fallback>
                <p:oleObj name="Equation" r:id="rId13" imgW="253800" imgH="1774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276350"/>
                        <a:ext cx="304800" cy="212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304800" y="209550"/>
            <a:ext cx="86106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29" name="Параллелограмм 28">
            <a:hlinkClick r:id="rId2" action="ppaction://hlinksldjump"/>
          </p:cNvPr>
          <p:cNvSpPr/>
          <p:nvPr/>
        </p:nvSpPr>
        <p:spPr>
          <a:xfrm>
            <a:off x="533400" y="1200150"/>
            <a:ext cx="2743200" cy="1066800"/>
          </a:xfrm>
          <a:prstGeom prst="parallelogram">
            <a:avLst>
              <a:gd name="adj" fmla="val 74288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733800" y="361950"/>
            <a:ext cx="4800600" cy="1143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Найдите величину острого угла параллелограмма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если биссектриса угла А образует со стороной ВС угол 21°.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дайте в градусах.</a:t>
            </a:r>
          </a:p>
        </p:txBody>
      </p:sp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2438400" y="22669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50" name="Equation" r:id="rId3" imgW="164880" imgH="164880" progId="">
                  <p:embed/>
                </p:oleObj>
              </mc:Choice>
              <mc:Fallback>
                <p:oleObj name="Equation" r:id="rId3" imgW="164880" imgH="1648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2669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Object 8"/>
          <p:cNvGraphicFramePr>
            <a:graphicFrameLocks noChangeAspect="1"/>
          </p:cNvGraphicFramePr>
          <p:nvPr/>
        </p:nvGraphicFramePr>
        <p:xfrm>
          <a:off x="3276600" y="971550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51" name="Equation" r:id="rId5" imgW="152280" imgH="177480" progId="">
                  <p:embed/>
                </p:oleObj>
              </mc:Choice>
              <mc:Fallback>
                <p:oleObj name="Equation" r:id="rId5" imgW="15228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971550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Object 8"/>
          <p:cNvGraphicFramePr>
            <a:graphicFrameLocks noChangeAspect="1"/>
          </p:cNvGraphicFramePr>
          <p:nvPr/>
        </p:nvGraphicFramePr>
        <p:xfrm>
          <a:off x="1143000" y="9715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52" name="Equation" r:id="rId7" imgW="152280" imgH="164880" progId="">
                  <p:embed/>
                </p:oleObj>
              </mc:Choice>
              <mc:Fallback>
                <p:oleObj name="Equation" r:id="rId7" imgW="152280" imgH="16488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9715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8"/>
          <p:cNvGraphicFramePr>
            <a:graphicFrameLocks noChangeAspect="1"/>
          </p:cNvGraphicFramePr>
          <p:nvPr/>
        </p:nvGraphicFramePr>
        <p:xfrm>
          <a:off x="304800" y="22669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53"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2669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№9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533400" y="1200150"/>
            <a:ext cx="2362200" cy="106680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685800" y="2038350"/>
            <a:ext cx="76200" cy="762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762000" y="2190750"/>
            <a:ext cx="76200" cy="762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4457" name="Object 3"/>
          <p:cNvGraphicFramePr>
            <a:graphicFrameLocks noChangeAspect="1"/>
          </p:cNvGraphicFramePr>
          <p:nvPr/>
        </p:nvGraphicFramePr>
        <p:xfrm>
          <a:off x="2819400" y="9715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57" name="Equation" r:id="rId11" imgW="152280" imgH="164880" progId="">
                  <p:embed/>
                </p:oleObj>
              </mc:Choice>
              <mc:Fallback>
                <p:oleObj name="Equation" r:id="rId11" imgW="152280" imgH="16488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9715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304800" y="209550"/>
            <a:ext cx="86106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29" name="Параллелограмм 28">
            <a:hlinkClick r:id="rId2" action="ppaction://hlinksldjump"/>
          </p:cNvPr>
          <p:cNvSpPr/>
          <p:nvPr/>
        </p:nvSpPr>
        <p:spPr>
          <a:xfrm>
            <a:off x="533400" y="1200150"/>
            <a:ext cx="2743200" cy="1066800"/>
          </a:xfrm>
          <a:prstGeom prst="parallelogram">
            <a:avLst>
              <a:gd name="adj" fmla="val 74288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733800" y="361950"/>
            <a:ext cx="4800600" cy="1143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Найдите величину острого угла параллелограмма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если биссектриса угла А образует со стороной ВС угол 21°.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дайте в градусах.</a:t>
            </a:r>
          </a:p>
        </p:txBody>
      </p:sp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2438400" y="22669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4" name="Equation" r:id="rId3" imgW="164880" imgH="164880" progId="">
                  <p:embed/>
                </p:oleObj>
              </mc:Choice>
              <mc:Fallback>
                <p:oleObj name="Equation" r:id="rId3" imgW="164880" imgH="1648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2669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Object 8"/>
          <p:cNvGraphicFramePr>
            <a:graphicFrameLocks noChangeAspect="1"/>
          </p:cNvGraphicFramePr>
          <p:nvPr/>
        </p:nvGraphicFramePr>
        <p:xfrm>
          <a:off x="3276600" y="971550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5" name="Equation" r:id="rId5" imgW="152280" imgH="177480" progId="">
                  <p:embed/>
                </p:oleObj>
              </mc:Choice>
              <mc:Fallback>
                <p:oleObj name="Equation" r:id="rId5" imgW="15228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971550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Object 8"/>
          <p:cNvGraphicFramePr>
            <a:graphicFrameLocks noChangeAspect="1"/>
          </p:cNvGraphicFramePr>
          <p:nvPr/>
        </p:nvGraphicFramePr>
        <p:xfrm>
          <a:off x="1143000" y="9715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6" name="Equation" r:id="rId7" imgW="152280" imgH="164880" progId="">
                  <p:embed/>
                </p:oleObj>
              </mc:Choice>
              <mc:Fallback>
                <p:oleObj name="Equation" r:id="rId7" imgW="152280" imgH="16488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9715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8"/>
          <p:cNvGraphicFramePr>
            <a:graphicFrameLocks noChangeAspect="1"/>
          </p:cNvGraphicFramePr>
          <p:nvPr/>
        </p:nvGraphicFramePr>
        <p:xfrm>
          <a:off x="304800" y="22669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7"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2669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№9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533400" y="1200150"/>
            <a:ext cx="2362200" cy="106680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685800" y="2038350"/>
            <a:ext cx="76200" cy="762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276600" y="1809750"/>
            <a:ext cx="5410200" cy="2743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1)Обозначим точку пересечения биссектрисы угла А и стороны ВС буквой Е.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4454" name="Object 3"/>
          <p:cNvGraphicFramePr>
            <a:graphicFrameLocks noChangeAspect="1"/>
          </p:cNvGraphicFramePr>
          <p:nvPr/>
        </p:nvGraphicFramePr>
        <p:xfrm>
          <a:off x="2209800" y="1200150"/>
          <a:ext cx="295275" cy="191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8" name="Equation" r:id="rId11" imgW="253800" imgH="164880" progId="">
                  <p:embed/>
                </p:oleObj>
              </mc:Choice>
              <mc:Fallback>
                <p:oleObj name="Equation" r:id="rId11" imgW="253800" imgH="16488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200150"/>
                        <a:ext cx="295275" cy="1919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Овал 23"/>
          <p:cNvSpPr/>
          <p:nvPr/>
        </p:nvSpPr>
        <p:spPr>
          <a:xfrm>
            <a:off x="762000" y="2190750"/>
            <a:ext cx="76200" cy="762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4457" name="Object 3"/>
          <p:cNvGraphicFramePr>
            <a:graphicFrameLocks noChangeAspect="1"/>
          </p:cNvGraphicFramePr>
          <p:nvPr/>
        </p:nvGraphicFramePr>
        <p:xfrm>
          <a:off x="2819400" y="9715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81" name="Equation" r:id="rId13" imgW="152280" imgH="164880" progId="">
                  <p:embed/>
                </p:oleObj>
              </mc:Choice>
              <mc:Fallback>
                <p:oleObj name="Equation" r:id="rId13" imgW="152280" imgH="16488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9715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304800" y="209550"/>
            <a:ext cx="86106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29" name="Параллелограмм 28">
            <a:hlinkClick r:id="rId2" action="ppaction://hlinksldjump"/>
          </p:cNvPr>
          <p:cNvSpPr/>
          <p:nvPr/>
        </p:nvSpPr>
        <p:spPr>
          <a:xfrm>
            <a:off x="533400" y="1200150"/>
            <a:ext cx="2743200" cy="1066800"/>
          </a:xfrm>
          <a:prstGeom prst="parallelogram">
            <a:avLst>
              <a:gd name="adj" fmla="val 74288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733800" y="361950"/>
            <a:ext cx="4800600" cy="1143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Найдите величину острого угла параллелограмма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если биссектриса угла А образует со стороной ВС угол 21°.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дайте в градусах.</a:t>
            </a:r>
          </a:p>
        </p:txBody>
      </p:sp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2438400" y="22669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98" name="Equation" r:id="rId3" imgW="164880" imgH="164880" progId="">
                  <p:embed/>
                </p:oleObj>
              </mc:Choice>
              <mc:Fallback>
                <p:oleObj name="Equation" r:id="rId3" imgW="164880" imgH="1648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2669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Object 8"/>
          <p:cNvGraphicFramePr>
            <a:graphicFrameLocks noChangeAspect="1"/>
          </p:cNvGraphicFramePr>
          <p:nvPr/>
        </p:nvGraphicFramePr>
        <p:xfrm>
          <a:off x="3276600" y="971550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99" name="Equation" r:id="rId5" imgW="152280" imgH="177480" progId="">
                  <p:embed/>
                </p:oleObj>
              </mc:Choice>
              <mc:Fallback>
                <p:oleObj name="Equation" r:id="rId5" imgW="15228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971550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Object 8"/>
          <p:cNvGraphicFramePr>
            <a:graphicFrameLocks noChangeAspect="1"/>
          </p:cNvGraphicFramePr>
          <p:nvPr/>
        </p:nvGraphicFramePr>
        <p:xfrm>
          <a:off x="1143000" y="9715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0" name="Equation" r:id="rId7" imgW="152280" imgH="164880" progId="">
                  <p:embed/>
                </p:oleObj>
              </mc:Choice>
              <mc:Fallback>
                <p:oleObj name="Equation" r:id="rId7" imgW="152280" imgH="16488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9715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8"/>
          <p:cNvGraphicFramePr>
            <a:graphicFrameLocks noChangeAspect="1"/>
          </p:cNvGraphicFramePr>
          <p:nvPr/>
        </p:nvGraphicFramePr>
        <p:xfrm>
          <a:off x="304800" y="22669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1"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2669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№9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533400" y="1200150"/>
            <a:ext cx="2362200" cy="106680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685800" y="2038350"/>
            <a:ext cx="76200" cy="762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276600" y="1809750"/>
            <a:ext cx="5410200" cy="2743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1)Обозначим точку пересечения биссектрисы угла А и стороны ВС буквой Е.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2)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∠ВЕА = ∠ЕА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как накрест лежащие при пересечении  параллельных прямых  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ВС секущей АЕ, значит 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∠ЕА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= 21°.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4454" name="Object 3"/>
          <p:cNvGraphicFramePr>
            <a:graphicFrameLocks noChangeAspect="1"/>
          </p:cNvGraphicFramePr>
          <p:nvPr/>
        </p:nvGraphicFramePr>
        <p:xfrm>
          <a:off x="2209800" y="1200150"/>
          <a:ext cx="295275" cy="191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2" name="Equation" r:id="rId11" imgW="253800" imgH="164880" progId="">
                  <p:embed/>
                </p:oleObj>
              </mc:Choice>
              <mc:Fallback>
                <p:oleObj name="Equation" r:id="rId11" imgW="253800" imgH="16488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200150"/>
                        <a:ext cx="295275" cy="1919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Овал 23"/>
          <p:cNvSpPr/>
          <p:nvPr/>
        </p:nvSpPr>
        <p:spPr>
          <a:xfrm>
            <a:off x="762000" y="2190750"/>
            <a:ext cx="76200" cy="762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4455" name="Object 3"/>
          <p:cNvGraphicFramePr>
            <a:graphicFrameLocks noChangeAspect="1"/>
          </p:cNvGraphicFramePr>
          <p:nvPr/>
        </p:nvGraphicFramePr>
        <p:xfrm>
          <a:off x="990600" y="2038350"/>
          <a:ext cx="295275" cy="1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3" name="Equation" r:id="rId13" imgW="253800" imgH="164880" progId="">
                  <p:embed/>
                </p:oleObj>
              </mc:Choice>
              <mc:Fallback>
                <p:oleObj name="Equation" r:id="rId13" imgW="253800" imgH="1648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038350"/>
                        <a:ext cx="295275" cy="192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457" name="Object 3"/>
          <p:cNvGraphicFramePr>
            <a:graphicFrameLocks noChangeAspect="1"/>
          </p:cNvGraphicFramePr>
          <p:nvPr/>
        </p:nvGraphicFramePr>
        <p:xfrm>
          <a:off x="2819400" y="9715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5" name="Equation" r:id="rId15" imgW="152280" imgH="164880" progId="">
                  <p:embed/>
                </p:oleObj>
              </mc:Choice>
              <mc:Fallback>
                <p:oleObj name="Equation" r:id="rId15" imgW="152280" imgH="16488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9715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304800" y="209550"/>
            <a:ext cx="86106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29" name="Параллелограмм 28">
            <a:hlinkClick r:id="rId2" action="ppaction://hlinksldjump"/>
          </p:cNvPr>
          <p:cNvSpPr/>
          <p:nvPr/>
        </p:nvSpPr>
        <p:spPr>
          <a:xfrm>
            <a:off x="533400" y="1200150"/>
            <a:ext cx="2743200" cy="1066800"/>
          </a:xfrm>
          <a:prstGeom prst="parallelogram">
            <a:avLst>
              <a:gd name="adj" fmla="val 74288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733800" y="361950"/>
            <a:ext cx="4800600" cy="1143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Найдите величину острого угла параллелограмма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если биссектриса угла А образует со стороной ВС угол 21°.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дайте в градусах.</a:t>
            </a:r>
          </a:p>
        </p:txBody>
      </p:sp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2438400" y="22669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2" name="Equation" r:id="rId3" imgW="164880" imgH="164880" progId="">
                  <p:embed/>
                </p:oleObj>
              </mc:Choice>
              <mc:Fallback>
                <p:oleObj name="Equation" r:id="rId3" imgW="164880" imgH="1648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2669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Object 8"/>
          <p:cNvGraphicFramePr>
            <a:graphicFrameLocks noChangeAspect="1"/>
          </p:cNvGraphicFramePr>
          <p:nvPr/>
        </p:nvGraphicFramePr>
        <p:xfrm>
          <a:off x="3276600" y="971550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3" name="Equation" r:id="rId5" imgW="152280" imgH="177480" progId="">
                  <p:embed/>
                </p:oleObj>
              </mc:Choice>
              <mc:Fallback>
                <p:oleObj name="Equation" r:id="rId5" imgW="15228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971550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Object 8"/>
          <p:cNvGraphicFramePr>
            <a:graphicFrameLocks noChangeAspect="1"/>
          </p:cNvGraphicFramePr>
          <p:nvPr/>
        </p:nvGraphicFramePr>
        <p:xfrm>
          <a:off x="1143000" y="9715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4" name="Equation" r:id="rId7" imgW="152280" imgH="164880" progId="">
                  <p:embed/>
                </p:oleObj>
              </mc:Choice>
              <mc:Fallback>
                <p:oleObj name="Equation" r:id="rId7" imgW="152280" imgH="16488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9715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8"/>
          <p:cNvGraphicFramePr>
            <a:graphicFrameLocks noChangeAspect="1"/>
          </p:cNvGraphicFramePr>
          <p:nvPr/>
        </p:nvGraphicFramePr>
        <p:xfrm>
          <a:off x="304800" y="22669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5"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2669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№9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533400" y="1200150"/>
            <a:ext cx="2362200" cy="106680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685800" y="2038350"/>
            <a:ext cx="76200" cy="762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276600" y="1809750"/>
            <a:ext cx="5410200" cy="2743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1)Обозначим точку пересечения биссектрисы угла А и стороны ВС буквой Е.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2)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∠ВЕА = ∠ЕА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как накрест лежащие при пересечении  параллельных прямых  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ВС секущей АЕ, значит 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∠ЕА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= 21°.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 3) ВА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21° + 21 = 42°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                                                       Ответ: 42.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4454" name="Object 3"/>
          <p:cNvGraphicFramePr>
            <a:graphicFrameLocks noChangeAspect="1"/>
          </p:cNvGraphicFramePr>
          <p:nvPr/>
        </p:nvGraphicFramePr>
        <p:xfrm>
          <a:off x="2209800" y="1200150"/>
          <a:ext cx="295275" cy="191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6" name="Equation" r:id="rId11" imgW="253800" imgH="164880" progId="">
                  <p:embed/>
                </p:oleObj>
              </mc:Choice>
              <mc:Fallback>
                <p:oleObj name="Equation" r:id="rId11" imgW="253800" imgH="16488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200150"/>
                        <a:ext cx="295275" cy="1919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Овал 23"/>
          <p:cNvSpPr/>
          <p:nvPr/>
        </p:nvSpPr>
        <p:spPr>
          <a:xfrm>
            <a:off x="762000" y="2190750"/>
            <a:ext cx="76200" cy="762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4455" name="Object 3"/>
          <p:cNvGraphicFramePr>
            <a:graphicFrameLocks noChangeAspect="1"/>
          </p:cNvGraphicFramePr>
          <p:nvPr/>
        </p:nvGraphicFramePr>
        <p:xfrm>
          <a:off x="990600" y="2038350"/>
          <a:ext cx="295275" cy="1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7" name="Equation" r:id="rId13" imgW="253800" imgH="164880" progId="">
                  <p:embed/>
                </p:oleObj>
              </mc:Choice>
              <mc:Fallback>
                <p:oleObj name="Equation" r:id="rId13" imgW="253800" imgH="1648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038350"/>
                        <a:ext cx="295275" cy="192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456" name="Object 3"/>
          <p:cNvGraphicFramePr>
            <a:graphicFrameLocks noChangeAspect="1"/>
          </p:cNvGraphicFramePr>
          <p:nvPr/>
        </p:nvGraphicFramePr>
        <p:xfrm>
          <a:off x="838200" y="1809750"/>
          <a:ext cx="295275" cy="1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8" name="Equation" r:id="rId15" imgW="253800" imgH="164880" progId="">
                  <p:embed/>
                </p:oleObj>
              </mc:Choice>
              <mc:Fallback>
                <p:oleObj name="Equation" r:id="rId15" imgW="253800" imgH="16488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809750"/>
                        <a:ext cx="295275" cy="192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457" name="Object 3"/>
          <p:cNvGraphicFramePr>
            <a:graphicFrameLocks noChangeAspect="1"/>
          </p:cNvGraphicFramePr>
          <p:nvPr/>
        </p:nvGraphicFramePr>
        <p:xfrm>
          <a:off x="2819400" y="9715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9" name="Equation" r:id="rId16" imgW="152280" imgH="164880" progId="">
                  <p:embed/>
                </p:oleObj>
              </mc:Choice>
              <mc:Fallback>
                <p:oleObj name="Equation" r:id="rId16" imgW="152280" imgH="16488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9715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152400" y="209550"/>
            <a:ext cx="87630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29" name="Параллелограмм 28">
            <a:hlinkClick r:id="rId2" action="ppaction://hlinksldjump"/>
          </p:cNvPr>
          <p:cNvSpPr/>
          <p:nvPr/>
        </p:nvSpPr>
        <p:spPr>
          <a:xfrm>
            <a:off x="228600" y="1276350"/>
            <a:ext cx="3352800" cy="990600"/>
          </a:xfrm>
          <a:prstGeom prst="parallelogram">
            <a:avLst>
              <a:gd name="adj" fmla="val 141322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4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962400" y="361950"/>
            <a:ext cx="4572000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Найти площадь параллелограмма, изображенного на рисунке.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№10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600200" y="1276350"/>
            <a:ext cx="0" cy="99060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1676400" y="1581150"/>
          <a:ext cx="20478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46" name="Equation" r:id="rId3" imgW="114120" imgH="177480" progId="">
                  <p:embed/>
                </p:oleObj>
              </mc:Choice>
              <mc:Fallback>
                <p:oleObj name="Equation" r:id="rId3" imgW="114120" imgH="1774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581150"/>
                        <a:ext cx="204787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9" name="Object 7"/>
          <p:cNvGraphicFramePr>
            <a:graphicFrameLocks noChangeAspect="1"/>
          </p:cNvGraphicFramePr>
          <p:nvPr/>
        </p:nvGraphicFramePr>
        <p:xfrm>
          <a:off x="1752600" y="2266950"/>
          <a:ext cx="20478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47" name="Equation" r:id="rId5" imgW="114120" imgH="177480" progId="">
                  <p:embed/>
                </p:oleObj>
              </mc:Choice>
              <mc:Fallback>
                <p:oleObj name="Equation" r:id="rId5" imgW="114120" imgH="17748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266950"/>
                        <a:ext cx="204787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0" name="Object 8"/>
          <p:cNvGraphicFramePr>
            <a:graphicFrameLocks noChangeAspect="1"/>
          </p:cNvGraphicFramePr>
          <p:nvPr/>
        </p:nvGraphicFramePr>
        <p:xfrm>
          <a:off x="762000" y="2266950"/>
          <a:ext cx="31750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48" name="Equation" r:id="rId7" imgW="177480" imgH="164880" progId="">
                  <p:embed/>
                </p:oleObj>
              </mc:Choice>
              <mc:Fallback>
                <p:oleObj name="Equation" r:id="rId7" imgW="177480" imgH="1648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266950"/>
                        <a:ext cx="317500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1" name="Object 9"/>
          <p:cNvGraphicFramePr>
            <a:graphicFrameLocks noChangeAspect="1"/>
          </p:cNvGraphicFramePr>
          <p:nvPr/>
        </p:nvGraphicFramePr>
        <p:xfrm>
          <a:off x="762000" y="1352550"/>
          <a:ext cx="317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49" name="Equation" r:id="rId9" imgW="177480" imgH="177480" progId="">
                  <p:embed/>
                </p:oleObj>
              </mc:Choice>
              <mc:Fallback>
                <p:oleObj name="Equation" r:id="rId9" imgW="177480" imgH="17748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352550"/>
                        <a:ext cx="3175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152400" y="209550"/>
            <a:ext cx="87630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29" name="Параллелограмм 28">
            <a:hlinkClick r:id="rId2" action="ppaction://hlinksldjump"/>
          </p:cNvPr>
          <p:cNvSpPr/>
          <p:nvPr/>
        </p:nvSpPr>
        <p:spPr>
          <a:xfrm>
            <a:off x="228600" y="1276350"/>
            <a:ext cx="3352800" cy="990600"/>
          </a:xfrm>
          <a:prstGeom prst="parallelogram">
            <a:avLst>
              <a:gd name="adj" fmla="val 141322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4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962400" y="361950"/>
            <a:ext cx="4572000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Найти площадь параллелограмма, изображенного на рисунке.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№10</a:t>
            </a:r>
            <a:endParaRPr lang="ru-RU" sz="2400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600200" y="1276350"/>
            <a:ext cx="0" cy="99060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1676400" y="1581150"/>
          <a:ext cx="20478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0" name="Equation" r:id="rId3" imgW="114120" imgH="177480" progId="">
                  <p:embed/>
                </p:oleObj>
              </mc:Choice>
              <mc:Fallback>
                <p:oleObj name="Equation" r:id="rId3" imgW="114120" imgH="17748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581150"/>
                        <a:ext cx="204787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9" name="Object 7"/>
          <p:cNvGraphicFramePr>
            <a:graphicFrameLocks noChangeAspect="1"/>
          </p:cNvGraphicFramePr>
          <p:nvPr/>
        </p:nvGraphicFramePr>
        <p:xfrm>
          <a:off x="1752600" y="2266950"/>
          <a:ext cx="20478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1" name="Equation" r:id="rId5" imgW="114120" imgH="177480" progId="">
                  <p:embed/>
                </p:oleObj>
              </mc:Choice>
              <mc:Fallback>
                <p:oleObj name="Equation" r:id="rId5" imgW="114120" imgH="1774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266950"/>
                        <a:ext cx="204787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0" name="Object 8"/>
          <p:cNvGraphicFramePr>
            <a:graphicFrameLocks noChangeAspect="1"/>
          </p:cNvGraphicFramePr>
          <p:nvPr/>
        </p:nvGraphicFramePr>
        <p:xfrm>
          <a:off x="762000" y="2266950"/>
          <a:ext cx="31750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2" name="Equation" r:id="rId7" imgW="177480" imgH="164880" progId="">
                  <p:embed/>
                </p:oleObj>
              </mc:Choice>
              <mc:Fallback>
                <p:oleObj name="Equation" r:id="rId7" imgW="177480" imgH="16488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266950"/>
                        <a:ext cx="317500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1" name="Object 9"/>
          <p:cNvGraphicFramePr>
            <a:graphicFrameLocks noChangeAspect="1"/>
          </p:cNvGraphicFramePr>
          <p:nvPr/>
        </p:nvGraphicFramePr>
        <p:xfrm>
          <a:off x="762000" y="1352550"/>
          <a:ext cx="317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3" name="Equation" r:id="rId9" imgW="177480" imgH="177480" progId="">
                  <p:embed/>
                </p:oleObj>
              </mc:Choice>
              <mc:Fallback>
                <p:oleObj name="Equation" r:id="rId9" imgW="177480" imgH="17748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352550"/>
                        <a:ext cx="3175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Скругленный прямоугольник 15"/>
          <p:cNvSpPr/>
          <p:nvPr/>
        </p:nvSpPr>
        <p:spPr>
          <a:xfrm>
            <a:off x="3276600" y="1581150"/>
            <a:ext cx="5410200" cy="2743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en-US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                                                        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Ответ: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75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.</a:t>
            </a:r>
          </a:p>
          <a:p>
            <a:pPr marL="342900" indent="-342900" algn="ctr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 algn="ctr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9882" name="Object 10"/>
          <p:cNvGraphicFramePr>
            <a:graphicFrameLocks noChangeAspect="1"/>
          </p:cNvGraphicFramePr>
          <p:nvPr/>
        </p:nvGraphicFramePr>
        <p:xfrm>
          <a:off x="4343400" y="2647950"/>
          <a:ext cx="2743199" cy="3447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4" name="Equation" r:id="rId11" imgW="1612800" imgH="203040" progId="">
                  <p:embed/>
                </p:oleObj>
              </mc:Choice>
              <mc:Fallback>
                <p:oleObj name="Equation" r:id="rId11" imgW="1612800" imgH="20304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2647950"/>
                        <a:ext cx="2743199" cy="34478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304800" y="209550"/>
            <a:ext cx="86106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29" name="Параллелограмм 28">
            <a:hlinkClick r:id="rId2" action="ppaction://hlinksldjump"/>
          </p:cNvPr>
          <p:cNvSpPr/>
          <p:nvPr/>
        </p:nvSpPr>
        <p:spPr>
          <a:xfrm>
            <a:off x="609600" y="1352550"/>
            <a:ext cx="2514600" cy="1295400"/>
          </a:xfrm>
          <a:prstGeom prst="parallelogram">
            <a:avLst>
              <a:gd name="adj" fmla="val 32547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962400" y="361950"/>
            <a:ext cx="4572000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параллелограмме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 А равен 61°. Найдите величину угла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дайте в градусах.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276600" y="1581150"/>
            <a:ext cx="5410200" cy="2743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1)∠А и ∠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– односторонние при пересечении параллельных прямых  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и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секущей 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значит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∠А + ∠В  = 180°.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2)∠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180° – 61° = 119°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                                                               Ответ: 119.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1" name="Объект 40"/>
          <p:cNvGraphicFramePr>
            <a:graphicFrameLocks noChangeAspect="1"/>
          </p:cNvGraphicFramePr>
          <p:nvPr/>
        </p:nvGraphicFramePr>
        <p:xfrm>
          <a:off x="685800" y="2343150"/>
          <a:ext cx="3810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6" name="Equation" r:id="rId3" imgW="253800" imgH="177480" progId="">
                  <p:embed/>
                </p:oleObj>
              </mc:Choice>
              <mc:Fallback>
                <p:oleObj name="Equation" r:id="rId3" imgW="253800" imgH="17748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343150"/>
                        <a:ext cx="3810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2733675" y="25717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7" name="Equation" r:id="rId5" imgW="164880" imgH="164880" progId="">
                  <p:embed/>
                </p:oleObj>
              </mc:Choice>
              <mc:Fallback>
                <p:oleObj name="Equation" r:id="rId5" imgW="164880" imgH="1648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3675" y="25717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Object 8"/>
          <p:cNvGraphicFramePr>
            <a:graphicFrameLocks noChangeAspect="1"/>
          </p:cNvGraphicFramePr>
          <p:nvPr/>
        </p:nvGraphicFramePr>
        <p:xfrm>
          <a:off x="3124200" y="1114425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8" name="Equation" r:id="rId7" imgW="152280" imgH="177480" progId="">
                  <p:embed/>
                </p:oleObj>
              </mc:Choice>
              <mc:Fallback>
                <p:oleObj name="Equation" r:id="rId7" imgW="15228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114425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Object 8"/>
          <p:cNvGraphicFramePr>
            <a:graphicFrameLocks noChangeAspect="1"/>
          </p:cNvGraphicFramePr>
          <p:nvPr/>
        </p:nvGraphicFramePr>
        <p:xfrm>
          <a:off x="762000" y="11239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9"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1239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8"/>
          <p:cNvGraphicFramePr>
            <a:graphicFrameLocks noChangeAspect="1"/>
          </p:cNvGraphicFramePr>
          <p:nvPr/>
        </p:nvGraphicFramePr>
        <p:xfrm>
          <a:off x="304800" y="25717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30" name="Equation" r:id="rId11" imgW="152280" imgH="164880" progId="">
                  <p:embed/>
                </p:oleObj>
              </mc:Choice>
              <mc:Fallback>
                <p:oleObj name="Equation" r:id="rId11" imgW="152280" imgH="16488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5717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№1</a:t>
            </a:r>
          </a:p>
        </p:txBody>
      </p:sp>
      <p:sp>
        <p:nvSpPr>
          <p:cNvPr id="15" name="Овал 14"/>
          <p:cNvSpPr/>
          <p:nvPr/>
        </p:nvSpPr>
        <p:spPr>
          <a:xfrm>
            <a:off x="2514600" y="2419350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152400" y="209550"/>
            <a:ext cx="87630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962400" y="361950"/>
            <a:ext cx="4572000" cy="1143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Основания трапеции равны 1 и 11. Найдите больший из отрезков, на которые  делит среднюю линию этой трапеции одна из ее диагоналей.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№2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685800" y="2647950"/>
            <a:ext cx="2133600" cy="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685800" y="1352550"/>
            <a:ext cx="533400" cy="129540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219200" y="1352550"/>
            <a:ext cx="685800" cy="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1905000" y="1352550"/>
            <a:ext cx="914400" cy="129540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685800" y="1352550"/>
            <a:ext cx="1219200" cy="129540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>
            <a:off x="990600" y="1962150"/>
            <a:ext cx="1371600" cy="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152400" y="209550"/>
            <a:ext cx="87630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962400" y="361950"/>
            <a:ext cx="4572000" cy="1143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Основания трапеции равны 1 и 11. Найдите больший из отрезков, на которые  делит среднюю линию этой трапеции одна из ее диагоналей.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№2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685800" y="2647950"/>
            <a:ext cx="2133600" cy="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685800" y="1352550"/>
            <a:ext cx="533400" cy="129540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219200" y="1352550"/>
            <a:ext cx="685800" cy="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1905000" y="1352550"/>
            <a:ext cx="914400" cy="129540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685800" y="1352550"/>
            <a:ext cx="1219200" cy="129540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>
            <a:off x="990600" y="1962150"/>
            <a:ext cx="1371600" cy="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3276600" y="1809750"/>
            <a:ext cx="5410200" cy="2743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   Отрезки, на которые делит диагональ среднюю линию трапеции, являются средними линиями треугольников, поэтому меньший из отрезков равен  половине верхнего основания, а больший половине нижнего основания, 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    то есть 11 : 2 = 5,5.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                                                   Ответ: 5,5.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1524000" y="2724150"/>
          <a:ext cx="2286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6" name="Equation" r:id="rId2" imgW="164880" imgH="164880" progId="">
                  <p:embed/>
                </p:oleObj>
              </mc:Choice>
              <mc:Fallback>
                <p:oleObj name="Equation" r:id="rId2" imgW="164880" imgH="16488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724150"/>
                        <a:ext cx="228600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1524000" y="1047750"/>
          <a:ext cx="12382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7" name="Equation" r:id="rId4" imgW="88560" imgH="164880" progId="">
                  <p:embed/>
                </p:oleObj>
              </mc:Choice>
              <mc:Fallback>
                <p:oleObj name="Equation" r:id="rId4" imgW="88560" imgH="16488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047750"/>
                        <a:ext cx="123825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Прямая соединительная линия 20"/>
          <p:cNvCxnSpPr/>
          <p:nvPr/>
        </p:nvCxnSpPr>
        <p:spPr>
          <a:xfrm>
            <a:off x="1371600" y="1962150"/>
            <a:ext cx="990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328" name="Object 8"/>
          <p:cNvGraphicFramePr>
            <a:graphicFrameLocks noChangeAspect="1"/>
          </p:cNvGraphicFramePr>
          <p:nvPr/>
        </p:nvGraphicFramePr>
        <p:xfrm>
          <a:off x="1066800" y="1733550"/>
          <a:ext cx="304800" cy="2556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8" name="Equation" r:id="rId6" imgW="241200" imgH="203040" progId="">
                  <p:embed/>
                </p:oleObj>
              </mc:Choice>
              <mc:Fallback>
                <p:oleObj name="Equation" r:id="rId6" imgW="241200" imgH="20304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733550"/>
                        <a:ext cx="304800" cy="25568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9" name="Object 9"/>
          <p:cNvGraphicFramePr>
            <a:graphicFrameLocks noChangeAspect="1"/>
          </p:cNvGraphicFramePr>
          <p:nvPr/>
        </p:nvGraphicFramePr>
        <p:xfrm>
          <a:off x="1676400" y="1733550"/>
          <a:ext cx="304800" cy="2556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9" name="Equation" r:id="rId8" imgW="241200" imgH="203040" progId="">
                  <p:embed/>
                </p:oleObj>
              </mc:Choice>
              <mc:Fallback>
                <p:oleObj name="Equation" r:id="rId8" imgW="241200" imgH="20304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733550"/>
                        <a:ext cx="304800" cy="25568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228600" y="209550"/>
            <a:ext cx="86106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29" name="Параллелограмм 28">
            <a:hlinkClick r:id="rId2" action="ppaction://hlinksldjump"/>
          </p:cNvPr>
          <p:cNvSpPr/>
          <p:nvPr/>
        </p:nvSpPr>
        <p:spPr>
          <a:xfrm>
            <a:off x="838200" y="1352550"/>
            <a:ext cx="2133600" cy="1295400"/>
          </a:xfrm>
          <a:prstGeom prst="parallelogram">
            <a:avLst>
              <a:gd name="adj" fmla="val 32547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962400" y="361950"/>
            <a:ext cx="4572000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ромбе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 АВС  равен 146°. Найдите угол АС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Ответ дайте в градусах.</a:t>
            </a:r>
          </a:p>
        </p:txBody>
      </p:sp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2438400" y="27241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7" name="Equation" r:id="rId3" imgW="164880" imgH="164880" progId="">
                  <p:embed/>
                </p:oleObj>
              </mc:Choice>
              <mc:Fallback>
                <p:oleObj name="Equation" r:id="rId3" imgW="164880" imgH="1648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7241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Object 8"/>
          <p:cNvGraphicFramePr>
            <a:graphicFrameLocks noChangeAspect="1"/>
          </p:cNvGraphicFramePr>
          <p:nvPr/>
        </p:nvGraphicFramePr>
        <p:xfrm>
          <a:off x="3048000" y="1200150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8" name="Equation" r:id="rId5" imgW="152280" imgH="177480" progId="">
                  <p:embed/>
                </p:oleObj>
              </mc:Choice>
              <mc:Fallback>
                <p:oleObj name="Equation" r:id="rId5" imgW="15228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1200150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Object 8"/>
          <p:cNvGraphicFramePr>
            <a:graphicFrameLocks noChangeAspect="1"/>
          </p:cNvGraphicFramePr>
          <p:nvPr/>
        </p:nvGraphicFramePr>
        <p:xfrm>
          <a:off x="990600" y="11239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9" name="Equation" r:id="rId7" imgW="152280" imgH="164880" progId="">
                  <p:embed/>
                </p:oleObj>
              </mc:Choice>
              <mc:Fallback>
                <p:oleObj name="Equation" r:id="rId7" imgW="152280" imgH="16488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1239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8"/>
          <p:cNvGraphicFramePr>
            <a:graphicFrameLocks noChangeAspect="1"/>
          </p:cNvGraphicFramePr>
          <p:nvPr/>
        </p:nvGraphicFramePr>
        <p:xfrm>
          <a:off x="685800" y="27241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0"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7241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№3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838200" y="1352550"/>
            <a:ext cx="2133600" cy="129540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228600" y="209550"/>
            <a:ext cx="86106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29" name="Параллелограмм 28">
            <a:hlinkClick r:id="rId2" action="ppaction://hlinksldjump"/>
          </p:cNvPr>
          <p:cNvSpPr/>
          <p:nvPr/>
        </p:nvSpPr>
        <p:spPr>
          <a:xfrm>
            <a:off x="838200" y="1352550"/>
            <a:ext cx="2133600" cy="1295400"/>
          </a:xfrm>
          <a:prstGeom prst="parallelogram">
            <a:avLst>
              <a:gd name="adj" fmla="val 32547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962400" y="361950"/>
            <a:ext cx="4572000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ромбе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 АВС  равен 146°. Найдите угол АС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Ответ дайте в градусах.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276600" y="1581150"/>
            <a:ext cx="5410200" cy="2743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1)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 ромб, поэтому АВ = ВС = 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2438400" y="27241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1" name="Equation" r:id="rId3" imgW="164880" imgH="164880" progId="">
                  <p:embed/>
                </p:oleObj>
              </mc:Choice>
              <mc:Fallback>
                <p:oleObj name="Equation" r:id="rId3" imgW="164880" imgH="1648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7241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Object 8"/>
          <p:cNvGraphicFramePr>
            <a:graphicFrameLocks noChangeAspect="1"/>
          </p:cNvGraphicFramePr>
          <p:nvPr/>
        </p:nvGraphicFramePr>
        <p:xfrm>
          <a:off x="3048000" y="1200150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2" name="Equation" r:id="rId5" imgW="152280" imgH="177480" progId="">
                  <p:embed/>
                </p:oleObj>
              </mc:Choice>
              <mc:Fallback>
                <p:oleObj name="Equation" r:id="rId5" imgW="15228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1200150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Object 8"/>
          <p:cNvGraphicFramePr>
            <a:graphicFrameLocks noChangeAspect="1"/>
          </p:cNvGraphicFramePr>
          <p:nvPr/>
        </p:nvGraphicFramePr>
        <p:xfrm>
          <a:off x="990600" y="11239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3" name="Equation" r:id="rId7" imgW="152280" imgH="164880" progId="">
                  <p:embed/>
                </p:oleObj>
              </mc:Choice>
              <mc:Fallback>
                <p:oleObj name="Equation" r:id="rId7" imgW="152280" imgH="16488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1239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8"/>
          <p:cNvGraphicFramePr>
            <a:graphicFrameLocks noChangeAspect="1"/>
          </p:cNvGraphicFramePr>
          <p:nvPr/>
        </p:nvGraphicFramePr>
        <p:xfrm>
          <a:off x="685800" y="27241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4"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7241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№3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838200" y="1352550"/>
            <a:ext cx="2133600" cy="129540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ig_button1"/>
          <p:cNvSpPr/>
          <p:nvPr/>
        </p:nvSpPr>
        <p:spPr>
          <a:xfrm>
            <a:off x="228600" y="133350"/>
            <a:ext cx="8610600" cy="472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.</a:t>
            </a:r>
            <a:endParaRPr lang="en-US" dirty="0"/>
          </a:p>
        </p:txBody>
      </p:sp>
      <p:sp>
        <p:nvSpPr>
          <p:cNvPr id="29" name="Параллелограмм 28">
            <a:hlinkClick r:id="rId2" action="ppaction://hlinksldjump"/>
          </p:cNvPr>
          <p:cNvSpPr/>
          <p:nvPr/>
        </p:nvSpPr>
        <p:spPr>
          <a:xfrm>
            <a:off x="838200" y="1352550"/>
            <a:ext cx="2133600" cy="1295400"/>
          </a:xfrm>
          <a:prstGeom prst="parallelogram">
            <a:avLst>
              <a:gd name="adj" fmla="val 32547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962400" y="361950"/>
            <a:ext cx="4572000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ромбе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 АВС  равен 146°. Найдите угол АС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Ответ дайте в градусах.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276600" y="1581150"/>
            <a:ext cx="5410200" cy="2743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1)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АВС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– ромб, поэтому АВ = ВС = С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А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2) ∠В = ∠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=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146°, так как противоположные углы  ромба.</a:t>
            </a:r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 </a:t>
            </a: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Times New Roman" pitchFamily="18" charset="0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endParaRPr lang="ru-RU" dirty="0">
              <a:solidFill>
                <a:schemeClr val="tx1"/>
              </a:solidFill>
              <a:latin typeface="Cambria Math"/>
              <a:ea typeface="Cambria Math"/>
              <a:cs typeface="Times New Roman" pitchFamily="18" charset="0"/>
            </a:endParaRPr>
          </a:p>
          <a:p>
            <a:pPr marL="342900" indent="-342900"/>
            <a:r>
              <a:rPr lang="ru-RU" dirty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              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1" name="Объект 40"/>
          <p:cNvGraphicFramePr>
            <a:graphicFrameLocks noChangeAspect="1"/>
          </p:cNvGraphicFramePr>
          <p:nvPr/>
        </p:nvGraphicFramePr>
        <p:xfrm>
          <a:off x="1295400" y="1428750"/>
          <a:ext cx="408214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8" name="Equation" r:id="rId3" imgW="317160" imgH="177480" progId="">
                  <p:embed/>
                </p:oleObj>
              </mc:Choice>
              <mc:Fallback>
                <p:oleObj name="Equation" r:id="rId3" imgW="317160" imgH="17748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428750"/>
                        <a:ext cx="408214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2438400" y="2724150"/>
          <a:ext cx="247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9" name="Equation" r:id="rId5" imgW="164880" imgH="164880" progId="">
                  <p:embed/>
                </p:oleObj>
              </mc:Choice>
              <mc:Fallback>
                <p:oleObj name="Equation" r:id="rId5" imgW="164880" imgH="1648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724150"/>
                        <a:ext cx="247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Object 8"/>
          <p:cNvGraphicFramePr>
            <a:graphicFrameLocks noChangeAspect="1"/>
          </p:cNvGraphicFramePr>
          <p:nvPr/>
        </p:nvGraphicFramePr>
        <p:xfrm>
          <a:off x="3048000" y="1200150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0" name="Equation" r:id="rId7" imgW="152280" imgH="177480" progId="">
                  <p:embed/>
                </p:oleObj>
              </mc:Choice>
              <mc:Fallback>
                <p:oleObj name="Equation" r:id="rId7" imgW="15228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1200150"/>
                        <a:ext cx="2286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Object 8"/>
          <p:cNvGraphicFramePr>
            <a:graphicFrameLocks noChangeAspect="1"/>
          </p:cNvGraphicFramePr>
          <p:nvPr/>
        </p:nvGraphicFramePr>
        <p:xfrm>
          <a:off x="990600" y="11239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1" name="Equation" r:id="rId9" imgW="152280" imgH="164880" progId="">
                  <p:embed/>
                </p:oleObj>
              </mc:Choice>
              <mc:Fallback>
                <p:oleObj name="Equation" r:id="rId9" imgW="152280" imgH="16488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1239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8"/>
          <p:cNvGraphicFramePr>
            <a:graphicFrameLocks noChangeAspect="1"/>
          </p:cNvGraphicFramePr>
          <p:nvPr/>
        </p:nvGraphicFramePr>
        <p:xfrm>
          <a:off x="685800" y="2724150"/>
          <a:ext cx="2286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2" name="Equation" r:id="rId11" imgW="152280" imgH="164880" progId="">
                  <p:embed/>
                </p:oleObj>
              </mc:Choice>
              <mc:Fallback>
                <p:oleObj name="Equation" r:id="rId11" imgW="152280" imgH="16488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724150"/>
                        <a:ext cx="22860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1066800" y="361950"/>
            <a:ext cx="23622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Задача №3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838200" y="1352550"/>
            <a:ext cx="2133600" cy="129540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0424" name="Object 8"/>
          <p:cNvGraphicFramePr>
            <a:graphicFrameLocks noChangeAspect="1"/>
          </p:cNvGraphicFramePr>
          <p:nvPr/>
        </p:nvGraphicFramePr>
        <p:xfrm>
          <a:off x="2133600" y="2343150"/>
          <a:ext cx="407988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4" name="Equation" r:id="rId13" imgW="317160" imgH="177480" progId="">
                  <p:embed/>
                </p:oleObj>
              </mc:Choice>
              <mc:Fallback>
                <p:oleObj name="Equation" r:id="rId13" imgW="317160" imgH="17748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343150"/>
                        <a:ext cx="407988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</TotalTime>
  <Words>2216</Words>
  <Application>Microsoft Office PowerPoint</Application>
  <PresentationFormat>Экран (16:9)</PresentationFormat>
  <Paragraphs>703</Paragraphs>
  <Slides>36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2" baseType="lpstr">
      <vt:lpstr>Arial</vt:lpstr>
      <vt:lpstr>Calibri</vt:lpstr>
      <vt:lpstr>Cambria Math</vt:lpstr>
      <vt:lpstr>Times New Roman</vt:lpstr>
      <vt:lpstr>Office Theme</vt:lpstr>
      <vt:lpstr>Equation</vt:lpstr>
      <vt:lpstr>ЗАДАНИЕ  №17 ОГЭ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РЭУ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Бондарева В.В.</dc:creator>
  <cp:lastModifiedBy>Алена Бондарева</cp:lastModifiedBy>
  <cp:revision>122</cp:revision>
  <dcterms:created xsi:type="dcterms:W3CDTF">2011-04-15T19:17:51Z</dcterms:created>
  <dcterms:modified xsi:type="dcterms:W3CDTF">2023-06-09T07:37:21Z</dcterms:modified>
</cp:coreProperties>
</file>