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60" r:id="rId21"/>
    <p:sldId id="286" r:id="rId22"/>
    <p:sldId id="287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4FC03BA-7014-4CE3-AD08-031C9C738C3C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24942E9-E55C-445D-BCCA-66346A3BE92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97532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911080"/>
            <a:ext cx="6500858" cy="165203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/>
              <a:t>Тема: «Жизненный цикл товара»</a:t>
            </a:r>
            <a:endParaRPr lang="ru-RU" sz="4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259" y="4584140"/>
            <a:ext cx="2208305" cy="22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dirty="0"/>
              <a:t>Перед тем как начать производить товар, необходимо провести анализ его потребительских свойств, в том числе выявить причины, по которым приобретаются товары конкурентов.</a:t>
            </a:r>
          </a:p>
          <a:p>
            <a:r>
              <a:rPr lang="ru-RU" sz="3600" dirty="0"/>
              <a:t>Под потребительской ценностью понимают совокупность потребительских свойств товара.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3715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После того как фирма определила, какой тип продукции она будет производить, ей необходимо определить номенклатуру и ассортимент данной продукции.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88752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Ассортиментная позиция – это модель, марка, которая предлагается рынку с целью продажи. Обычно фирма производит и реализует набор взаимосвязанных товаров одной ассортиментной группы.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99227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Товарный ассортимент – это совокупность ассортиментных групп, которые тесно связаны между собой. </a:t>
            </a:r>
            <a:endParaRPr lang="ru-RU" sz="3600" dirty="0" smtClean="0"/>
          </a:p>
          <a:p>
            <a:r>
              <a:rPr lang="ru-RU" sz="3600" dirty="0" smtClean="0"/>
              <a:t>Товарная </a:t>
            </a:r>
            <a:r>
              <a:rPr lang="ru-RU" sz="3600" dirty="0"/>
              <a:t>единица – это целостность, характеризующаяся ценой, внешним видом и рядом других показателей.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3930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Товарная номенклатура – это совокупность всех ассортиментных групп, а также товарных единиц, которую продавец предлагает рынку.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27586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600" dirty="0"/>
              <a:t>Принципы формирования ассортимента:</a:t>
            </a:r>
          </a:p>
          <a:p>
            <a:r>
              <a:rPr lang="ru-RU" sz="3600" dirty="0"/>
              <a:t>1) функциональный (близость выполняемых функций) – бытовая техника, мебель и т. д.;</a:t>
            </a:r>
          </a:p>
          <a:p>
            <a:r>
              <a:rPr lang="ru-RU" sz="3600" dirty="0"/>
              <a:t>2) потребительский (в зависимости от групп потребителей) – товары для новорожденных, для подростков, для мужчин и т. п.;</a:t>
            </a:r>
          </a:p>
          <a:p>
            <a:r>
              <a:rPr lang="ru-RU" sz="3600" dirty="0"/>
              <a:t>3) бытовой (по стилю продаж) – через магазины, киоски, личные продажи;</a:t>
            </a:r>
          </a:p>
          <a:p>
            <a:r>
              <a:rPr lang="ru-RU" sz="3600" dirty="0"/>
              <a:t>4) ценовой (по уровню цен) – дорогие товары, дешевые, уцененные, товары одной цены.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91422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sz="3600" dirty="0"/>
              <a:t>Основные характеристики ассортимента:</a:t>
            </a:r>
          </a:p>
          <a:p>
            <a:pPr marL="82296" indent="0">
              <a:buNone/>
            </a:pPr>
            <a:r>
              <a:rPr lang="ru-RU" sz="3600" dirty="0"/>
              <a:t>1) широта: это количество ассортиментных групп товаров, производимых и реализуемых фирмой. Например, посуда: кастрюли, сковородки, тарелки, бокалы, рюмки. Или сервизы: чайные, кофейные, винные;</a:t>
            </a:r>
          </a:p>
          <a:p>
            <a:pPr marL="82296" indent="0">
              <a:buNone/>
            </a:pPr>
            <a:r>
              <a:rPr lang="ru-RU" sz="3600" dirty="0"/>
              <a:t>2) глубина: это различные варианты моделей каждого отдельного товара одной ассортиментной группы. Например, лыжи: для спортсменов-профессионалов, для любителей, детские;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9942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600" dirty="0"/>
              <a:t>Основные характеристики ассортимента:</a:t>
            </a:r>
          </a:p>
          <a:p>
            <a:pPr marL="82296" indent="0">
              <a:buNone/>
            </a:pPr>
            <a:r>
              <a:rPr lang="ru-RU" dirty="0" smtClean="0"/>
              <a:t>3</a:t>
            </a:r>
            <a:r>
              <a:rPr lang="ru-RU" dirty="0"/>
              <a:t>) насыщенность: общее количество составляющих ее отдельных товаров;</a:t>
            </a:r>
          </a:p>
          <a:p>
            <a:pPr marL="82296" indent="0">
              <a:buNone/>
            </a:pPr>
            <a:r>
              <a:rPr lang="ru-RU" dirty="0"/>
              <a:t>4) гармоничность: это степень относительной близости товаров различных ассортиментных групп с точки зрения их конечного потребления.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4029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2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/>
              <a:t>Потребитель обычно на подсознательном уровне сравнивает эти параметры и делает выбор в пользу того или иного товара.</a:t>
            </a:r>
          </a:p>
          <a:p>
            <a:r>
              <a:rPr lang="ru-RU" sz="3600" dirty="0"/>
              <a:t>Конкурентоспособность товара – это относительно-обобщенная характеристика товара, которая отражает его выгодные отличия от товаров-конкурентов по степени удовлетворенности потребителей.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9680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</a:rPr>
              <a:t>3</a:t>
            </a:r>
            <a:r>
              <a:rPr lang="ru-RU" dirty="0" smtClean="0">
                <a:effectLst/>
              </a:rPr>
              <a:t> вопрос 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/>
              <a:t>Разработка нового товара включает в себя семь этапов:</a:t>
            </a:r>
          </a:p>
          <a:p>
            <a:pPr marL="82296" indent="0">
              <a:buNone/>
            </a:pPr>
            <a:r>
              <a:rPr lang="ru-RU" sz="3600" dirty="0"/>
              <a:t>1) генерация идеи;</a:t>
            </a:r>
          </a:p>
          <a:p>
            <a:pPr marL="82296" indent="0">
              <a:buNone/>
            </a:pPr>
            <a:r>
              <a:rPr lang="ru-RU" sz="3600" dirty="0"/>
              <a:t>2) оценка продукции;</a:t>
            </a:r>
          </a:p>
          <a:p>
            <a:pPr marL="82296" indent="0">
              <a:buNone/>
            </a:pPr>
            <a:r>
              <a:rPr lang="ru-RU" sz="3600" dirty="0"/>
              <a:t>3) проверка концепции;</a:t>
            </a:r>
          </a:p>
          <a:p>
            <a:pPr marL="82296" indent="0">
              <a:buNone/>
            </a:pPr>
            <a:r>
              <a:rPr lang="ru-RU" sz="3600" dirty="0"/>
              <a:t>4) экономический анализ;</a:t>
            </a:r>
          </a:p>
          <a:p>
            <a:pPr marL="82296" indent="0">
              <a:buNone/>
            </a:pPr>
            <a:r>
              <a:rPr lang="ru-RU" sz="3600" dirty="0"/>
              <a:t>5) разработка продукции;</a:t>
            </a:r>
          </a:p>
          <a:p>
            <a:pPr marL="82296" indent="0">
              <a:buNone/>
            </a:pPr>
            <a:r>
              <a:rPr lang="ru-RU" sz="3600" dirty="0" smtClean="0"/>
              <a:t>6) пробный маркетинг;</a:t>
            </a:r>
          </a:p>
          <a:p>
            <a:pPr marL="82296" indent="0">
              <a:buNone/>
            </a:pPr>
            <a:r>
              <a:rPr lang="ru-RU" sz="3600" dirty="0" smtClean="0"/>
              <a:t>7</a:t>
            </a:r>
            <a:r>
              <a:rPr lang="ru-RU" sz="3600" dirty="0"/>
              <a:t>) коммерческая реализация.</a:t>
            </a:r>
          </a:p>
          <a:p>
            <a:pPr marL="82296" indent="0">
              <a:buNone/>
            </a:pPr>
            <a:endParaRPr lang="ru-RU" sz="3600" dirty="0"/>
          </a:p>
          <a:p>
            <a:pPr marL="82296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0366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Понятие товара, его уровни.</a:t>
            </a:r>
          </a:p>
          <a:p>
            <a:r>
              <a:rPr lang="ru-RU" dirty="0" smtClean="0"/>
              <a:t>Товарный </a:t>
            </a:r>
            <a:r>
              <a:rPr lang="ru-RU" dirty="0"/>
              <a:t>ассортимент и товарная номенклатура.</a:t>
            </a:r>
          </a:p>
          <a:p>
            <a:r>
              <a:rPr lang="ru-RU" dirty="0" smtClean="0"/>
              <a:t>Этапы </a:t>
            </a:r>
            <a:r>
              <a:rPr lang="ru-RU" dirty="0"/>
              <a:t>разработки новых товаров.</a:t>
            </a:r>
          </a:p>
          <a:p>
            <a:r>
              <a:rPr lang="ru-RU" dirty="0" smtClean="0"/>
              <a:t> </a:t>
            </a:r>
            <a:r>
              <a:rPr lang="ru-RU" dirty="0"/>
              <a:t>Жизненный цикл </a:t>
            </a:r>
            <a:r>
              <a:rPr lang="ru-RU" dirty="0" smtClean="0"/>
              <a:t>товара.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365104"/>
            <a:ext cx="2208305" cy="22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4 Стадии ЖЦТ</a:t>
            </a:r>
            <a:endParaRPr lang="ru-RU" b="1" i="1" dirty="0"/>
          </a:p>
        </p:txBody>
      </p:sp>
      <p:pic>
        <p:nvPicPr>
          <p:cNvPr id="4" name="Содержимое 3" descr="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6337" y="2428875"/>
            <a:ext cx="5476875" cy="2838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4 Стадии ЖЦТ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Внедрение</a:t>
            </a:r>
            <a:r>
              <a:rPr lang="ru-RU" dirty="0"/>
              <a:t>- после того как фирма разработала и создала свой товар, она выводит его на рынок. Принимает все возможные меры, чтобы сформировать спрос на него и пытается завоевать доверие покупателей. На данном этапе фирма несет высокие издержки.</a:t>
            </a:r>
          </a:p>
          <a:p>
            <a:r>
              <a:rPr lang="ru-RU" b="1" dirty="0"/>
              <a:t>Стадия роста</a:t>
            </a:r>
            <a:r>
              <a:rPr lang="ru-RU" dirty="0"/>
              <a:t> характеризуется восприятием рынком товара, ростом спроса на него, ростом продаж и прибыли.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56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4 Стадии ЖЦТ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Стадия зрелости</a:t>
            </a:r>
            <a:r>
              <a:rPr lang="ru-RU" dirty="0"/>
              <a:t> – это достижение фирмой максимального объема продаж и прибыли вследствие того, что товар воспринят покупателями и на него есть спрос; появляются товары-конкуренты.</a:t>
            </a:r>
          </a:p>
          <a:p>
            <a:r>
              <a:rPr lang="ru-RU" b="1"/>
              <a:t>Насыщение и упадок</a:t>
            </a:r>
            <a:r>
              <a:rPr lang="ru-RU"/>
              <a:t>– это резкое снижение объемов продаж и прибыли, товар снимают с производства и (или) заменяют его более совершенным; уход фирмы с рынка.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51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1 вопрос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u="sng" dirty="0"/>
              <a:t>Товар </a:t>
            </a:r>
            <a:r>
              <a:rPr lang="ru-RU" dirty="0"/>
              <a:t>– это центральный объект всего комплекса маркетинга. </a:t>
            </a:r>
            <a:endParaRPr lang="ru-RU" dirty="0" smtClean="0"/>
          </a:p>
          <a:p>
            <a:r>
              <a:rPr lang="ru-RU" dirty="0" smtClean="0"/>
              <a:t>Верно </a:t>
            </a:r>
            <a:r>
              <a:rPr lang="ru-RU" dirty="0"/>
              <a:t>утверждение: «Если у Вас есть конкурентоспособный Товар, то вы хороший «маркетолог»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В маркетинге товар рассматривают с двух сторон.</a:t>
            </a:r>
          </a:p>
          <a:p>
            <a:pPr marL="82296" indent="0">
              <a:buNone/>
            </a:pPr>
            <a:r>
              <a:rPr lang="ru-RU" dirty="0" smtClean="0"/>
              <a:t>1. </a:t>
            </a:r>
            <a:r>
              <a:rPr lang="ru-RU" dirty="0"/>
              <a:t>Товар – это средство, при помощи которого возможно удовлетворение конкретных потребностей.</a:t>
            </a:r>
          </a:p>
          <a:p>
            <a:pPr marL="82296" indent="0">
              <a:buNone/>
            </a:pPr>
            <a:r>
              <a:rPr lang="ru-RU" dirty="0"/>
              <a:t>2. Товар – это продукт, созданный для продажи.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Под </a:t>
            </a:r>
            <a:r>
              <a:rPr lang="ru-RU" u="sng" dirty="0"/>
              <a:t>товаром</a:t>
            </a:r>
            <a:r>
              <a:rPr lang="ru-RU" dirty="0"/>
              <a:t> понимается все то, что может удовлетворить нужду или потребность и предполагается рынку с целью реализации .</a:t>
            </a:r>
          </a:p>
          <a:p>
            <a:r>
              <a:rPr lang="ru-RU" u="sng" dirty="0"/>
              <a:t>Товар</a:t>
            </a:r>
            <a:r>
              <a:rPr lang="ru-RU" dirty="0"/>
              <a:t>– это физические объекты, услуги, лица, места, организации, идеи, рабочая сила или все то, что предназначено для обмена. </a:t>
            </a:r>
          </a:p>
        </p:txBody>
      </p:sp>
    </p:spTree>
    <p:extLst>
      <p:ext uri="{BB962C8B-B14F-4D97-AF65-F5344CB8AC3E}">
        <p14:creationId xmlns:p14="http://schemas.microsoft.com/office/powerpoint/2010/main" val="119459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Существует несколько способов классификации товаров: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1) массовый (актуальный) – известный товар рынку.</a:t>
            </a:r>
          </a:p>
          <a:p>
            <a:r>
              <a:rPr lang="ru-RU" dirty="0" smtClean="0"/>
              <a:t>2</a:t>
            </a:r>
            <a:r>
              <a:rPr lang="ru-RU" dirty="0"/>
              <a:t>) товары краткосрочного пользования: приобретаются часто и потребляются за один или несколько раз (продукты питания, бытовая химия, косметика и т. д.);</a:t>
            </a:r>
          </a:p>
          <a:p>
            <a:r>
              <a:rPr lang="ru-RU" dirty="0"/>
              <a:t>3) товары долгосрочного (длительного) пользования: приобретаются редко и надолго (автомобиль, бытовая техника, одежда и т. д.);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64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Существует несколько способов классификации товаров: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 4) услуги: некоторые действия, приносящие человеку преимущества либо полезные результат (бытовые, банковские, страховые, транспортные, финансовые, консалтинговые и др.);</a:t>
            </a:r>
          </a:p>
          <a:p>
            <a:r>
              <a:rPr lang="ru-RU" dirty="0"/>
              <a:t>5) товары эксклюзивного ассортимента: это такие товары, появление которых потребитель ждет на рынке, а в случае, если не дожидается, другой не получает;</a:t>
            </a:r>
          </a:p>
          <a:p>
            <a:r>
              <a:rPr lang="ru-RU" dirty="0"/>
              <a:t>6) товары повседневного спроса: такие товары покупается часто, без раздумий и с минимальными усилиями на их сравнение;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643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Существует несколько способов классификации товаров: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7) товары предварительно спроса: прежде чем приобрести товар, потребитель сравнивает его с имеющимися аналогами по различным показателям;</a:t>
            </a:r>
          </a:p>
          <a:p>
            <a:r>
              <a:rPr lang="ru-RU" dirty="0"/>
              <a:t>8) товары особого спроса: товары широкого спроса с наличием определенных характеристик, ради приобретения которых тратятся значительные усилия;</a:t>
            </a:r>
          </a:p>
          <a:p>
            <a:r>
              <a:rPr lang="ru-RU" dirty="0"/>
              <a:t>9) товары пассивного спроса: товары, о которых потребитель либо не знает, либо знает, но не думает об их покупке. Такие товары требуют для своего сбыта определенных маркетинговых усилий: стимулирования сбыта, реклама, личные продажи и т. д.;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63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Существует несколько способов классификации товаров: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</a:t>
            </a:r>
            <a:r>
              <a:rPr lang="ru-RU" sz="3400" dirty="0"/>
              <a:t>10) товары производственного назначения (для промежуточного использования) – это такие товары, которые приобретаются, в основном, организациями для дальнейшей переработки, либо использования:</a:t>
            </a:r>
          </a:p>
          <a:p>
            <a:r>
              <a:rPr lang="ru-RU" sz="3400" dirty="0"/>
              <a:t>11) материалы и комплектующие: сырье, полуфабрикаты, детали, заготовки, т. е. полностью используются в процессе производства;</a:t>
            </a:r>
          </a:p>
          <a:p>
            <a:r>
              <a:rPr lang="ru-RU" sz="3400" dirty="0"/>
              <a:t>12) капитальное имущество: оборудования, сооружения, т. е. те товары, которые частично присутствуют в конечном товаре</a:t>
            </a:r>
            <a:r>
              <a:rPr lang="ru-RU" sz="3400" dirty="0" smtClean="0"/>
              <a:t>;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87168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123</TotalTime>
  <Words>1027</Words>
  <Application>Microsoft Office PowerPoint</Application>
  <PresentationFormat>Экран (4:3)</PresentationFormat>
  <Paragraphs>77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Corbel</vt:lpstr>
      <vt:lpstr>Gill Sans MT</vt:lpstr>
      <vt:lpstr>Verdana</vt:lpstr>
      <vt:lpstr>Wingdings 2</vt:lpstr>
      <vt:lpstr>Солнцестояние</vt:lpstr>
      <vt:lpstr>Презентация PowerPoint</vt:lpstr>
      <vt:lpstr>ПЛАН:</vt:lpstr>
      <vt:lpstr>1 вопрос </vt:lpstr>
      <vt:lpstr>1 вопрос</vt:lpstr>
      <vt:lpstr>1 вопрос</vt:lpstr>
      <vt:lpstr>Существует несколько способов классификации товаров:</vt:lpstr>
      <vt:lpstr>Существует несколько способов классификации товаров:</vt:lpstr>
      <vt:lpstr>Существует несколько способов классификации товаров:</vt:lpstr>
      <vt:lpstr>Существует несколько способов классификации товаров:</vt:lpstr>
      <vt:lpstr>Презентация PowerPoint</vt:lpstr>
      <vt:lpstr>2 вопрос </vt:lpstr>
      <vt:lpstr>2 вопрос </vt:lpstr>
      <vt:lpstr>2 вопрос </vt:lpstr>
      <vt:lpstr>2 вопрос </vt:lpstr>
      <vt:lpstr>2 вопрос </vt:lpstr>
      <vt:lpstr>2 вопрос </vt:lpstr>
      <vt:lpstr>2 вопрос </vt:lpstr>
      <vt:lpstr>2 вопрос </vt:lpstr>
      <vt:lpstr>3 вопрос </vt:lpstr>
      <vt:lpstr>4 Стадии ЖЦТ</vt:lpstr>
      <vt:lpstr>4 Стадии ЖЦТ</vt:lpstr>
      <vt:lpstr>4 Стадии ЖЦТ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МДК 01.02  «Прямые продажи страховых продуктов»</dc:title>
  <dc:creator>Admin</dc:creator>
  <cp:lastModifiedBy>User</cp:lastModifiedBy>
  <cp:revision>11</cp:revision>
  <dcterms:created xsi:type="dcterms:W3CDTF">2017-04-03T17:15:45Z</dcterms:created>
  <dcterms:modified xsi:type="dcterms:W3CDTF">2023-02-15T15:43:21Z</dcterms:modified>
</cp:coreProperties>
</file>