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</p:sldMasterIdLst>
  <p:sldIdLst>
    <p:sldId id="271" r:id="rId7"/>
    <p:sldId id="272" r:id="rId8"/>
    <p:sldId id="280" r:id="rId9"/>
    <p:sldId id="273" r:id="rId10"/>
    <p:sldId id="258" r:id="rId11"/>
    <p:sldId id="276" r:id="rId12"/>
    <p:sldId id="281" r:id="rId13"/>
    <p:sldId id="277" r:id="rId14"/>
    <p:sldId id="278" r:id="rId15"/>
    <p:sldId id="270" r:id="rId16"/>
    <p:sldId id="283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69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6FEFE"/>
    <a:srgbClr val="0000CC"/>
    <a:srgbClr val="020202"/>
    <a:srgbClr val="996633"/>
    <a:srgbClr val="663300"/>
    <a:srgbClr val="DAB48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279" autoAdjust="0"/>
    <p:restoredTop sz="94660"/>
  </p:normalViewPr>
  <p:slideViewPr>
    <p:cSldViewPr snapToGrid="0">
      <p:cViewPr>
        <p:scale>
          <a:sx n="84" d="100"/>
          <a:sy n="84" d="100"/>
        </p:scale>
        <p:origin x="-324" y="-3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44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B172D4-8F31-4AAC-A03F-3671034303C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6979-4F5D-4455-B33B-952F035EBE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9700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B172D4-8F31-4AAC-A03F-3671034303C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6979-4F5D-4455-B33B-952F035EBE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09456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57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57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B172D4-8F31-4AAC-A03F-3671034303C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6979-4F5D-4455-B33B-952F035EBE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5029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1761A-5089-438A-B419-13E6431CAA6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DCE3-9FDE-4B56-86EC-1CF63F979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7629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1761A-5089-438A-B419-13E6431CAA6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DCE3-9FDE-4B56-86EC-1CF63F979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7131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5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8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1761A-5089-438A-B419-13E6431CAA6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DCE3-9FDE-4B56-86EC-1CF63F979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2285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1761A-5089-438A-B419-13E6431CAA6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DCE3-9FDE-4B56-86EC-1CF63F979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4558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1761A-5089-438A-B419-13E6431CAA6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DCE3-9FDE-4B56-86EC-1CF63F979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1628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1761A-5089-438A-B419-13E6431CAA6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DCE3-9FDE-4B56-86EC-1CF63F979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86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1761A-5089-438A-B419-13E6431CAA6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DCE3-9FDE-4B56-86EC-1CF63F979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7209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4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1761A-5089-438A-B419-13E6431CAA6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DCE3-9FDE-4B56-86EC-1CF63F979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1421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B172D4-8F31-4AAC-A03F-3671034303C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6979-4F5D-4455-B33B-952F035EBE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13479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4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1761A-5089-438A-B419-13E6431CAA6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DCE3-9FDE-4B56-86EC-1CF63F979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4334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1761A-5089-438A-B419-13E6431CAA6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DCE3-9FDE-4B56-86EC-1CF63F979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8413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1761A-5089-438A-B419-13E6431CAA6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DCE3-9FDE-4B56-86EC-1CF63F979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2050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44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1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8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8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1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B172D4-8F31-4AAC-A03F-3671034303C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6979-4F5D-4455-B33B-952F035EBE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331552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6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57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57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4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1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B172D4-8F31-4AAC-A03F-3671034303C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6979-4F5D-4455-B33B-952F035EBE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49719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6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5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5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4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34326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05857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1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99512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02221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8059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8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8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B172D4-8F31-4AAC-A03F-3671034303C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6979-4F5D-4455-B33B-952F035EBE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3628588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91250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7524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6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004307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7928795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981088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5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5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341393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40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34326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05857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1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995129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0222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B172D4-8F31-4AAC-A03F-3671034303C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6979-4F5D-4455-B33B-952F035EBE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3129518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80593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912506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7524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6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004307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7928795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981088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53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53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3413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B172D4-8F31-4AAC-A03F-3671034303C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6979-4F5D-4455-B33B-952F035EBE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6448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6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B172D4-8F31-4AAC-A03F-3671034303C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6979-4F5D-4455-B33B-952F035EBE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7313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B172D4-8F31-4AAC-A03F-3671034303C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6979-4F5D-4455-B33B-952F035EBE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3038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6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0B172D4-8F31-4AAC-A03F-3671034303C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6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6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0FD76979-4F5D-4455-B33B-952F035EBE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4513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6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1761A-5089-438A-B419-13E6431CAA6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6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6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4DCE3-9FDE-4B56-86EC-1CF63F979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7339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6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6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6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6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6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6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6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6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6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9756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6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EF2CF-4601-406A-AB57-E3C6ACEEC1C8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6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6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B2778-173C-480F-9A82-0F7FD8357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9756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E5D4E1E9-092B-44E3-9E84-B42736F31C32}"/>
              </a:ext>
            </a:extLst>
          </p:cNvPr>
          <p:cNvSpPr/>
          <p:nvPr/>
        </p:nvSpPr>
        <p:spPr>
          <a:xfrm>
            <a:off x="1034619" y="716052"/>
            <a:ext cx="1011847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Подготовка к ВПР </a:t>
            </a:r>
          </a:p>
          <a:p>
            <a:pPr algn="ctr"/>
            <a:r>
              <a:rPr lang="ru-RU" sz="8000" b="1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 </a:t>
            </a:r>
            <a:r>
              <a:rPr lang="ru-RU" sz="8000" b="1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географии</a:t>
            </a:r>
          </a:p>
          <a:p>
            <a:pPr algn="ctr"/>
            <a:r>
              <a:rPr lang="ru-RU" sz="8000" b="1" cap="none" spc="0" dirty="0" smtClean="0">
                <a:ln w="0">
                  <a:solidFill>
                    <a:sysClr val="windowText" lastClr="000000"/>
                  </a:solidFill>
                </a:ln>
                <a:solidFill>
                  <a:srgbClr val="D6009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6-7 </a:t>
            </a:r>
            <a:r>
              <a:rPr lang="ru-RU" sz="8000" b="1" cap="none" spc="0" dirty="0">
                <a:ln w="0">
                  <a:solidFill>
                    <a:sysClr val="windowText" lastClr="000000"/>
                  </a:solidFill>
                </a:ln>
                <a:solidFill>
                  <a:srgbClr val="D6009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класс</a:t>
            </a:r>
          </a:p>
        </p:txBody>
      </p:sp>
    </p:spTree>
    <p:extLst>
      <p:ext uri="{BB962C8B-B14F-4D97-AF65-F5344CB8AC3E}">
        <p14:creationId xmlns:p14="http://schemas.microsoft.com/office/powerpoint/2010/main" xmlns="" val="2518167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AAFF29CB-65B1-4FF1-B071-313632554FC6}"/>
              </a:ext>
            </a:extLst>
          </p:cNvPr>
          <p:cNvSpPr txBox="1"/>
          <p:nvPr/>
        </p:nvSpPr>
        <p:spPr>
          <a:xfrm>
            <a:off x="3779321" y="2797164"/>
            <a:ext cx="41116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Италия</a:t>
            </a:r>
            <a:endParaRPr lang="ru-RU" sz="7200" b="1" dirty="0">
              <a:solidFill>
                <a:srgbClr val="C00000"/>
              </a:solidFill>
              <a:latin typeface="Arial Black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91FF7F7-C63F-4F13-88EF-8D718CEBDB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7843"/>
          <a:stretch/>
        </p:blipFill>
        <p:spPr>
          <a:xfrm>
            <a:off x="0" y="1"/>
            <a:ext cx="3488267" cy="3025422"/>
          </a:xfrm>
          <a:prstGeom prst="rect">
            <a:avLst/>
          </a:prstGeom>
        </p:spPr>
      </p:pic>
      <p:pic>
        <p:nvPicPr>
          <p:cNvPr id="4" name="Рисунок 3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4BE0836-8AAA-468F-A0DC-B7F678B7BB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4751"/>
          <a:stretch/>
        </p:blipFill>
        <p:spPr>
          <a:xfrm>
            <a:off x="8240898" y="2381956"/>
            <a:ext cx="3951111" cy="22352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E59EBA11-1071-459B-8C41-52277C516E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5263"/>
          <a:stretch/>
        </p:blipFill>
        <p:spPr>
          <a:xfrm>
            <a:off x="7" y="3646324"/>
            <a:ext cx="3657599" cy="32682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9E7F20AC-EEBD-4233-A5EF-96CC54B6678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4772" t="14710" r="902"/>
          <a:stretch/>
        </p:blipFill>
        <p:spPr>
          <a:xfrm>
            <a:off x="8139298" y="1"/>
            <a:ext cx="4052711" cy="23368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9473801-E6D9-4CB4-9896-3D5840A8FB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992"/>
          <a:stretch/>
        </p:blipFill>
        <p:spPr>
          <a:xfrm>
            <a:off x="3657600" y="21396"/>
            <a:ext cx="4368800" cy="29250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45D27423-193F-470E-AB2A-2B24A1C5E37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090" r="58177"/>
          <a:stretch/>
        </p:blipFill>
        <p:spPr>
          <a:xfrm>
            <a:off x="8286047" y="4684903"/>
            <a:ext cx="3905956" cy="217311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05B53B8C-3D66-473F-B673-81007389202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5085"/>
          <a:stretch/>
        </p:blipFill>
        <p:spPr>
          <a:xfrm>
            <a:off x="3793069" y="3849525"/>
            <a:ext cx="4242723" cy="30084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1798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719" y="4539380"/>
            <a:ext cx="3761788" cy="2318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6047" y="2444125"/>
            <a:ext cx="3580175" cy="1900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3055" y="2243211"/>
            <a:ext cx="3848940" cy="2046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57" y="2522624"/>
            <a:ext cx="3906468" cy="1801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Рамка 4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872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217267" y="10558870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1089467" y="11276881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1122184" y="10543026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1250600" y="10946046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181096" y="10802031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1179485" y="12229989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194827" y="11443106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1152441" y="11813724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175504" y="44624"/>
            <a:ext cx="11873157" cy="39399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        </a:t>
            </a:r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Определите  по фотографии  </a:t>
            </a:r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название </a:t>
            </a:r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страны</a:t>
            </a:r>
            <a:endParaRPr lang="ru-RU" sz="3200" dirty="0">
              <a:ln>
                <a:solidFill>
                  <a:schemeClr val="tx1"/>
                </a:solidFill>
              </a:ln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2050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9664" y="463843"/>
            <a:ext cx="3710369" cy="1980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Прямоугольник 44"/>
          <p:cNvSpPr/>
          <p:nvPr/>
        </p:nvSpPr>
        <p:spPr>
          <a:xfrm>
            <a:off x="884556" y="2153292"/>
            <a:ext cx="1486111" cy="400110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Перу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45129" y="2187157"/>
            <a:ext cx="2002960" cy="369332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47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25157" y="494325"/>
            <a:ext cx="3695043" cy="190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Прямоугольник 49"/>
          <p:cNvSpPr/>
          <p:nvPr/>
        </p:nvSpPr>
        <p:spPr>
          <a:xfrm>
            <a:off x="4321079" y="2040403"/>
            <a:ext cx="2091010" cy="400110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Бразилия</a:t>
            </a:r>
            <a:endParaRPr lang="ru-RU" sz="2000" b="1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4296000" y="2074271"/>
            <a:ext cx="2149956" cy="369332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56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61963" y="494325"/>
            <a:ext cx="3695044" cy="1924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Прямоугольник 53"/>
          <p:cNvSpPr/>
          <p:nvPr/>
        </p:nvSpPr>
        <p:spPr>
          <a:xfrm>
            <a:off x="8235833" y="2093972"/>
            <a:ext cx="2161235" cy="400110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Египет</a:t>
            </a:r>
            <a:r>
              <a:rPr lang="ru-RU" dirty="0" smtClean="0"/>
              <a:t> 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8236731" y="2083625"/>
            <a:ext cx="2149048" cy="369332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265219" y="3948309"/>
            <a:ext cx="1416826" cy="400110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Япония 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287796" y="3984020"/>
            <a:ext cx="1484560" cy="369332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4971363" y="4178403"/>
            <a:ext cx="2836944" cy="400110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Германия 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4972263" y="4183231"/>
            <a:ext cx="2812568" cy="369332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8427744" y="4177943"/>
            <a:ext cx="2025768" cy="461665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Греция 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0" y="6457890"/>
            <a:ext cx="1761067" cy="461665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Россия 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0" y="6488668"/>
            <a:ext cx="1828800" cy="369332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79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47149" y="4639733"/>
            <a:ext cx="3744851" cy="221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Прямоугольник 80"/>
          <p:cNvSpPr/>
          <p:nvPr/>
        </p:nvSpPr>
        <p:spPr>
          <a:xfrm>
            <a:off x="10996313" y="4753802"/>
            <a:ext cx="1161821" cy="461665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ОАЭ 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10997209" y="4772756"/>
            <a:ext cx="1194791" cy="369332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84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93912" y="4590420"/>
            <a:ext cx="4156829" cy="2267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Прямоугольник 86"/>
          <p:cNvSpPr/>
          <p:nvPr/>
        </p:nvSpPr>
        <p:spPr>
          <a:xfrm>
            <a:off x="4087741" y="6457890"/>
            <a:ext cx="1906660" cy="400110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Италия </a:t>
            </a:r>
          </a:p>
        </p:txBody>
      </p:sp>
      <p:sp>
        <p:nvSpPr>
          <p:cNvPr id="91" name="Прямоугольник 90"/>
          <p:cNvSpPr/>
          <p:nvPr/>
        </p:nvSpPr>
        <p:spPr>
          <a:xfrm>
            <a:off x="4065160" y="6488668"/>
            <a:ext cx="1929240" cy="369332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8393878" y="4230988"/>
            <a:ext cx="2059633" cy="369332"/>
          </a:xfrm>
          <a:prstGeom prst="rect">
            <a:avLst/>
          </a:prstGeom>
          <a:gradFill>
            <a:gsLst>
              <a:gs pos="7200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0" y="462844"/>
            <a:ext cx="2551288" cy="318890"/>
          </a:xfrm>
          <a:prstGeom prst="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Задание ВПР  8</a:t>
            </a:r>
            <a:endParaRPr lang="ru-RU" sz="20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6952236"/>
      </p:ext>
    </p:extLst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</p:childTnLst>
        </p:cTn>
      </p:par>
    </p:tnLst>
    <p:bldLst>
      <p:bldP spid="42" grpId="0" animBg="1"/>
      <p:bldP spid="52" grpId="0" animBg="1"/>
      <p:bldP spid="55" grpId="0" animBg="1"/>
      <p:bldP spid="60" grpId="0" animBg="1"/>
      <p:bldP spid="68" grpId="0" animBg="1"/>
      <p:bldP spid="78" grpId="0" animBg="1"/>
      <p:bldP spid="83" grpId="0" animBg="1"/>
      <p:bldP spid="91" grpId="0" animBg="1"/>
      <p:bldP spid="7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724692" y="5803012"/>
            <a:ext cx="76968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 каком направлении от церкви расположен родник?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75504" y="141099"/>
            <a:ext cx="11873157" cy="66041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8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</a:t>
            </a:r>
            <a:r>
              <a:rPr lang="ru-RU" sz="2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Задание  3  выполняется  с  использованием  приведённого  ниже  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фрагмента  топографической </a:t>
            </a:r>
            <a:r>
              <a:rPr lang="ru-RU" sz="2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карты</a:t>
            </a:r>
            <a:r>
              <a:rPr lang="ru-RU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" y="11"/>
            <a:ext cx="2562577" cy="677331"/>
          </a:xfrm>
          <a:prstGeom prst="rect">
            <a:avLst/>
          </a:prstGeom>
          <a:solidFill>
            <a:srgbClr val="C6FEFE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РЕШЕНИЕ ЗАДАЧ: Задание 3</a:t>
            </a:r>
            <a:endParaRPr lang="ru-RU" sz="20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4" name="Рамка 4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872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6377" y="5332794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926985" y="5070375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5505" y="828239"/>
            <a:ext cx="8335803" cy="482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3"/>
          <p:cNvGrpSpPr/>
          <p:nvPr/>
        </p:nvGrpSpPr>
        <p:grpSpPr>
          <a:xfrm>
            <a:off x="6795918" y="809880"/>
            <a:ext cx="5260623" cy="1539011"/>
            <a:chOff x="3007839" y="740963"/>
            <a:chExt cx="5971071" cy="2420527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968" y="908720"/>
              <a:ext cx="3744416" cy="2252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Picture 5" descr="https://img1.cliparto.com/pic/s/203713/3499485-blue-arrow-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6899">
              <a:off x="6615516" y="862999"/>
              <a:ext cx="1106374" cy="110637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3007839" y="740963"/>
              <a:ext cx="2870214" cy="668010"/>
            </a:xfrm>
            <a:prstGeom prst="wedgeRectCallout">
              <a:avLst>
                <a:gd name="adj1" fmla="val 387"/>
                <a:gd name="adj2" fmla="val 82711"/>
              </a:avLst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2400" b="1" dirty="0" smtClean="0">
                  <a:ln>
                    <a:solidFill>
                      <a:schemeClr val="tx1"/>
                    </a:solidFill>
                  </a:ln>
                  <a:solidFill>
                    <a:srgbClr val="0000CC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Правый берег</a:t>
              </a:r>
              <a:endParaRPr lang="ru-RU" sz="2400" b="1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436098" y="1416185"/>
              <a:ext cx="1542812" cy="1190800"/>
            </a:xfrm>
            <a:prstGeom prst="wedgeRectCallout">
              <a:avLst>
                <a:gd name="adj1" fmla="val -50400"/>
                <a:gd name="adj2" fmla="val 73524"/>
              </a:avLst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2400" b="1" dirty="0" smtClean="0">
                  <a:ln>
                    <a:solidFill>
                      <a:schemeClr val="tx1"/>
                    </a:solidFill>
                  </a:ln>
                  <a:solidFill>
                    <a:srgbClr val="0000CC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Левый берег</a:t>
              </a:r>
              <a:endParaRPr lang="ru-RU" sz="2400" b="1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pic>
        <p:nvPicPr>
          <p:cNvPr id="1032" name="Picture 8" descr="https://content.mycutegraphics.com/graphics/school/blue-ruler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2541">
            <a:off x="1472494" y="3609638"/>
            <a:ext cx="4889775" cy="8536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2449" y="4465481"/>
            <a:ext cx="3537355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Маршрут АВ  = 3,6 см</a:t>
            </a:r>
          </a:p>
          <a:p>
            <a:pPr algn="ctr"/>
            <a:r>
              <a:rPr lang="ru-RU" sz="2000" b="1" dirty="0" smtClean="0"/>
              <a:t>В 1 см – 100 м</a:t>
            </a:r>
          </a:p>
        </p:txBody>
      </p:sp>
      <p:sp>
        <p:nvSpPr>
          <p:cNvPr id="6" name="Рамка 5"/>
          <p:cNvSpPr/>
          <p:nvPr/>
        </p:nvSpPr>
        <p:spPr>
          <a:xfrm>
            <a:off x="2831640" y="4941181"/>
            <a:ext cx="1920213" cy="313873"/>
          </a:xfrm>
          <a:prstGeom prst="fram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5474" y="5489155"/>
            <a:ext cx="84440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3.1. На каком берегу реки </a:t>
            </a:r>
            <a:r>
              <a:rPr lang="ru-RU" sz="2400" b="1" dirty="0" err="1"/>
              <a:t>Михалёвки</a:t>
            </a:r>
            <a:r>
              <a:rPr lang="ru-RU" sz="2400" b="1" dirty="0"/>
              <a:t> находится церковь</a:t>
            </a:r>
            <a:r>
              <a:rPr lang="ru-RU" sz="2400" b="1" dirty="0" smtClean="0"/>
              <a:t>? 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68268" y="5466572"/>
            <a:ext cx="3623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Ответ : </a:t>
            </a:r>
            <a:r>
              <a:rPr lang="ru-RU" dirty="0" smtClean="0"/>
              <a:t>__________________ 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9861432" y="5346458"/>
            <a:ext cx="2330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 ПРАВОМ</a:t>
            </a:r>
            <a:endParaRPr lang="ru-RU" sz="2400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684451" y="5468698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8594377" y="5797934"/>
            <a:ext cx="3427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Ответ</a:t>
            </a:r>
            <a:r>
              <a:rPr lang="ru-RU" dirty="0" smtClean="0"/>
              <a:t> : __________________ 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9609341" y="5769223"/>
            <a:ext cx="2368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ЗАПАДНОМ</a:t>
            </a:r>
            <a:endParaRPr lang="ru-RU" sz="2400" b="1" i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292352" y="5854790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4979519" y="6433388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4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328" y="2479763"/>
            <a:ext cx="2772920" cy="2042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5" name="Группа 9"/>
          <p:cNvGrpSpPr/>
          <p:nvPr/>
        </p:nvGrpSpPr>
        <p:grpSpPr>
          <a:xfrm>
            <a:off x="8721875" y="1953387"/>
            <a:ext cx="3237613" cy="2350153"/>
            <a:chOff x="6510824" y="3482876"/>
            <a:chExt cx="2428210" cy="2350153"/>
          </a:xfrm>
        </p:grpSpPr>
        <p:grpSp>
          <p:nvGrpSpPr>
            <p:cNvPr id="56" name="Группа 7"/>
            <p:cNvGrpSpPr/>
            <p:nvPr/>
          </p:nvGrpSpPr>
          <p:grpSpPr>
            <a:xfrm>
              <a:off x="6819821" y="3829723"/>
              <a:ext cx="1891577" cy="1675034"/>
              <a:chOff x="2214546" y="1000108"/>
              <a:chExt cx="4572032" cy="4786346"/>
            </a:xfrm>
          </p:grpSpPr>
          <p:cxnSp>
            <p:nvCxnSpPr>
              <p:cNvPr id="65" name="Прямая со стрелкой 64"/>
              <p:cNvCxnSpPr/>
              <p:nvPr/>
            </p:nvCxnSpPr>
            <p:spPr>
              <a:xfrm rot="5400000">
                <a:off x="2036745" y="3392487"/>
                <a:ext cx="4786346" cy="1588"/>
              </a:xfrm>
              <a:prstGeom prst="straightConnector1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headEnd type="arrow"/>
                <a:tailEnd type="arrow"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Прямая со стрелкой 65"/>
              <p:cNvCxnSpPr/>
              <p:nvPr/>
            </p:nvCxnSpPr>
            <p:spPr>
              <a:xfrm rot="10800000">
                <a:off x="2214546" y="3429000"/>
                <a:ext cx="4572032" cy="1588"/>
              </a:xfrm>
              <a:prstGeom prst="straightConnector1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headEnd type="arrow"/>
                <a:tailEnd type="arrow"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Прямая со стрелкой 66"/>
              <p:cNvCxnSpPr/>
              <p:nvPr/>
            </p:nvCxnSpPr>
            <p:spPr>
              <a:xfrm rot="5400000">
                <a:off x="2786049" y="1857363"/>
                <a:ext cx="3286147" cy="3143272"/>
              </a:xfrm>
              <a:prstGeom prst="straightConnector1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headEnd type="arrow"/>
                <a:tailEnd type="arrow"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Прямая со стрелкой 67"/>
              <p:cNvCxnSpPr/>
              <p:nvPr/>
            </p:nvCxnSpPr>
            <p:spPr>
              <a:xfrm rot="10800000">
                <a:off x="2786050" y="1785926"/>
                <a:ext cx="3286148" cy="3214710"/>
              </a:xfrm>
              <a:prstGeom prst="straightConnector1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headEnd type="arrow"/>
                <a:tailEnd type="arrow"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Прямоугольник 56"/>
            <p:cNvSpPr/>
            <p:nvPr/>
          </p:nvSpPr>
          <p:spPr>
            <a:xfrm>
              <a:off x="7560046" y="3482876"/>
              <a:ext cx="2635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C00000"/>
                  </a:solidFill>
                </a:rPr>
                <a:t>С</a:t>
              </a:r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7560160" y="5463697"/>
              <a:ext cx="33326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Ю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8685118" y="4482574"/>
              <a:ext cx="2539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В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8386007" y="3788663"/>
              <a:ext cx="3789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СВ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6776826" y="3829654"/>
              <a:ext cx="35490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СЗ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6510824" y="4442476"/>
              <a:ext cx="2298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З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6734314" y="5190054"/>
              <a:ext cx="4246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ЮЗ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8442669" y="5190054"/>
              <a:ext cx="44868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ЮВ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69" name="Прямоугольник 68"/>
          <p:cNvSpPr/>
          <p:nvPr/>
        </p:nvSpPr>
        <p:spPr>
          <a:xfrm>
            <a:off x="9" y="6156281"/>
            <a:ext cx="11835975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3.2. Какова протяжённость проложенного на карте маршрута А–В? </a:t>
            </a:r>
            <a:r>
              <a:rPr lang="ru-RU" sz="20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Для выполнения задания </a:t>
            </a:r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используйте </a:t>
            </a:r>
            <a:r>
              <a:rPr lang="ru-RU" sz="20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линейку. </a:t>
            </a:r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</a:t>
            </a:r>
            <a:endParaRPr lang="ru-RU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483217" y="6396347"/>
            <a:ext cx="5014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Ответ : __________________ </a:t>
            </a:r>
            <a:endParaRPr lang="ru-RU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299178" y="6396347"/>
            <a:ext cx="2978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3,6 х 100 = 360 м</a:t>
            </a:r>
            <a:endParaRPr lang="ru-RU" sz="2400" b="1" i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91920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0" grpId="0"/>
      <p:bldP spid="45" grpId="0"/>
      <p:bldP spid="69" grpId="0"/>
      <p:bldP spid="70" grpId="0"/>
      <p:bldP spid="71" grpId="0"/>
      <p:bldP spid="7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Рамка 4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872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217267" y="10558870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1089467" y="11276881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1122184" y="10543026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1250600" y="10946046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181096" y="10802031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1179485" y="12229989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194827" y="11443106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1152441" y="11813724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1527561" y="5525921"/>
            <a:ext cx="916299" cy="352410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175504" y="141107"/>
            <a:ext cx="11873157" cy="52782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                        Какой  из  изображённых  на  фотографиях  объект  может  быть  сооружён на  участке, по которому проходит маршрут А–В? Обоснуйте свой ответ.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3" y="10"/>
            <a:ext cx="2596444" cy="36208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Задание 3.3</a:t>
            </a:r>
            <a:endParaRPr lang="ru-RU" sz="2400" b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1400531" y="6396411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1103445" y="6447860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9915" y="6115803"/>
            <a:ext cx="10541000" cy="680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629377" y="6030895"/>
            <a:ext cx="1175793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011" y="690262"/>
            <a:ext cx="6199628" cy="286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248" y="3563206"/>
            <a:ext cx="9118600" cy="2465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2767006" y="6027013"/>
            <a:ext cx="55372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</a:t>
            </a:r>
            <a:endParaRPr lang="ru-RU" sz="24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Склон, нет растительности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0765233"/>
      </p:ext>
    </p:extLst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313" y="1444978"/>
            <a:ext cx="5305779" cy="5413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Рамка 4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872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217267" y="10558870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1089467" y="11276881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1122184" y="10543026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1250600" y="10946046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181096" y="10802031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1179485" y="12229989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194827" y="11443106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1152441" y="11813724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993878" y="1628800"/>
            <a:ext cx="1175793" cy="2880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993878" y="2458056"/>
            <a:ext cx="1175793" cy="2880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0" y="180622"/>
            <a:ext cx="12048661" cy="143368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</a:t>
            </a:r>
            <a:r>
              <a:rPr lang="ru-RU" sz="2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метеорологической станции города 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  в  январе проведены                                                                             наблюдения  </a:t>
            </a:r>
            <a:r>
              <a:rPr lang="ru-RU" sz="2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  направлением  ветра.  По 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результатам  </a:t>
            </a:r>
            <a:r>
              <a:rPr lang="ru-RU" sz="2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наблюдений  метеорологи  построили  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розу ветров. Рассмотрите розу ветров и ответьте на вопросы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49962" y="2013830"/>
            <a:ext cx="6615287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6.1. Какой ветер чаще всего дул в январе?  </a:t>
            </a:r>
          </a:p>
          <a:p>
            <a:pPr>
              <a:spcAft>
                <a:spcPts val="600"/>
              </a:spcAft>
            </a:pPr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Ответ</a:t>
            </a:r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________________________</a:t>
            </a:r>
          </a:p>
          <a:p>
            <a:pPr>
              <a:spcAft>
                <a:spcPts val="600"/>
              </a:spcAft>
            </a:pPr>
            <a:endParaRPr lang="ru-RU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</a:t>
            </a: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каком направлении дует этот ветер?  </a:t>
            </a:r>
          </a:p>
          <a:p>
            <a:pPr>
              <a:spcAft>
                <a:spcPts val="600"/>
              </a:spcAft>
            </a:pPr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Ответ</a:t>
            </a:r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sz="2400" b="1" dirty="0" smtClean="0"/>
              <a:t>______________________________</a:t>
            </a:r>
            <a:endParaRPr lang="ru-RU" sz="2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1894735" y="2577883"/>
            <a:ext cx="3998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Юго-восточный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759266" y="4028026"/>
            <a:ext cx="4596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В северо-западном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5364552"/>
      </p:ext>
    </p:extLst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093" y="1444978"/>
            <a:ext cx="8127847" cy="330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Рамка 4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872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217267" y="10558870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1089467" y="11276881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1122184" y="10543026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1250600" y="10946046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181096" y="10802031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1179485" y="12229989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194827" y="11443106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1152441" y="11813724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48359" y="206524"/>
            <a:ext cx="1194364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Black" pitchFamily="34" charset="0"/>
              </a:rPr>
              <a:t>6.2. </a:t>
            </a:r>
            <a:r>
              <a:rPr lang="ru-RU" sz="2600" b="1" dirty="0">
                <a:latin typeface="Arial Black" pitchFamily="34" charset="0"/>
              </a:rPr>
              <a:t>На каком рисунке знаками отображена погода в тот день, когда дул </a:t>
            </a:r>
            <a:r>
              <a:rPr lang="ru-RU" sz="2600" b="1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Arial Black" pitchFamily="34" charset="0"/>
              </a:rPr>
              <a:t>западный ветер</a:t>
            </a:r>
            <a:r>
              <a:rPr lang="ru-RU" sz="2600" b="1" dirty="0" smtClean="0">
                <a:latin typeface="Arial Black" pitchFamily="34" charset="0"/>
              </a:rPr>
              <a:t>?  Укажите  </a:t>
            </a:r>
            <a:r>
              <a:rPr lang="ru-RU" sz="2600" b="1" dirty="0">
                <a:latin typeface="Arial Black" pitchFamily="34" charset="0"/>
              </a:rPr>
              <a:t>букву,  которой  обозначен  этот  рисунок. </a:t>
            </a:r>
            <a:r>
              <a:rPr lang="ru-RU" sz="2600" b="1" dirty="0" smtClean="0">
                <a:latin typeface="Arial Black" pitchFamily="34" charset="0"/>
              </a:rPr>
              <a:t>Составьте </a:t>
            </a:r>
            <a:r>
              <a:rPr lang="ru-RU" sz="2600" b="1" dirty="0">
                <a:latin typeface="Arial Black" pitchFamily="34" charset="0"/>
              </a:rPr>
              <a:t>описание погоды в этот день.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28977" y="4853595"/>
            <a:ext cx="65496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Ответ. Рисунок</a:t>
            </a: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_______  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993877" y="1628800"/>
            <a:ext cx="1175793" cy="2880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993877" y="2458056"/>
            <a:ext cx="1175793" cy="2880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702528" y="4270849"/>
            <a:ext cx="977917" cy="2880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8112224" y="141096"/>
            <a:ext cx="16321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375085" y="4766128"/>
            <a:ext cx="9816915" cy="1711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800" b="1" i="1" dirty="0" smtClean="0"/>
              <a:t>               </a:t>
            </a:r>
            <a:r>
              <a:rPr lang="ru-RU" sz="28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Б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8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Пасмурно, дождь, ветер западный, температура +18</a:t>
            </a:r>
            <a:r>
              <a:rPr lang="en-US" sz="28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º</a:t>
            </a:r>
            <a:r>
              <a:rPr lang="ru-RU" sz="28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С, относительная влажность 93%</a:t>
            </a:r>
            <a:endParaRPr lang="ru-RU" sz="2800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6208864"/>
      </p:ext>
    </p:extLst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Рамка 4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872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217267" y="10558870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1089467" y="11276881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1122184" y="10543026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1250600" y="10946046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181096" y="10802031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1179485" y="12229989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194827" y="11443106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1152441" y="11813724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0" y="44624"/>
            <a:ext cx="12048661" cy="83590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          </a:t>
            </a:r>
            <a:r>
              <a:rPr lang="ru-RU" sz="2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Рассмотрите фотографию с изображением </a:t>
            </a:r>
            <a:endParaRPr lang="ru-RU" sz="28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/>
            <a:r>
              <a:rPr lang="ru-RU" sz="28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Опасного явления </a:t>
            </a:r>
            <a:r>
              <a:rPr lang="ru-RU" sz="2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природы. Запишите его название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2" y="4"/>
            <a:ext cx="2495113" cy="4616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Задание </a:t>
            </a:r>
            <a:r>
              <a:rPr lang="ru-RU" sz="2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1244" y="1083181"/>
            <a:ext cx="5734757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pPr algn="ctr"/>
            <a:r>
              <a:rPr lang="ru-RU" sz="3200" dirty="0">
                <a:latin typeface="Arial Black" pitchFamily="34" charset="0"/>
              </a:rPr>
              <a:t>Природное явление </a:t>
            </a:r>
            <a:r>
              <a:rPr lang="ru-RU" sz="2800" dirty="0">
                <a:latin typeface="Arial Black" pitchFamily="34" charset="0"/>
              </a:rPr>
              <a:t>– </a:t>
            </a:r>
            <a:r>
              <a:rPr lang="ru-RU" sz="2800" b="1" i="1" u="sng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СМЕРЧ/ТОРНАДО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dirty="0"/>
              <a:t> </a:t>
            </a:r>
          </a:p>
          <a:p>
            <a:r>
              <a:rPr lang="ru-RU" sz="2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Чем  опасно  это  явление  для  людей?  Составьте </a:t>
            </a: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краткое  </a:t>
            </a:r>
            <a:r>
              <a:rPr lang="ru-RU" sz="2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описание  этого  природного  явления </a:t>
            </a: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ru-RU" sz="2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объёмом до пяти предложений).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0298" y="4754653"/>
            <a:ext cx="15343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Ответ: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59557"/>
            <a:ext cx="5702840" cy="3243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1253069" y="1954176"/>
            <a:ext cx="4120443" cy="369332"/>
          </a:xfrm>
          <a:prstGeom prst="rect">
            <a:avLst/>
          </a:prstGeom>
          <a:gradFill>
            <a:gsLst>
              <a:gs pos="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endParaRPr lang="ru-RU" i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1236717" y="3299030"/>
            <a:ext cx="1318179" cy="430258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1682047" y="4689744"/>
            <a:ext cx="101487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Это ветер ураганной силы. Способен вырывать с корнем деревья, переворачивать автомобили, срывать крыши домов и даже разрушать их. Может возникать как в море, так и на суше.</a:t>
            </a:r>
          </a:p>
        </p:txBody>
      </p:sp>
    </p:spTree>
    <p:extLst>
      <p:ext uri="{BB962C8B-B14F-4D97-AF65-F5344CB8AC3E}">
        <p14:creationId xmlns="" xmlns:p14="http://schemas.microsoft.com/office/powerpoint/2010/main" val="1983593924"/>
      </p:ext>
    </p:extLst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36" grpId="0" animBg="1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Рамка 4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872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217267" y="10558870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1089467" y="11276881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1122184" y="10543026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1250600" y="10946046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181096" y="10802031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1179485" y="12229989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194827" y="11443106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1152441" y="11813724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02490" y="959558"/>
            <a:ext cx="6389511" cy="362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1225428" y="4010230"/>
            <a:ext cx="1318179" cy="430258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44624"/>
            <a:ext cx="12048661" cy="83590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          </a:t>
            </a:r>
            <a:r>
              <a:rPr lang="ru-RU" sz="2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Рассмотрите фотографию с изображением </a:t>
            </a:r>
            <a:endParaRPr lang="ru-RU" sz="28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/>
            <a:r>
              <a:rPr lang="ru-RU" sz="28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Опасного явления </a:t>
            </a:r>
            <a:r>
              <a:rPr lang="ru-RU" sz="2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природы. Запишите его название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" y="4"/>
            <a:ext cx="2495113" cy="461657"/>
          </a:xfrm>
          <a:prstGeom prst="rect">
            <a:avLst/>
          </a:prstGeom>
          <a:solidFill>
            <a:srgbClr val="C6FEFE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Задание </a:t>
            </a:r>
            <a:r>
              <a:rPr lang="ru-RU" sz="2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70934" y="992870"/>
            <a:ext cx="5734757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Arial Black" pitchFamily="34" charset="0"/>
              </a:rPr>
              <a:t>Природное явление 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Arial Black" pitchFamily="34" charset="0"/>
              </a:rPr>
              <a:t>– </a:t>
            </a:r>
            <a:r>
              <a:rPr lang="ru-RU" sz="2800" b="1" i="1" u="sng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МОЛНИЯ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dirty="0"/>
              <a:t> </a:t>
            </a:r>
          </a:p>
          <a:p>
            <a:r>
              <a:rPr lang="ru-RU" sz="2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Чем  опасно  это  явление  для  людей?  Составьте </a:t>
            </a: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краткое  </a:t>
            </a:r>
            <a:r>
              <a:rPr lang="ru-RU" sz="2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описание  этого  природного  явления </a:t>
            </a: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ru-RU" sz="2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объёмом до пяти предложений). 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1354669" y="1817510"/>
            <a:ext cx="3849511" cy="369332"/>
          </a:xfrm>
          <a:prstGeom prst="rect">
            <a:avLst/>
          </a:prstGeom>
          <a:gradFill>
            <a:gsLst>
              <a:gs pos="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endParaRPr lang="ru-RU" i="1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169335" y="4461141"/>
            <a:ext cx="15343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Ответ: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37068" y="4826676"/>
            <a:ext cx="119549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Это электрический разряд в атмосфере, обычно происходит во время грозы, проявляющийся яркой вспышкой света и сопровождающим её громом. Опасна молния тем, что в ее разряде огромная сила тока и люди могут получить опасное для жизни поражение и погибнуть</a:t>
            </a:r>
          </a:p>
        </p:txBody>
      </p:sp>
    </p:spTree>
    <p:extLst>
      <p:ext uri="{BB962C8B-B14F-4D97-AF65-F5344CB8AC3E}">
        <p14:creationId xmlns="" xmlns:p14="http://schemas.microsoft.com/office/powerpoint/2010/main" val="837271502"/>
      </p:ext>
    </p:extLst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51" grpId="0" animBg="1"/>
      <p:bldP spid="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Рамка 4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872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217267" y="10558870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1089467" y="11276881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1122184" y="10543026"/>
            <a:ext cx="1152128" cy="365516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1250600" y="10946046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181096" y="10802031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1179485" y="12229989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194827" y="11443106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1152441" y="11813724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9910" y="948267"/>
            <a:ext cx="6012089" cy="3260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1225427" y="4010230"/>
            <a:ext cx="1318179" cy="430258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44624"/>
            <a:ext cx="12048661" cy="83590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          </a:t>
            </a:r>
            <a:r>
              <a:rPr lang="ru-RU" sz="2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Рассмотрите фотографию с изображением </a:t>
            </a:r>
            <a:endParaRPr lang="ru-RU" sz="28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/>
            <a:r>
              <a:rPr lang="ru-RU" sz="28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Опасного явления </a:t>
            </a:r>
            <a:r>
              <a:rPr lang="ru-RU" sz="2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природы. Запишите его название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" y="4"/>
            <a:ext cx="2495113" cy="461657"/>
          </a:xfrm>
          <a:prstGeom prst="rect">
            <a:avLst/>
          </a:prstGeom>
          <a:solidFill>
            <a:srgbClr val="C6FEFE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Задание </a:t>
            </a:r>
            <a:r>
              <a:rPr lang="ru-RU" sz="2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70934" y="992870"/>
            <a:ext cx="573475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Arial Black" pitchFamily="34" charset="0"/>
              </a:rPr>
              <a:t>Природное явление 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Arial Black" pitchFamily="34" charset="0"/>
              </a:rPr>
              <a:t>– </a:t>
            </a:r>
            <a:r>
              <a:rPr lang="ru-RU" sz="2800" b="1" i="1" u="sng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МОЛНИЯ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dirty="0"/>
              <a:t> </a:t>
            </a: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Чем  </a:t>
            </a:r>
            <a:r>
              <a:rPr lang="ru-RU" sz="2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опасно  это  явление  для  людей?  Составьте </a:t>
            </a: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краткое  </a:t>
            </a:r>
            <a:r>
              <a:rPr lang="ru-RU" sz="2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описание  этого  природного  явления </a:t>
            </a: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ru-RU" sz="2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объёмом до пяти предложений). 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961556" y="1824986"/>
            <a:ext cx="2745773" cy="369332"/>
          </a:xfrm>
          <a:prstGeom prst="rect">
            <a:avLst/>
          </a:prstGeom>
          <a:gradFill>
            <a:gsLst>
              <a:gs pos="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endParaRPr lang="ru-RU" i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80624" y="4269230"/>
            <a:ext cx="15343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Ответ: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7689" y="4549676"/>
            <a:ext cx="117743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n>
                  <a:solidFill>
                    <a:schemeClr val="tx1"/>
                  </a:solidFill>
                </a:ln>
                <a:latin typeface="+mj-lt"/>
              </a:rPr>
              <a:t>Это </a:t>
            </a:r>
            <a:r>
              <a:rPr lang="ru-RU" sz="2400" b="1" i="1" dirty="0">
                <a:ln>
                  <a:solidFill>
                    <a:schemeClr val="tx1"/>
                  </a:solidFill>
                </a:ln>
                <a:latin typeface="+mj-lt"/>
              </a:rPr>
              <a:t>затопление территории суши в результате сильных и продолжительных дождей или выхода из берегов рек (озер), или прорыва плотины водохранилища. Опасно наводнение тем, что затапливаются и разрушаются разные строения (дома, дороги и пр.), заливаются сельскохозяйственные поля, гибнут люди, животные, растения, постройки, сельскохозяйственные посевы и пастбища.</a:t>
            </a:r>
          </a:p>
        </p:txBody>
      </p:sp>
    </p:spTree>
    <p:extLst>
      <p:ext uri="{BB962C8B-B14F-4D97-AF65-F5344CB8AC3E}">
        <p14:creationId xmlns="" xmlns:p14="http://schemas.microsoft.com/office/powerpoint/2010/main" val="2591401785"/>
      </p:ext>
    </p:extLst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3" grpId="0" animBg="1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joy.cc/wp-content/uploads/2020/08/img3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2" t="7531" r="12739" b="3000"/>
          <a:stretch/>
        </p:blipFill>
        <p:spPr bwMode="auto">
          <a:xfrm>
            <a:off x="3775598" y="1322294"/>
            <a:ext cx="5250425" cy="51147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10788457" y="5722392"/>
            <a:ext cx="530943" cy="538317"/>
          </a:xfrm>
          <a:prstGeom prst="mathMultiply">
            <a:avLst/>
          </a:prstGeom>
          <a:solidFill>
            <a:srgbClr val="DAB48E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4976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3200" y="1484784"/>
            <a:ext cx="43688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9" name="Picture 2" descr="МАУДО Центр эстетического воспитания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37417" y="3789058"/>
            <a:ext cx="2443739" cy="2892315"/>
          </a:xfrm>
          <a:prstGeom prst="rect">
            <a:avLst/>
          </a:prstGeom>
          <a:noFill/>
        </p:spPr>
      </p:pic>
      <p:sp>
        <p:nvSpPr>
          <p:cNvPr id="8" name="Облако 7"/>
          <p:cNvSpPr/>
          <p:nvPr/>
        </p:nvSpPr>
        <p:spPr>
          <a:xfrm>
            <a:off x="1007436" y="188640"/>
            <a:ext cx="7679365" cy="1182960"/>
          </a:xfrm>
          <a:prstGeom prst="cloud">
            <a:avLst/>
          </a:prstGeom>
          <a:solidFill>
            <a:schemeClr val="accent1">
              <a:alpha val="23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ЦЕЛИ УРОКА: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97439" y="1513610"/>
            <a:ext cx="8239991" cy="1063337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180000" marR="0" lvl="0" algn="l" defTabSz="914400" rtl="0" eaLnBrk="1" fontAlgn="auto" latinLnBrk="0" hangingPunct="1">
              <a:lnSpc>
                <a:spcPct val="90000"/>
              </a:lnSpc>
              <a:spcAft>
                <a:spcPts val="0"/>
              </a:spcAft>
              <a:buClrTx/>
              <a:buSzTx/>
              <a:buFont typeface="Wingdings 2"/>
              <a:buAutoNum type="arabicPeriod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50800">
                  <a:noFill/>
                </a:ln>
                <a:solidFill>
                  <a:srgbClr val="000099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Отработать умения и развитие </a:t>
            </a:r>
            <a:r>
              <a:rPr kumimoji="0" lang="ru-RU" sz="3000" b="1" i="0" u="none" strike="noStrike" kern="1200" cap="none" spc="0" normalizeH="0" baseline="0" noProof="0" dirty="0" smtClean="0">
                <a:ln w="50800">
                  <a:noFill/>
                </a:ln>
                <a:solidFill>
                  <a:srgbClr val="000099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навыков выполнения заданий ВПР</a:t>
            </a:r>
            <a:r>
              <a:rPr lang="ru-RU" sz="2800" b="1" dirty="0" smtClean="0">
                <a:ln w="50800">
                  <a:noFill/>
                </a:ln>
                <a:solidFill>
                  <a:srgbClr val="000099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.</a:t>
            </a:r>
            <a:endParaRPr kumimoji="0" lang="ru-RU" sz="3000" b="1" i="0" u="none" strike="noStrike" kern="1200" cap="none" spc="0" normalizeH="0" baseline="0" noProof="0" dirty="0" smtClean="0">
              <a:ln w="50800">
                <a:noFill/>
              </a:ln>
              <a:solidFill>
                <a:srgbClr val="000099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287012" y="2743217"/>
            <a:ext cx="7869865" cy="1087581"/>
          </a:xfrm>
          <a:prstGeom prst="cloud">
            <a:avLst/>
          </a:prstGeom>
          <a:solidFill>
            <a:schemeClr val="accent1">
              <a:alpha val="23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НАШИ ЗАДАЧИ:</a:t>
            </a:r>
            <a:endParaRPr lang="ru-RU" sz="4000" b="1" dirty="0">
              <a:ln w="17780" cmpd="sng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Содержимое 2"/>
          <p:cNvSpPr>
            <a:spLocks noGrp="1"/>
          </p:cNvSpPr>
          <p:nvPr>
            <p:ph idx="1"/>
          </p:nvPr>
        </p:nvSpPr>
        <p:spPr>
          <a:xfrm>
            <a:off x="394866" y="4000501"/>
            <a:ext cx="7990609" cy="2286000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578358" indent="-51435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b="1" dirty="0" smtClean="0">
                <a:ln w="50800">
                  <a:noFill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Повторить пройденный материал за предыдущие годы.</a:t>
            </a:r>
            <a:endParaRPr lang="ru-RU" b="1" dirty="0">
              <a:ln w="50800">
                <a:noFill/>
              </a:ln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  <a:p>
            <a:pPr marL="578358" indent="-51435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b="1" dirty="0" smtClean="0">
                <a:ln w="50800">
                  <a:noFill/>
                </a:ln>
                <a:solidFill>
                  <a:srgbClr val="000099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Выполнить практические задания с использованием различных источников информации</a:t>
            </a:r>
            <a:endParaRPr lang="ru-RU" b="1" dirty="0">
              <a:ln w="50800">
                <a:noFill/>
              </a:ln>
              <a:solidFill>
                <a:srgbClr val="000099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ая выноска 11"/>
          <p:cNvSpPr/>
          <p:nvPr/>
        </p:nvSpPr>
        <p:spPr>
          <a:xfrm>
            <a:off x="1711338" y="5085184"/>
            <a:ext cx="2454273" cy="360040"/>
          </a:xfrm>
          <a:prstGeom prst="wedgeRectCallout">
            <a:avLst>
              <a:gd name="adj1" fmla="val -63709"/>
              <a:gd name="adj2" fmla="val 14880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" y="156045"/>
            <a:ext cx="11617291" cy="4753584"/>
            <a:chOff x="323528" y="1196752"/>
            <a:chExt cx="8420100" cy="4581525"/>
          </a:xfrm>
        </p:grpSpPr>
        <p:pic>
          <p:nvPicPr>
            <p:cNvPr id="2" name="Picture 2" descr="https://www.metod-kopilka.ru/images/doc/74/76450/hello_html_70e518c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196752"/>
              <a:ext cx="8420100" cy="458152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Овал 2"/>
            <p:cNvSpPr/>
            <p:nvPr/>
          </p:nvSpPr>
          <p:spPr>
            <a:xfrm>
              <a:off x="2339752" y="3864349"/>
              <a:ext cx="432048" cy="478731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>
                  <a:ln>
                    <a:solidFill>
                      <a:schemeClr val="tx1"/>
                    </a:solidFill>
                  </a:ln>
                  <a:solidFill>
                    <a:srgbClr val="0000CC"/>
                  </a:solidFill>
                  <a:latin typeface="Arial Black" pitchFamily="34" charset="0"/>
                  <a:cs typeface="Times New Roman" panose="02020603050405020304" pitchFamily="18" charset="0"/>
                </a:rPr>
                <a:t>В</a:t>
              </a:r>
            </a:p>
          </p:txBody>
        </p:sp>
        <p:sp>
          <p:nvSpPr>
            <p:cNvPr id="5" name="Овал 4"/>
            <p:cNvSpPr/>
            <p:nvPr/>
          </p:nvSpPr>
          <p:spPr>
            <a:xfrm>
              <a:off x="5220072" y="1916778"/>
              <a:ext cx="432048" cy="49304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n>
                    <a:solidFill>
                      <a:schemeClr val="tx1"/>
                    </a:solidFill>
                  </a:ln>
                  <a:solidFill>
                    <a:srgbClr val="0000CC"/>
                  </a:solidFill>
                  <a:latin typeface="Arial Black" pitchFamily="34" charset="0"/>
                  <a:cs typeface="Times New Roman" panose="02020603050405020304" pitchFamily="18" charset="0"/>
                </a:rPr>
                <a:t>Г</a:t>
              </a:r>
              <a:endParaRPr lang="ru-RU" sz="3200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Arial Black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Овал 5"/>
            <p:cNvSpPr/>
            <p:nvPr/>
          </p:nvSpPr>
          <p:spPr>
            <a:xfrm>
              <a:off x="4101530" y="3080967"/>
              <a:ext cx="432048" cy="53313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n>
                    <a:solidFill>
                      <a:schemeClr val="tx1"/>
                    </a:solidFill>
                  </a:ln>
                  <a:solidFill>
                    <a:srgbClr val="0000CC"/>
                  </a:solidFill>
                  <a:latin typeface="Arial Black" pitchFamily="34" charset="0"/>
                  <a:cs typeface="Times New Roman" panose="02020603050405020304" pitchFamily="18" charset="0"/>
                </a:rPr>
                <a:t>Д</a:t>
              </a:r>
              <a:endParaRPr lang="ru-RU" sz="3200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Arial Black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Овал 6"/>
            <p:cNvSpPr/>
            <p:nvPr/>
          </p:nvSpPr>
          <p:spPr>
            <a:xfrm>
              <a:off x="5364088" y="5300545"/>
              <a:ext cx="432048" cy="432711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>
                  <a:ln>
                    <a:solidFill>
                      <a:schemeClr val="tx1"/>
                    </a:solidFill>
                  </a:ln>
                  <a:solidFill>
                    <a:srgbClr val="0000CC"/>
                  </a:solidFill>
                  <a:latin typeface="Arial Black" pitchFamily="34" charset="0"/>
                  <a:cs typeface="Times New Roman" panose="02020603050405020304" pitchFamily="18" charset="0"/>
                </a:rPr>
                <a:t>Е</a:t>
              </a:r>
            </a:p>
          </p:txBody>
        </p:sp>
        <p:sp>
          <p:nvSpPr>
            <p:cNvPr id="8" name="Овал 7"/>
            <p:cNvSpPr/>
            <p:nvPr/>
          </p:nvSpPr>
          <p:spPr>
            <a:xfrm>
              <a:off x="2771800" y="2580474"/>
              <a:ext cx="432048" cy="5828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dirty="0">
                  <a:ln>
                    <a:solidFill>
                      <a:schemeClr val="tx1"/>
                    </a:solidFill>
                  </a:ln>
                  <a:solidFill>
                    <a:srgbClr val="FF0000"/>
                  </a:solidFill>
                  <a:latin typeface="Arial Black" pitchFamily="34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9" name="Овал 8"/>
            <p:cNvSpPr/>
            <p:nvPr/>
          </p:nvSpPr>
          <p:spPr>
            <a:xfrm>
              <a:off x="5364088" y="3918749"/>
              <a:ext cx="432048" cy="507176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ln>
                    <a:solidFill>
                      <a:schemeClr val="tx1"/>
                    </a:solidFill>
                  </a:ln>
                  <a:solidFill>
                    <a:srgbClr val="FF0000"/>
                  </a:solidFill>
                  <a:latin typeface="Arial Black" pitchFamily="34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0" name="Овал 9"/>
            <p:cNvSpPr/>
            <p:nvPr/>
          </p:nvSpPr>
          <p:spPr>
            <a:xfrm>
              <a:off x="1010679" y="3635863"/>
              <a:ext cx="432048" cy="47168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dirty="0">
                  <a:ln>
                    <a:solidFill>
                      <a:schemeClr val="tx1"/>
                    </a:solidFill>
                  </a:ln>
                  <a:solidFill>
                    <a:srgbClr val="FF0000"/>
                  </a:solidFill>
                  <a:latin typeface="Arial Black" pitchFamily="34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11" name="Овал 10"/>
            <p:cNvSpPr/>
            <p:nvPr/>
          </p:nvSpPr>
          <p:spPr>
            <a:xfrm>
              <a:off x="4533578" y="1285722"/>
              <a:ext cx="432048" cy="476033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dirty="0">
                  <a:ln>
                    <a:solidFill>
                      <a:schemeClr val="tx1"/>
                    </a:solidFill>
                  </a:ln>
                  <a:solidFill>
                    <a:srgbClr val="FF0000"/>
                  </a:solidFill>
                  <a:latin typeface="Arial Black" pitchFamily="34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sp>
        <p:nvSpPr>
          <p:cNvPr id="13" name="Овал 12"/>
          <p:cNvSpPr/>
          <p:nvPr/>
        </p:nvSpPr>
        <p:spPr>
          <a:xfrm>
            <a:off x="911427" y="5000979"/>
            <a:ext cx="596100" cy="44629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Arial Black" pitchFamily="34" charset="0"/>
                <a:ea typeface="Tahoma" pitchFamily="34" charset="0"/>
                <a:cs typeface="Tahoma" pitchFamily="34" charset="0"/>
              </a:rPr>
              <a:t>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9504056" y="586708"/>
            <a:ext cx="2687944" cy="287898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карте мира буквами  отмечены материки, цифрами - океаны.</a:t>
            </a:r>
          </a:p>
          <a:p>
            <a:pPr algn="ctr">
              <a:lnSpc>
                <a:spcPct val="80000"/>
              </a:lnSpc>
            </a:pPr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Запишите </a:t>
            </a:r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их названия в соответствующие поля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952099" y="156062"/>
            <a:ext cx="3239911" cy="36208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Задание ВПР 1.1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37146" y="5012813"/>
            <a:ext cx="2330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>Австралия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1680620" y="5665894"/>
            <a:ext cx="2507569" cy="360040"/>
          </a:xfrm>
          <a:prstGeom prst="wedgeRectCallout">
            <a:avLst>
              <a:gd name="adj1" fmla="val -63709"/>
              <a:gd name="adj2" fmla="val 14880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880707" y="5665911"/>
            <a:ext cx="596100" cy="362083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Arial Black" pitchFamily="34" charset="0"/>
                <a:cs typeface="Times New Roman" panose="02020603050405020304" pitchFamily="18" charset="0"/>
              </a:rPr>
              <a:t>Б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03229" y="5599101"/>
            <a:ext cx="2473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С. Америка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1662041" y="6241958"/>
            <a:ext cx="2514851" cy="360040"/>
          </a:xfrm>
          <a:prstGeom prst="wedgeRectCallout">
            <a:avLst>
              <a:gd name="adj1" fmla="val -63709"/>
              <a:gd name="adj2" fmla="val 14880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862139" y="6241975"/>
            <a:ext cx="596100" cy="362083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Arial Black" pitchFamily="34" charset="0"/>
                <a:cs typeface="Times New Roman" panose="02020603050405020304" pitchFamily="18" charset="0"/>
              </a:rPr>
              <a:t>В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08825" y="6203462"/>
            <a:ext cx="2322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Ю. Америка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3" name="Прямоугольная выноска 22"/>
          <p:cNvSpPr/>
          <p:nvPr/>
        </p:nvSpPr>
        <p:spPr>
          <a:xfrm>
            <a:off x="5263721" y="4989689"/>
            <a:ext cx="2311123" cy="466814"/>
          </a:xfrm>
          <a:prstGeom prst="wedgeRectCallout">
            <a:avLst>
              <a:gd name="adj1" fmla="val -63709"/>
              <a:gd name="adj2" fmla="val 14880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4463819" y="5096480"/>
            <a:ext cx="596100" cy="362083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00830" y="5001514"/>
            <a:ext cx="2040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Евразия</a:t>
            </a:r>
            <a:endParaRPr lang="ru-RU" sz="2800" b="1" dirty="0">
              <a:latin typeface="Arial Black" pitchFamily="34" charset="0"/>
            </a:endParaRP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5273497" y="5661248"/>
            <a:ext cx="2380371" cy="360040"/>
          </a:xfrm>
          <a:prstGeom prst="wedgeRectCallout">
            <a:avLst>
              <a:gd name="adj1" fmla="val -63709"/>
              <a:gd name="adj2" fmla="val 14880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473594" y="5661265"/>
            <a:ext cx="596100" cy="362083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76738" y="5532432"/>
            <a:ext cx="2120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Африка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29" name="Прямоугольная выноска 28"/>
          <p:cNvSpPr/>
          <p:nvPr/>
        </p:nvSpPr>
        <p:spPr>
          <a:xfrm>
            <a:off x="5273507" y="6237312"/>
            <a:ext cx="2346503" cy="360040"/>
          </a:xfrm>
          <a:prstGeom prst="wedgeRectCallout">
            <a:avLst>
              <a:gd name="adj1" fmla="val -63709"/>
              <a:gd name="adj2" fmla="val 14880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473594" y="6237329"/>
            <a:ext cx="596100" cy="362083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</p:txBody>
      </p:sp>
      <p:sp>
        <p:nvSpPr>
          <p:cNvPr id="32" name="Прямоугольная выноска 31"/>
          <p:cNvSpPr/>
          <p:nvPr/>
        </p:nvSpPr>
        <p:spPr>
          <a:xfrm>
            <a:off x="8766656" y="4933321"/>
            <a:ext cx="3256013" cy="360040"/>
          </a:xfrm>
          <a:prstGeom prst="wedgeRectCallout">
            <a:avLst>
              <a:gd name="adj1" fmla="val -63709"/>
              <a:gd name="adj2" fmla="val 14880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7966755" y="4933338"/>
            <a:ext cx="600780" cy="362083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003753" y="4928691"/>
            <a:ext cx="3018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Атлантический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5" name="Прямоугольная выноска 34"/>
          <p:cNvSpPr/>
          <p:nvPr/>
        </p:nvSpPr>
        <p:spPr>
          <a:xfrm>
            <a:off x="8814925" y="5440578"/>
            <a:ext cx="3140008" cy="360040"/>
          </a:xfrm>
          <a:prstGeom prst="wedgeRectCallout">
            <a:avLst>
              <a:gd name="adj1" fmla="val -63709"/>
              <a:gd name="adj2" fmla="val 14880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8015023" y="5440595"/>
            <a:ext cx="600780" cy="362083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052027" y="5435948"/>
            <a:ext cx="2778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Индийский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8" name="Прямоугольная выноска 37"/>
          <p:cNvSpPr/>
          <p:nvPr/>
        </p:nvSpPr>
        <p:spPr>
          <a:xfrm>
            <a:off x="8814925" y="5891505"/>
            <a:ext cx="3140008" cy="360040"/>
          </a:xfrm>
          <a:prstGeom prst="wedgeRectCallout">
            <a:avLst>
              <a:gd name="adj1" fmla="val -63709"/>
              <a:gd name="adj2" fmla="val 14880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8015023" y="5891522"/>
            <a:ext cx="600780" cy="362083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040746" y="5819134"/>
            <a:ext cx="174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>Тихий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41" name="Прямоугольная выноска 40"/>
          <p:cNvSpPr/>
          <p:nvPr/>
        </p:nvSpPr>
        <p:spPr>
          <a:xfrm>
            <a:off x="8814925" y="6385974"/>
            <a:ext cx="3162587" cy="360040"/>
          </a:xfrm>
          <a:prstGeom prst="wedgeRectCallout">
            <a:avLst>
              <a:gd name="adj1" fmla="val -63709"/>
              <a:gd name="adj2" fmla="val 14880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8015023" y="6385991"/>
            <a:ext cx="600780" cy="362083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Рамка 4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872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0" name="Picture 2" descr="http://www.prague33.ru/images/pixabay-20c75f4aeafd78e2.png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26" y="13208"/>
            <a:ext cx="1030671" cy="76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http://www.prague33.ru/images/pixabay-20c75f4aeafd78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92543" y="4195216"/>
            <a:ext cx="1090968" cy="76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Овал 46"/>
          <p:cNvSpPr/>
          <p:nvPr/>
        </p:nvSpPr>
        <p:spPr>
          <a:xfrm>
            <a:off x="1906916" y="1078089"/>
            <a:ext cx="596101" cy="49671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Arial Black" pitchFamily="34" charset="0"/>
                <a:cs typeface="Times New Roman" panose="02020603050405020304" pitchFamily="18" charset="0"/>
              </a:rPr>
              <a:t>Б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0000CC"/>
              </a:solidFill>
              <a:latin typeface="Arial Black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8612516" y="3313290"/>
            <a:ext cx="596101" cy="49671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Arial Black" pitchFamily="34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1287759" y="17"/>
            <a:ext cx="41889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0">
                  <a:solidFill>
                    <a:sysClr val="windowText" lastClr="000000"/>
                  </a:solidFill>
                </a:ln>
                <a:solidFill>
                  <a:srgbClr val="D6009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ИГРА «ЗИГ-ЗАГ»</a:t>
            </a:r>
            <a:endParaRPr lang="ru-RU" sz="36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1598202" y="4205129"/>
            <a:ext cx="5231585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0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НАЙДИ ОШИБКУ!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72079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  <p:bldP spid="25" grpId="0"/>
      <p:bldP spid="28" grpId="0"/>
      <p:bldP spid="34" grpId="0"/>
      <p:bldP spid="37" grpId="0"/>
      <p:bldP spid="40" grpId="0"/>
      <p:bldP spid="49" grpId="0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Шеврон 7">
            <a:hlinkClick r:id="rId2" action="ppaction://hlinksldjump"/>
          </p:cNvPr>
          <p:cNvSpPr/>
          <p:nvPr/>
        </p:nvSpPr>
        <p:spPr>
          <a:xfrm>
            <a:off x="10884321" y="5830036"/>
            <a:ext cx="398207" cy="283170"/>
          </a:xfrm>
          <a:prstGeom prst="chevron">
            <a:avLst/>
          </a:prstGeom>
          <a:solidFill>
            <a:srgbClr val="DAB48E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Умножение 8">
            <a:hlinkClick r:id="" action="ppaction://hlinkshowjump?jump=endshow"/>
          </p:cNvPr>
          <p:cNvSpPr/>
          <p:nvPr/>
        </p:nvSpPr>
        <p:spPr>
          <a:xfrm>
            <a:off x="10795821" y="6170359"/>
            <a:ext cx="575187" cy="645240"/>
          </a:xfrm>
          <a:prstGeom prst="mathMultiply">
            <a:avLst/>
          </a:prstGeom>
          <a:solidFill>
            <a:srgbClr val="DAB48E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71428" y="858971"/>
            <a:ext cx="109039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ial Black" pitchFamily="34" charset="0"/>
                <a:ea typeface="+mj-ea"/>
                <a:cs typeface="+mj-cs"/>
              </a:rPr>
              <a:t>Правила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6479" y="243808"/>
            <a:ext cx="1157256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  <a:ea typeface="+mj-ea"/>
                <a:cs typeface="+mj-cs"/>
              </a:rPr>
              <a:t>Дидактическая игра «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  <a:ea typeface="+mj-ea"/>
                <a:cs typeface="+mj-cs"/>
              </a:rPr>
              <a:t>СЛОВО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  <a:ea typeface="+mj-ea"/>
                <a:cs typeface="+mj-cs"/>
              </a:rPr>
              <a:t>» </a:t>
            </a:r>
            <a:b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  <a:ea typeface="+mj-ea"/>
                <a:cs typeface="+mj-cs"/>
              </a:rPr>
            </a:br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  <a:ea typeface="+mj-ea"/>
                <a:cs typeface="+mj-cs"/>
              </a:rPr>
              <a:t/>
            </a:r>
            <a:b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  <a:ea typeface="+mj-ea"/>
                <a:cs typeface="+mj-cs"/>
              </a:rPr>
            </a:b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1565758"/>
            <a:ext cx="12192000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>
              <a:buAutoNum type="arabicPeriod"/>
            </a:pP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Определить изображение (фотографию, карту с маршрутом, контур страны, </a:t>
            </a:r>
            <a:r>
              <a:rPr lang="ru-RU" sz="2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климатограмму</a:t>
            </a:r>
            <a:r>
              <a:rPr lang="ru-RU" sz="2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), которое соответствует ключевому слову/ словосочетанию, расположенному в центре игрового поля (слайда).</a:t>
            </a:r>
          </a:p>
          <a:p>
            <a:pPr marL="180000">
              <a:spcBef>
                <a:spcPts val="300"/>
              </a:spcBef>
              <a:buAutoNum type="arabicPeriod"/>
            </a:pPr>
            <a:r>
              <a:rPr lang="ru-RU" sz="2500" b="1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Если ответ верный, то при нажатии на соответствующую картинку произойдет переход к новому игровому полю (слайду).</a:t>
            </a:r>
          </a:p>
          <a:p>
            <a:pPr marL="180000">
              <a:spcAft>
                <a:spcPts val="300"/>
              </a:spcAft>
              <a:buAutoNum type="arabicPeriod"/>
            </a:pPr>
            <a:r>
              <a:rPr lang="ru-RU" sz="2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Если ответ неверный, то картинка исчезнет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820" y="3925261"/>
            <a:ext cx="5987845" cy="30922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749829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CA6F2FB6-7466-4941-BEF7-279E23731DB3}"/>
              </a:ext>
            </a:extLst>
          </p:cNvPr>
          <p:cNvSpPr txBox="1"/>
          <p:nvPr/>
        </p:nvSpPr>
        <p:spPr>
          <a:xfrm>
            <a:off x="4086579" y="2494860"/>
            <a:ext cx="406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Степи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71809D04-0D04-4550-8AE8-B04935C747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809" b="2876"/>
          <a:stretch>
            <a:fillRect/>
          </a:stretch>
        </p:blipFill>
        <p:spPr>
          <a:xfrm>
            <a:off x="1" y="4732"/>
            <a:ext cx="3589867" cy="22654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7D34E8F-AB01-4596-88F3-4DCF8FD64F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328530"/>
            <a:ext cx="3623732" cy="232023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677E206-5F2E-4DEA-B9C2-71240FAE93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733686"/>
            <a:ext cx="3646967" cy="212431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FF6122A-C067-4B0B-BC6D-FFEA989D7B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805" y="-1"/>
            <a:ext cx="3753195" cy="216309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FD3F75E6-EC03-4ED2-A59B-9EFE03A5C2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818" y="2211572"/>
            <a:ext cx="3753193" cy="228177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879E4E25-7CED-4EDA-9513-A221B5D8FE9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194"/>
          <a:stretch/>
        </p:blipFill>
        <p:spPr>
          <a:xfrm>
            <a:off x="8438805" y="4599620"/>
            <a:ext cx="3753195" cy="225838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5B1C7039-724A-4F90-9F2A-A5FD1CC1EBE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089" y="3785437"/>
            <a:ext cx="4461675" cy="3072581"/>
          </a:xfrm>
          <a:prstGeom prst="rect">
            <a:avLst/>
          </a:prstGeom>
        </p:spPr>
      </p:pic>
      <p:pic>
        <p:nvPicPr>
          <p:cNvPr id="11" name="Рисунок 10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5C6494F5-5D82-4DDB-A1BB-3521B06F825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663"/>
          <a:stretch/>
        </p:blipFill>
        <p:spPr>
          <a:xfrm>
            <a:off x="3736625" y="-1"/>
            <a:ext cx="4417179" cy="252871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937135" y="0"/>
            <a:ext cx="5261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Arial Black" pitchFamily="34" charset="0"/>
              </a:rPr>
              <a:t>1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97844" y="0"/>
            <a:ext cx="5261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Arial Black" pitchFamily="34" charset="0"/>
              </a:rPr>
              <a:t>2</a:t>
            </a:r>
            <a:endParaRPr lang="ru-RU" sz="4000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81579" y="165017"/>
            <a:ext cx="5261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373668" y="3912928"/>
            <a:ext cx="5261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6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25421" y="2304261"/>
            <a:ext cx="5261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4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21801" y="4765239"/>
            <a:ext cx="5261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020202"/>
                </a:solidFill>
                <a:latin typeface="Arial Black" pitchFamily="34" charset="0"/>
              </a:rPr>
              <a:t>5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020202"/>
              </a:solidFill>
              <a:latin typeface="Arial Black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471139" y="4607195"/>
            <a:ext cx="5261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7</a:t>
            </a:r>
            <a:endParaRPr lang="ru-RU" sz="4000" dirty="0">
              <a:ln w="19050"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508201" y="2281683"/>
            <a:ext cx="5261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8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082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CA6F2FB6-7466-4941-BEF7-279E23731DB3}"/>
              </a:ext>
            </a:extLst>
          </p:cNvPr>
          <p:cNvSpPr txBox="1"/>
          <p:nvPr/>
        </p:nvSpPr>
        <p:spPr>
          <a:xfrm>
            <a:off x="541877" y="225797"/>
            <a:ext cx="10634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Васко</a:t>
            </a:r>
            <a:r>
              <a:rPr lang="ru-RU" sz="72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 да </a:t>
            </a:r>
            <a:r>
              <a:rPr lang="ru-RU" sz="72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Гама?</a:t>
            </a:r>
            <a:endParaRPr lang="ru-RU" sz="7200" b="1" dirty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Arial Black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71809D04-0D04-4550-8AE8-B04935C74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207911"/>
            <a:ext cx="5125156" cy="317217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7D34E8F-AB01-4596-88F3-4DCF8FD64F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221" y="1232180"/>
            <a:ext cx="5305779" cy="3315246"/>
          </a:xfrm>
          <a:prstGeom prst="rect">
            <a:avLst/>
          </a:prstGeom>
        </p:spPr>
      </p:pic>
      <p:pic>
        <p:nvPicPr>
          <p:cNvPr id="11" name="Рисунок 10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5C6494F5-5D82-4DDB-A1BB-3521B06F82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377" y="3561641"/>
            <a:ext cx="4984279" cy="329637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167467" y="4370128"/>
            <a:ext cx="5261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020202"/>
                </a:solidFill>
                <a:latin typeface="Arial Black" pitchFamily="34" charset="0"/>
              </a:rPr>
              <a:t>1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020202"/>
              </a:solidFill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31135" y="2857417"/>
            <a:ext cx="5261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020202"/>
                </a:solidFill>
                <a:latin typeface="Arial Black" pitchFamily="34" charset="0"/>
              </a:rPr>
              <a:t>2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020202"/>
              </a:solidFill>
              <a:latin typeface="Arial Black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772557" y="4629773"/>
            <a:ext cx="5261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020202"/>
                </a:solidFill>
                <a:latin typeface="Arial Black" pitchFamily="34" charset="0"/>
              </a:rPr>
              <a:t>3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020202"/>
              </a:solidFill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9595" y="5468261"/>
            <a:ext cx="3167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Arial Black" pitchFamily="34" charset="0"/>
                <a:cs typeface="Times New Roman" panose="02020603050405020304" pitchFamily="18" charset="0"/>
              </a:rPr>
              <a:t>Атлас стр. 2</a:t>
            </a:r>
            <a:endParaRPr lang="ru-RU" sz="3400" dirty="0">
              <a:ln>
                <a:solidFill>
                  <a:schemeClr val="tx1"/>
                </a:solidFill>
              </a:ln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06533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75504" y="141097"/>
            <a:ext cx="11940173" cy="75406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90000"/>
              </a:lnSpc>
            </a:pPr>
            <a:r>
              <a:rPr lang="ru-RU" sz="21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 </a:t>
            </a:r>
            <a:r>
              <a:rPr lang="ru-RU" sz="2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каким  из  </a:t>
            </a:r>
            <a:r>
              <a:rPr lang="ru-RU" sz="21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материков  </a:t>
            </a:r>
            <a:r>
              <a:rPr lang="ru-RU" sz="2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связаны  открытия  путешественников  и </a:t>
            </a:r>
          </a:p>
          <a:p>
            <a:pPr algn="r">
              <a:lnSpc>
                <a:spcPct val="90000"/>
              </a:lnSpc>
            </a:pPr>
            <a:r>
              <a:rPr lang="ru-RU" sz="2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исследователей, изображённых на портретах?  Укажите название материка</a:t>
            </a:r>
            <a:r>
              <a:rPr lang="ru-RU" sz="2200" dirty="0" smtClean="0">
                <a:solidFill>
                  <a:schemeClr val="tx1"/>
                </a:solidFill>
              </a:rPr>
              <a:t>.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44" name="Рамка 4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872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5" name="Picture 2" descr="http://raskrasku.com/uploads/posts/2016-01/1453804828_karta-mira_1_raskrasku.com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648" y="3429019"/>
            <a:ext cx="6710237" cy="27328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7440149" y="503154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Австралия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560338" y="6300028"/>
            <a:ext cx="4174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Ответ: ____________________________ 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554795" y="6048540"/>
            <a:ext cx="2613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Австралия</a:t>
            </a:r>
            <a:endParaRPr lang="ru-RU" sz="3200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311800" y="6300028"/>
            <a:ext cx="1152128" cy="369332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36950"/>
            <a:ext cx="2799643" cy="4172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8527" y="1964272"/>
            <a:ext cx="2503476" cy="372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363" y="906871"/>
            <a:ext cx="2632320" cy="2479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http://www.prague33.ru/images/pixabay-20c75f4aeafd78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52103" y="1196752"/>
            <a:ext cx="1091836" cy="76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0" y="135483"/>
            <a:ext cx="2709333" cy="36208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Задание ВПР 1.2</a:t>
            </a:r>
            <a:endParaRPr lang="ru-RU" sz="21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36542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46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E7F20AC-EEBD-4233-A5EF-96CC54B667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786" t="6439" r="28820" b="32708"/>
          <a:stretch/>
        </p:blipFill>
        <p:spPr>
          <a:xfrm>
            <a:off x="5599289" y="271289"/>
            <a:ext cx="2977040" cy="2799307"/>
          </a:xfrm>
          <a:prstGeom prst="rect">
            <a:avLst/>
          </a:prstGeom>
        </p:spPr>
      </p:pic>
      <p:pic>
        <p:nvPicPr>
          <p:cNvPr id="6" name="Рисунок 5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4BE0836-8AAA-468F-A0DC-B7F678B7BB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280" t="8522" r="28237" b="20525"/>
          <a:stretch/>
        </p:blipFill>
        <p:spPr>
          <a:xfrm>
            <a:off x="8895645" y="264264"/>
            <a:ext cx="2980267" cy="296435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5D27423-193F-470E-AB2A-2B24A1C5E3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792" t="7903" r="17746" b="21756"/>
          <a:stretch/>
        </p:blipFill>
        <p:spPr>
          <a:xfrm>
            <a:off x="9445228" y="3567307"/>
            <a:ext cx="2746773" cy="276577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05B53B8C-3D66-473F-B673-8100738920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048" t="3700" r="23559" b="19631"/>
          <a:stretch/>
        </p:blipFill>
        <p:spPr>
          <a:xfrm>
            <a:off x="7089423" y="4086579"/>
            <a:ext cx="2178756" cy="277142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E59EBA11-1071-459B-8C41-52277C516E9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555" t="5383" r="25247" b="22473"/>
          <a:stretch/>
        </p:blipFill>
        <p:spPr>
          <a:xfrm>
            <a:off x="4289790" y="4135937"/>
            <a:ext cx="2528711" cy="272208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59473801-E6D9-4CB4-9896-3D5840A8FB3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560" r="18439" b="17039"/>
          <a:stretch/>
        </p:blipFill>
        <p:spPr>
          <a:xfrm>
            <a:off x="1141908" y="4222045"/>
            <a:ext cx="2809205" cy="263595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E91FF7F7-C63F-4F13-88EF-8D718CEBDBA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2" t="7393" r="31310" b="20914"/>
          <a:stretch/>
        </p:blipFill>
        <p:spPr>
          <a:xfrm>
            <a:off x="2892877" y="236200"/>
            <a:ext cx="2401623" cy="292527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AFF29CB-65B1-4FF1-B071-313632554FC6}"/>
              </a:ext>
            </a:extLst>
          </p:cNvPr>
          <p:cNvSpPr txBox="1"/>
          <p:nvPr/>
        </p:nvSpPr>
        <p:spPr>
          <a:xfrm>
            <a:off x="3567288" y="3034866"/>
            <a:ext cx="558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Arial Black" pitchFamily="34" charset="0"/>
                <a:cs typeface="Times New Roman" panose="02020603050405020304" pitchFamily="18" charset="0"/>
              </a:rPr>
              <a:t>Германия?</a:t>
            </a:r>
            <a:endParaRPr lang="ru-RU" sz="6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Arial Black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4117" y="3424960"/>
            <a:ext cx="34579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itchFamily="34" charset="0"/>
                <a:cs typeface="Times New Roman" panose="02020603050405020304" pitchFamily="18" charset="0"/>
              </a:rPr>
              <a:t>Атлас стр. 12</a:t>
            </a:r>
            <a:endParaRPr lang="ru-RU" sz="3400" dirty="0">
              <a:ln>
                <a:solidFill>
                  <a:srgbClr val="FF0000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E91FF7F7-C63F-4F13-88EF-8D718CEBDBA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713" t="1" r="12674" b="6938"/>
          <a:stretch/>
        </p:blipFill>
        <p:spPr>
          <a:xfrm>
            <a:off x="225787" y="193748"/>
            <a:ext cx="2314223" cy="31026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6087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5C6494F5-5D82-4DDB-A1BB-3521B06F82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238" t="23627" r="34199"/>
          <a:stretch/>
        </p:blipFill>
        <p:spPr>
          <a:xfrm>
            <a:off x="1" y="248370"/>
            <a:ext cx="4097867" cy="434622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B1C7039-724A-4F90-9F2A-A5FD1CC1EB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592" t="8227" r="34291"/>
          <a:stretch/>
        </p:blipFill>
        <p:spPr>
          <a:xfrm>
            <a:off x="4199475" y="2796967"/>
            <a:ext cx="4041423" cy="4061049"/>
          </a:xfrm>
          <a:prstGeom prst="rect">
            <a:avLst/>
          </a:prstGeom>
        </p:spPr>
      </p:pic>
      <p:pic>
        <p:nvPicPr>
          <p:cNvPr id="7" name="Рисунок 6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5C6494F5-5D82-4DDB-A1BB-3521B06F82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238" t="23627" r="34199"/>
          <a:stretch/>
        </p:blipFill>
        <p:spPr>
          <a:xfrm>
            <a:off x="8335557" y="158044"/>
            <a:ext cx="3856443" cy="449297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A6F2FB6-7466-4941-BEF7-279E23731DB3}"/>
              </a:ext>
            </a:extLst>
          </p:cNvPr>
          <p:cNvSpPr txBox="1"/>
          <p:nvPr/>
        </p:nvSpPr>
        <p:spPr>
          <a:xfrm>
            <a:off x="4120452" y="1327454"/>
            <a:ext cx="422204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200" b="1" dirty="0" smtClean="0">
                <a:solidFill>
                  <a:srgbClr val="FFFF00"/>
                </a:solidFill>
                <a:latin typeface="Arial Black" pitchFamily="34" charset="0"/>
                <a:cs typeface="Times New Roman" panose="02020603050405020304" pitchFamily="18" charset="0"/>
              </a:rPr>
              <a:t>Тропический</a:t>
            </a:r>
            <a:r>
              <a:rPr lang="ru-RU" sz="4400" b="1" dirty="0" smtClean="0">
                <a:solidFill>
                  <a:srgbClr val="FFFF00"/>
                </a:solidFill>
                <a:latin typeface="Arial Black" pitchFamily="34" charset="0"/>
                <a:cs typeface="Times New Roman" panose="02020603050405020304" pitchFamily="18" charset="0"/>
              </a:rPr>
              <a:t> пояс </a:t>
            </a:r>
            <a:endParaRPr lang="ru-RU" sz="4400" b="1" dirty="0">
              <a:solidFill>
                <a:srgbClr val="FFFF00"/>
              </a:solidFill>
              <a:latin typeface="Arial Black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087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Q-iQKEBC3njfd8rFk52Q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</a:schemeClr>
        </a:solidFill>
      </a:spPr>
      <a:bodyPr rtlCol="0" anchor="ctr"/>
      <a:lstStyle>
        <a:defPPr algn="ctr">
          <a:defRPr sz="2500" b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</a:schemeClr>
        </a:solidFill>
      </a:spPr>
      <a:bodyPr rtlCol="0" anchor="ctr"/>
      <a:lstStyle>
        <a:defPPr algn="ctr">
          <a:defRPr sz="2500" b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Кроссворд - литосфера 5 класс</Template>
  <TotalTime>900</TotalTime>
  <Words>729</Words>
  <Application>Microsoft Office PowerPoint</Application>
  <PresentationFormat>Произвольный</PresentationFormat>
  <Paragraphs>146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WwQ-iQKEBC3njfd8rFk52Q</vt:lpstr>
      <vt:lpstr>Тема Office</vt:lpstr>
      <vt:lpstr>1_Тема Office</vt:lpstr>
      <vt:lpstr>2_Тема Office</vt:lpstr>
      <vt:lpstr>3_Тема Office</vt:lpstr>
      <vt:lpstr>4_Тема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ВПР 6-7 классы</dc:title>
  <dc:subject>ВПР</dc:subject>
  <dc:creator>КЕВ</dc:creator>
  <cp:lastModifiedBy>hp</cp:lastModifiedBy>
  <cp:revision>93</cp:revision>
  <dcterms:created xsi:type="dcterms:W3CDTF">2020-07-31T18:21:36Z</dcterms:created>
  <dcterms:modified xsi:type="dcterms:W3CDTF">2023-06-12T11:54:25Z</dcterms:modified>
</cp:coreProperties>
</file>