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63" r:id="rId4"/>
    <p:sldId id="264" r:id="rId5"/>
    <p:sldId id="276" r:id="rId6"/>
    <p:sldId id="265" r:id="rId7"/>
    <p:sldId id="266" r:id="rId8"/>
    <p:sldId id="267" r:id="rId9"/>
    <p:sldId id="277" r:id="rId10"/>
    <p:sldId id="278" r:id="rId11"/>
    <p:sldId id="279" r:id="rId12"/>
    <p:sldId id="280" r:id="rId13"/>
    <p:sldId id="28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9408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8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272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8580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351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795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0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109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086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99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1240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54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6335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1043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025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755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6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D98F863-9254-4A49-B4A1-A29D9A7765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1B4CDB-BDE7-48C6-9C09-A3CDA7840B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516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8097" y="2413527"/>
            <a:ext cx="6815669" cy="1515533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Тема: «Анализ факторов, понижающих и повышающих на спрос на страховые услуги»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6826" y="3817085"/>
            <a:ext cx="6815669" cy="132080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310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Прибыль – это конечный финансовый результат деятельности СК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Прибыль рассчитывается:</a:t>
            </a:r>
          </a:p>
          <a:p>
            <a:pPr marL="0" indent="0" algn="ctr">
              <a:buNone/>
            </a:pPr>
            <a:r>
              <a:rPr lang="ru-RU" sz="7200" b="1" dirty="0" smtClean="0"/>
              <a:t>П=Д-Р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9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Рентабельность – это главный показатель платежеспособности СК.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3943" y="2379485"/>
            <a:ext cx="10315353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Рентабельность страховых операций в целом либо по каждому виду страхования рассчитывается по следующей формуле:</a:t>
            </a:r>
          </a:p>
          <a:p>
            <a:pPr marL="0" indent="0" algn="ctr">
              <a:buNone/>
            </a:pPr>
            <a:r>
              <a:rPr lang="en-US" sz="4400" b="1" dirty="0" smtClean="0"/>
              <a:t>R=</a:t>
            </a:r>
            <a:r>
              <a:rPr lang="ru-RU" sz="4400" b="1" dirty="0" smtClean="0"/>
              <a:t>прибыль/сумму СП*100%</a:t>
            </a:r>
          </a:p>
          <a:p>
            <a:pPr marL="0" indent="0" algn="ctr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1497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Уровень выплат – это выплаты СК за определенный период времени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Уровень выплаты рассчитывается по следующей формуле:</a:t>
            </a:r>
          </a:p>
          <a:p>
            <a:pPr marL="0" indent="0" algn="ctr">
              <a:buNone/>
            </a:pPr>
            <a:r>
              <a:rPr lang="ru-RU" sz="3600" b="1" dirty="0" smtClean="0"/>
              <a:t>У= сумма страховых выплат/сумму СП*100%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35912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9076" y="652524"/>
            <a:ext cx="9601196" cy="10863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Задача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000" dirty="0" smtClean="0"/>
              <a:t>Имеются следующие данные из отчета о прибылях и убытках страховой организации за отчетный период (тыс. руб.):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034322" y="2557463"/>
          <a:ext cx="9862279" cy="2869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5102"/>
                <a:gridCol w="2397177"/>
              </a:tblGrid>
              <a:tr h="3587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Страховые премии (взносы) – всего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16 361 220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587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том числе переданные перестраховщикам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13 283 040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587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Снижение резерва незаработанной премии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226 770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587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Снижение резерва убытков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16 800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587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Оплаченные убытки – всего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158 220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587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том числе доля перестраховщиков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8750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587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Отчисление в РПМ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143 240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587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Расходы по ведению страховых операций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79 200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24459" y="5456421"/>
            <a:ext cx="71053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Определить: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1.Результат от операций страхования иного, чем страхование жизни;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2.Рентабельность страховых операций;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3.Уровень выплат.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38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182" y="487165"/>
            <a:ext cx="10515600" cy="1892569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«</a:t>
            </a:r>
            <a:r>
              <a:rPr lang="ru-RU" sz="4000" b="1" dirty="0" smtClean="0"/>
              <a:t>Анализ факторов, понижающих и повышающих спрос на страховые услуги»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/>
              <a:t>План: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68" y="2379734"/>
            <a:ext cx="10515600" cy="4351338"/>
          </a:xfrm>
        </p:spPr>
        <p:txBody>
          <a:bodyPr/>
          <a:lstStyle/>
          <a:p>
            <a:r>
              <a:rPr lang="ru-RU" dirty="0" smtClean="0"/>
              <a:t>1. Формирование спроса на страховые услуги. </a:t>
            </a:r>
          </a:p>
          <a:p>
            <a:r>
              <a:rPr lang="ru-RU" dirty="0" smtClean="0"/>
              <a:t>2. Факторы, влияющие на формирование спроса. </a:t>
            </a:r>
          </a:p>
          <a:p>
            <a:r>
              <a:rPr lang="ru-RU" dirty="0" smtClean="0"/>
              <a:t>3. Анализ показателей продаж.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45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585" y="882504"/>
            <a:ext cx="8911687" cy="154880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Формирование спроса на страховые услуги. 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6468" y="2431313"/>
            <a:ext cx="8915400" cy="3777622"/>
          </a:xfrm>
        </p:spPr>
        <p:txBody>
          <a:bodyPr/>
          <a:lstStyle/>
          <a:p>
            <a:r>
              <a:rPr lang="ru-RU" b="1" u="sng" dirty="0" smtClean="0"/>
              <a:t>Страховая услуга </a:t>
            </a:r>
            <a:r>
              <a:rPr lang="ru-RU" dirty="0" smtClean="0"/>
              <a:t>– это совокупность видов и условий страхования, которые предлагаются на страховом рынке СК</a:t>
            </a:r>
          </a:p>
          <a:p>
            <a:r>
              <a:rPr lang="ru-RU" b="1" u="sng" dirty="0" smtClean="0"/>
              <a:t>Спрос на страховую услугу </a:t>
            </a:r>
            <a:r>
              <a:rPr lang="ru-RU" dirty="0" smtClean="0"/>
              <a:t>– это сумма денег, которую покупатели (потенциальные страхователи) готовы расходовать на удовлетворение своих потребностей относительно защиты лица, имущества, ответственности, на законных основаниях.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48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508" y="643118"/>
            <a:ext cx="10515600" cy="1325563"/>
          </a:xfrm>
        </p:spPr>
        <p:txBody>
          <a:bodyPr/>
          <a:lstStyle/>
          <a:p>
            <a:r>
              <a:rPr lang="ru-RU" dirty="0" smtClean="0"/>
              <a:t>Спрос можно разделить на: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7689" y="2372719"/>
            <a:ext cx="10515600" cy="560832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Корпоративный </a:t>
            </a:r>
            <a:r>
              <a:rPr lang="ru-RU" sz="4000" smtClean="0"/>
              <a:t>– предъявляется </a:t>
            </a:r>
            <a:r>
              <a:rPr lang="ru-RU" sz="4000" dirty="0" smtClean="0"/>
              <a:t>со стороны предприятий</a:t>
            </a:r>
          </a:p>
          <a:p>
            <a:r>
              <a:rPr lang="ru-RU" sz="4000" dirty="0" smtClean="0"/>
              <a:t>Индивидуальный – предъявляется со стороны физических лиц.</a:t>
            </a:r>
          </a:p>
        </p:txBody>
      </p:sp>
    </p:spTree>
    <p:extLst>
      <p:ext uri="{BB962C8B-B14F-4D97-AF65-F5344CB8AC3E}">
        <p14:creationId xmlns:p14="http://schemas.microsoft.com/office/powerpoint/2010/main" val="379029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3239" y="2441944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Разделение спроса весьма </a:t>
            </a:r>
            <a:r>
              <a:rPr lang="ru-RU" sz="3200" dirty="0"/>
              <a:t>условно, т.к. по одному и тому же договору часто страхователем (плательщиком взносов) является </a:t>
            </a:r>
            <a:r>
              <a:rPr lang="ru-RU" sz="3200" dirty="0" smtClean="0"/>
              <a:t>юридическое </a:t>
            </a:r>
            <a:r>
              <a:rPr lang="ru-RU" sz="3200" dirty="0"/>
              <a:t>лицо, а застрахованным или выгодоприобретателем (конечным получателем услуги) – </a:t>
            </a:r>
            <a:r>
              <a:rPr lang="ru-RU" sz="3200" dirty="0" smtClean="0"/>
              <a:t>физическое </a:t>
            </a:r>
            <a:r>
              <a:rPr lang="ru-RU" sz="3200" dirty="0"/>
              <a:t>лицо. </a:t>
            </a:r>
          </a:p>
        </p:txBody>
      </p:sp>
    </p:spTree>
    <p:extLst>
      <p:ext uri="{BB962C8B-B14F-4D97-AF65-F5344CB8AC3E}">
        <p14:creationId xmlns:p14="http://schemas.microsoft.com/office/powerpoint/2010/main" val="246959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Изучение потребительского спроса в страховании предполагает использование таких методов: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4450" y="2394098"/>
            <a:ext cx="8915400" cy="3777622"/>
          </a:xfrm>
        </p:spPr>
        <p:txBody>
          <a:bodyPr>
            <a:normAutofit/>
          </a:bodyPr>
          <a:lstStyle/>
          <a:p>
            <a:r>
              <a:rPr lang="ru-RU" dirty="0" smtClean="0"/>
              <a:t>Статистический метод;</a:t>
            </a:r>
          </a:p>
          <a:p>
            <a:r>
              <a:rPr lang="ru-RU" dirty="0" smtClean="0"/>
              <a:t> Маркетинговый метод (исследование);</a:t>
            </a:r>
          </a:p>
          <a:p>
            <a:r>
              <a:rPr lang="ru-RU" dirty="0" smtClean="0"/>
              <a:t>Метод социальных опросов (тестирование, анкетирование);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6835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609" y="741840"/>
            <a:ext cx="10515600" cy="161504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Факторы, влияющие на формирование спроса.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388" y="2356883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Несмотря на то, что рынок страховых услуг в России уже сформирован существуют факторы, влияющие на понижение и повышение спроса на страховые услуги. </a:t>
            </a:r>
          </a:p>
        </p:txBody>
      </p:sp>
    </p:spTree>
    <p:extLst>
      <p:ext uri="{BB962C8B-B14F-4D97-AF65-F5344CB8AC3E}">
        <p14:creationId xmlns:p14="http://schemas.microsoft.com/office/powerpoint/2010/main" val="278802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8314" y="609992"/>
            <a:ext cx="9601196" cy="97425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Факторы, влияющие на понижение и повышение спроса на страховые услуги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4026212"/>
              </p:ext>
            </p:extLst>
          </p:nvPr>
        </p:nvGraphicFramePr>
        <p:xfrm>
          <a:off x="1148316" y="1722474"/>
          <a:ext cx="9741194" cy="4582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640"/>
                <a:gridCol w="4169297"/>
                <a:gridCol w="4775257"/>
              </a:tblGrid>
              <a:tr h="70318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 п/п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Факторы, понижающие спрос на страховую услугу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Факторы,</a:t>
                      </a:r>
                      <a:r>
                        <a:rPr lang="ru-RU" sz="1600" baseline="0" dirty="0" smtClean="0"/>
                        <a:t> повышающие спрос на страховую услугу </a:t>
                      </a:r>
                      <a:endParaRPr lang="ru-RU" sz="1600" dirty="0"/>
                    </a:p>
                  </a:txBody>
                  <a:tcPr/>
                </a:tc>
              </a:tr>
              <a:tr h="70318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Снижения доходов основной массы населения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Повышение надежности российских СК</a:t>
                      </a:r>
                      <a:endParaRPr lang="ru-RU" sz="1600" dirty="0"/>
                    </a:p>
                  </a:txBody>
                  <a:tcPr/>
                </a:tc>
              </a:tr>
              <a:tr h="70318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Низкий уровень страховой культуры в обществе – недоверия</a:t>
                      </a:r>
                      <a:r>
                        <a:rPr lang="ru-RU" sz="1600" baseline="0" dirty="0" smtClean="0"/>
                        <a:t> к деятельности СК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Расширение ассортимент</a:t>
                      </a:r>
                      <a:r>
                        <a:rPr lang="ru-RU" sz="1600" baseline="0" dirty="0" smtClean="0"/>
                        <a:t>а страховых услуг и улучшение качества страховых услуг.</a:t>
                      </a:r>
                      <a:endParaRPr lang="ru-RU" sz="1600" dirty="0"/>
                    </a:p>
                  </a:txBody>
                  <a:tcPr/>
                </a:tc>
              </a:tr>
              <a:tr h="70318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Отрицательные</a:t>
                      </a:r>
                      <a:r>
                        <a:rPr lang="ru-RU" sz="1600" baseline="0" dirty="0" smtClean="0"/>
                        <a:t> отзывы о СК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Наличие требований и законов, нормативных актов, договоров </a:t>
                      </a:r>
                      <a:r>
                        <a:rPr lang="ru-RU" sz="1600" baseline="0" dirty="0" smtClean="0"/>
                        <a:t>(ОСАГО, ОМС).</a:t>
                      </a:r>
                      <a:endParaRPr lang="ru-RU" sz="1600" dirty="0"/>
                    </a:p>
                  </a:txBody>
                  <a:tcPr/>
                </a:tc>
              </a:tr>
              <a:tr h="104543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Низкий уровень гражданской ответственности ряда руководителей</a:t>
                      </a:r>
                      <a:r>
                        <a:rPr lang="ru-RU" sz="1600" baseline="0" dirty="0" smtClean="0"/>
                        <a:t>, что нередко приводит к значительному уменьшению по выплатам страхователям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Оптимальное установление цен на страховые услуги</a:t>
                      </a:r>
                      <a:r>
                        <a:rPr lang="ru-RU" sz="1600" baseline="0" dirty="0" smtClean="0"/>
                        <a:t> </a:t>
                      </a:r>
                      <a:endParaRPr lang="ru-RU" sz="1600" dirty="0"/>
                    </a:p>
                  </a:txBody>
                  <a:tcPr/>
                </a:tc>
              </a:tr>
              <a:tr h="70318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Уровень обслуживания клиентов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Повышение конкурентоспособности отечественных</a:t>
                      </a:r>
                      <a:r>
                        <a:rPr lang="ru-RU" sz="1600" baseline="0" dirty="0" smtClean="0"/>
                        <a:t> СК.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760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3. Анализ показателей продаж.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ходе осуществления страховой деятельности выделяют следующие показатели влияющие на платежеспособность СК:</a:t>
            </a:r>
          </a:p>
          <a:p>
            <a:pPr marL="0" indent="0">
              <a:buNone/>
            </a:pPr>
            <a:r>
              <a:rPr lang="ru-RU" dirty="0" smtClean="0"/>
              <a:t>1.Прибыль.</a:t>
            </a:r>
          </a:p>
          <a:p>
            <a:pPr marL="0" indent="0">
              <a:buNone/>
            </a:pPr>
            <a:r>
              <a:rPr lang="ru-RU" dirty="0" smtClean="0"/>
              <a:t>2.Рентабельность страховых операций. </a:t>
            </a:r>
          </a:p>
          <a:p>
            <a:pPr marL="0" indent="0">
              <a:buNone/>
            </a:pPr>
            <a:r>
              <a:rPr lang="ru-RU" dirty="0" smtClean="0"/>
              <a:t>3.Уровень страховых выплат.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566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TM02900743[[fn=Натуральные материалы]]</Template>
  <TotalTime>322</TotalTime>
  <Words>493</Words>
  <Application>Microsoft Office PowerPoint</Application>
  <PresentationFormat>Широкоэкранный</PresentationFormat>
  <Paragraphs>74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Garamond</vt:lpstr>
      <vt:lpstr>Times New Roman</vt:lpstr>
      <vt:lpstr>Натуральные материалы</vt:lpstr>
      <vt:lpstr>Тема: «Анализ факторов, понижающих и повышающих на спрос на страховые услуги» </vt:lpstr>
      <vt:lpstr>«Анализ факторов, понижающих и повышающих спрос на страховые услуги» План:</vt:lpstr>
      <vt:lpstr>1. Формирование спроса на страховые услуги.   </vt:lpstr>
      <vt:lpstr>Спрос можно разделить на:</vt:lpstr>
      <vt:lpstr>Презентация PowerPoint</vt:lpstr>
      <vt:lpstr>Изучение потребительского спроса в страховании предполагает использование таких методов:</vt:lpstr>
      <vt:lpstr>2. Факторы, влияющие на формирование спроса.  </vt:lpstr>
      <vt:lpstr>Факторы, влияющие на понижение и повышение спроса на страховые услуги </vt:lpstr>
      <vt:lpstr>3. Анализ показателей продаж. </vt:lpstr>
      <vt:lpstr>Прибыль – это конечный финансовый результат деятельности СК</vt:lpstr>
      <vt:lpstr>Рентабельность – это главный показатель платежеспособности СК.  </vt:lpstr>
      <vt:lpstr>Уровень выплат – это выплаты СК за определенный период времени </vt:lpstr>
      <vt:lpstr>  Задача  Имеются следующие данные из отчета о прибылях и убытках страховой организации за отчетный период (тыс. руб.):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МДК 03.02 «Учёт страховых договоров и анализ показателей»</dc:title>
  <dc:creator>User</dc:creator>
  <cp:lastModifiedBy>Lenovo</cp:lastModifiedBy>
  <cp:revision>38</cp:revision>
  <dcterms:created xsi:type="dcterms:W3CDTF">2020-01-23T13:19:20Z</dcterms:created>
  <dcterms:modified xsi:type="dcterms:W3CDTF">2023-02-14T08:46:05Z</dcterms:modified>
</cp:coreProperties>
</file>