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2" r:id="rId3"/>
    <p:sldId id="257" r:id="rId4"/>
    <p:sldId id="273" r:id="rId5"/>
    <p:sldId id="258" r:id="rId6"/>
    <p:sldId id="274" r:id="rId7"/>
    <p:sldId id="259" r:id="rId8"/>
    <p:sldId id="275" r:id="rId9"/>
    <p:sldId id="260" r:id="rId10"/>
    <p:sldId id="276" r:id="rId11"/>
    <p:sldId id="261" r:id="rId12"/>
    <p:sldId id="277" r:id="rId13"/>
    <p:sldId id="262" r:id="rId14"/>
    <p:sldId id="278" r:id="rId15"/>
    <p:sldId id="270" r:id="rId16"/>
    <p:sldId id="279" r:id="rId17"/>
    <p:sldId id="271" r:id="rId18"/>
    <p:sldId id="26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7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A1CB4-1DA4-46A8-BDCA-5EC64D686D98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A1AB0-575B-442B-BBC5-55AC27CF7E0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48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97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171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84"/>
            <a:ext cx="4038600" cy="21891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604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19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16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89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75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00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26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487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3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7EEBA84-2548-410A-84FB-8ABB81A40D31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99F479-CF34-4F6D-8817-4AB3A24799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644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8.wmf"/><Relationship Id="rId3" Type="http://schemas.openxmlformats.org/officeDocument/2006/relationships/image" Target="../media/image24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1.bin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7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2.wmf"/><Relationship Id="rId7" Type="http://schemas.openxmlformats.org/officeDocument/2006/relationships/oleObject" Target="../embeddings/oleObject18.bin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6.png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24.bin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wmf"/><Relationship Id="rId3" Type="http://schemas.openxmlformats.org/officeDocument/2006/relationships/image" Target="../media/image14.wmf"/><Relationship Id="rId7" Type="http://schemas.openxmlformats.org/officeDocument/2006/relationships/image" Target="../media/image17.png"/><Relationship Id="rId12" Type="http://schemas.openxmlformats.org/officeDocument/2006/relationships/oleObject" Target="../embeddings/oleObject5.bin"/><Relationship Id="rId2" Type="http://schemas.openxmlformats.org/officeDocument/2006/relationships/oleObject" Target="../embeddings/oleObject1.bin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wmf"/><Relationship Id="rId5" Type="http://schemas.openxmlformats.org/officeDocument/2006/relationships/image" Target="../media/image15.wmf"/><Relationship Id="rId15" Type="http://schemas.openxmlformats.org/officeDocument/2006/relationships/image" Target="../media/image22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8.wmf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6400800" cy="175260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Геометрия на ОГЭ.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Задача  № 23.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«Окружность».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CB4FD22-FB79-5904-7B0B-294666316398}"/>
              </a:ext>
            </a:extLst>
          </p:cNvPr>
          <p:cNvSpPr>
            <a:spLocks noGrp="1"/>
          </p:cNvSpPr>
          <p:nvPr/>
        </p:nvSpPr>
        <p:spPr bwMode="auto">
          <a:xfrm>
            <a:off x="1818774" y="4149080"/>
            <a:ext cx="528251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sz="1800" b="1" i="1" dirty="0"/>
              <a:t>Учитель: Бондарева В.В. </a:t>
            </a:r>
          </a:p>
          <a:p>
            <a:pPr>
              <a:defRPr/>
            </a:pPr>
            <a:r>
              <a:rPr lang="ru-RU" sz="1800" b="1" i="1" dirty="0"/>
              <a:t>Экономический лицей </a:t>
            </a:r>
          </a:p>
          <a:p>
            <a:pPr>
              <a:defRPr/>
            </a:pPr>
            <a:r>
              <a:rPr lang="ru-RU" sz="1800" b="1" i="1" dirty="0"/>
              <a:t>ФГБОУ ВО  РЭУ им. Г. В. Плеханова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68760"/>
            <a:ext cx="8532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5. Окружность, вписанная в треугольник </a:t>
            </a:r>
            <a:r>
              <a:rPr lang="ru-RU" sz="3600" b="1" i="1" dirty="0"/>
              <a:t>ABC, касается его сторон в точках M, K и P.  Найдите углы треугольника ABC, если углы треугольника MKP</a:t>
            </a:r>
          </a:p>
          <a:p>
            <a:pPr algn="ctr"/>
            <a:r>
              <a:rPr lang="ru-RU" sz="3600" b="1" i="1" dirty="0"/>
              <a:t> равны 49°, 69° и 62°.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4817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532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Окружность, вписанная в треугольник </a:t>
            </a:r>
            <a:r>
              <a:rPr lang="ru-RU" sz="2000" i="1" dirty="0"/>
              <a:t>ABC, касается его сторон в точках M, K и P.  Найдите углы треугольника ABC, если углы треугольника MKP</a:t>
            </a:r>
          </a:p>
          <a:p>
            <a:pPr algn="ctr"/>
            <a:r>
              <a:rPr lang="ru-RU" sz="2000" i="1" dirty="0"/>
              <a:t> равны 49°, 69° и 62°. </a:t>
            </a:r>
            <a:endParaRPr lang="ru-RU" sz="2000" dirty="0"/>
          </a:p>
        </p:txBody>
      </p:sp>
      <p:grpSp>
        <p:nvGrpSpPr>
          <p:cNvPr id="87" name="Группа 86"/>
          <p:cNvGrpSpPr/>
          <p:nvPr/>
        </p:nvGrpSpPr>
        <p:grpSpPr>
          <a:xfrm>
            <a:off x="323528" y="1196752"/>
            <a:ext cx="2664296" cy="2592288"/>
            <a:chOff x="323528" y="1196752"/>
            <a:chExt cx="2016224" cy="1944216"/>
          </a:xfrm>
        </p:grpSpPr>
        <p:sp>
          <p:nvSpPr>
            <p:cNvPr id="11336" name="Oval 72"/>
            <p:cNvSpPr>
              <a:spLocks noChangeArrowheads="1"/>
            </p:cNvSpPr>
            <p:nvPr/>
          </p:nvSpPr>
          <p:spPr bwMode="auto">
            <a:xfrm>
              <a:off x="1031931" y="1736812"/>
              <a:ext cx="1007430" cy="9253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1337" name="AutoShape 73"/>
            <p:cNvCxnSpPr>
              <a:cxnSpLocks noChangeShapeType="1"/>
            </p:cNvCxnSpPr>
            <p:nvPr/>
          </p:nvCxnSpPr>
          <p:spPr bwMode="auto">
            <a:xfrm flipV="1">
              <a:off x="544399" y="1412776"/>
              <a:ext cx="1413905" cy="82989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338" name="AutoShape 74"/>
            <p:cNvCxnSpPr>
              <a:cxnSpLocks noChangeShapeType="1"/>
            </p:cNvCxnSpPr>
            <p:nvPr/>
          </p:nvCxnSpPr>
          <p:spPr bwMode="auto">
            <a:xfrm flipH="1" flipV="1">
              <a:off x="1958304" y="1412776"/>
              <a:ext cx="140083" cy="15562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339" name="AutoShape 75"/>
            <p:cNvCxnSpPr>
              <a:cxnSpLocks noChangeShapeType="1"/>
            </p:cNvCxnSpPr>
            <p:nvPr/>
          </p:nvCxnSpPr>
          <p:spPr bwMode="auto">
            <a:xfrm>
              <a:off x="527228" y="2242668"/>
              <a:ext cx="1571159" cy="7263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1340" name="Text Box 76"/>
            <p:cNvSpPr txBox="1">
              <a:spLocks noChangeArrowheads="1"/>
            </p:cNvSpPr>
            <p:nvPr/>
          </p:nvSpPr>
          <p:spPr bwMode="auto">
            <a:xfrm>
              <a:off x="323528" y="2204864"/>
              <a:ext cx="216024" cy="2880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1" name="Text Box 77"/>
            <p:cNvSpPr txBox="1">
              <a:spLocks noChangeArrowheads="1"/>
            </p:cNvSpPr>
            <p:nvPr/>
          </p:nvSpPr>
          <p:spPr bwMode="auto">
            <a:xfrm>
              <a:off x="1987848" y="1196752"/>
              <a:ext cx="207888" cy="2268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2" name="Text Box 78"/>
            <p:cNvSpPr txBox="1">
              <a:spLocks noChangeArrowheads="1"/>
            </p:cNvSpPr>
            <p:nvPr/>
          </p:nvSpPr>
          <p:spPr bwMode="auto">
            <a:xfrm>
              <a:off x="2158487" y="2882639"/>
              <a:ext cx="109258" cy="2583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3" name="Text Box 79"/>
            <p:cNvSpPr txBox="1">
              <a:spLocks noChangeArrowheads="1"/>
            </p:cNvSpPr>
            <p:nvPr/>
          </p:nvSpPr>
          <p:spPr bwMode="auto">
            <a:xfrm>
              <a:off x="971600" y="1628800"/>
              <a:ext cx="193348" cy="2052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M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4" name="Text Box 80"/>
            <p:cNvSpPr txBox="1">
              <a:spLocks noChangeArrowheads="1"/>
            </p:cNvSpPr>
            <p:nvPr/>
          </p:nvSpPr>
          <p:spPr bwMode="auto">
            <a:xfrm>
              <a:off x="2051720" y="2132856"/>
              <a:ext cx="288032" cy="2241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5" name="Text Box 81"/>
            <p:cNvSpPr txBox="1">
              <a:spLocks noChangeArrowheads="1"/>
            </p:cNvSpPr>
            <p:nvPr/>
          </p:nvSpPr>
          <p:spPr bwMode="auto">
            <a:xfrm>
              <a:off x="1187624" y="2708920"/>
              <a:ext cx="193348" cy="3195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1346" name="AutoShape 82"/>
            <p:cNvCxnSpPr>
              <a:cxnSpLocks noChangeShapeType="1"/>
            </p:cNvCxnSpPr>
            <p:nvPr/>
          </p:nvCxnSpPr>
          <p:spPr bwMode="auto">
            <a:xfrm flipV="1">
              <a:off x="1368613" y="2206664"/>
              <a:ext cx="670748" cy="398744"/>
            </a:xfrm>
            <a:prstGeom prst="straightConnector1">
              <a:avLst/>
            </a:prstGeom>
            <a:noFill/>
            <a:ln w="9525">
              <a:solidFill>
                <a:srgbClr val="943634"/>
              </a:solidFill>
              <a:round/>
              <a:headEnd/>
              <a:tailEnd/>
            </a:ln>
          </p:spPr>
        </p:cxnSp>
        <p:cxnSp>
          <p:nvCxnSpPr>
            <p:cNvPr id="11347" name="AutoShape 83"/>
            <p:cNvCxnSpPr>
              <a:cxnSpLocks noChangeShapeType="1"/>
            </p:cNvCxnSpPr>
            <p:nvPr/>
          </p:nvCxnSpPr>
          <p:spPr bwMode="auto">
            <a:xfrm>
              <a:off x="1249901" y="1844824"/>
              <a:ext cx="118712" cy="760584"/>
            </a:xfrm>
            <a:prstGeom prst="straightConnector1">
              <a:avLst/>
            </a:prstGeom>
            <a:noFill/>
            <a:ln w="9525">
              <a:solidFill>
                <a:srgbClr val="943634"/>
              </a:solidFill>
              <a:round/>
              <a:headEnd/>
              <a:tailEnd/>
            </a:ln>
          </p:spPr>
        </p:cxnSp>
        <p:cxnSp>
          <p:nvCxnSpPr>
            <p:cNvPr id="11348" name="AutoShape 84"/>
            <p:cNvCxnSpPr>
              <a:cxnSpLocks noChangeShapeType="1"/>
            </p:cNvCxnSpPr>
            <p:nvPr/>
          </p:nvCxnSpPr>
          <p:spPr bwMode="auto">
            <a:xfrm>
              <a:off x="1249901" y="1844824"/>
              <a:ext cx="789460" cy="361841"/>
            </a:xfrm>
            <a:prstGeom prst="straightConnector1">
              <a:avLst/>
            </a:prstGeom>
            <a:noFill/>
            <a:ln w="9525">
              <a:solidFill>
                <a:srgbClr val="943634"/>
              </a:solidFill>
              <a:round/>
              <a:headEnd/>
              <a:tailEnd/>
            </a:ln>
          </p:spPr>
        </p:cxnSp>
      </p:grpSp>
      <p:sp>
        <p:nvSpPr>
          <p:cNvPr id="88" name="TextBox 87"/>
          <p:cNvSpPr txBox="1"/>
          <p:nvPr/>
        </p:nvSpPr>
        <p:spPr>
          <a:xfrm>
            <a:off x="3347864" y="1412776"/>
            <a:ext cx="3585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Дано: ∆ АВС, </a:t>
            </a:r>
            <a:r>
              <a:rPr lang="ru-RU" dirty="0" err="1"/>
              <a:t>окр</a:t>
            </a:r>
            <a:r>
              <a:rPr lang="ru-RU" dirty="0"/>
              <a:t>(О, </a:t>
            </a:r>
            <a:r>
              <a:rPr lang="en-US" dirty="0"/>
              <a:t>r)</a:t>
            </a:r>
            <a:r>
              <a:rPr lang="ru-RU" dirty="0"/>
              <a:t>, М,</a:t>
            </a:r>
            <a:r>
              <a:rPr lang="en-US" dirty="0"/>
              <a:t>K</a:t>
            </a:r>
            <a:r>
              <a:rPr lang="ru-RU" dirty="0"/>
              <a:t>,</a:t>
            </a:r>
            <a:r>
              <a:rPr lang="en-US" dirty="0"/>
              <a:t>P</a:t>
            </a:r>
            <a:r>
              <a:rPr lang="ru-RU" dirty="0"/>
              <a:t> </a:t>
            </a:r>
            <a:r>
              <a:rPr lang="el-GR" dirty="0"/>
              <a:t>ϵ</a:t>
            </a:r>
            <a:r>
              <a:rPr lang="ru-RU" dirty="0"/>
              <a:t> </a:t>
            </a:r>
            <a:r>
              <a:rPr lang="ru-RU" dirty="0" err="1"/>
              <a:t>окр</a:t>
            </a:r>
            <a:r>
              <a:rPr lang="ru-RU" dirty="0"/>
              <a:t>,</a:t>
            </a:r>
          </a:p>
          <a:p>
            <a:endParaRPr lang="ru-RU" dirty="0"/>
          </a:p>
        </p:txBody>
      </p:sp>
      <p:graphicFrame>
        <p:nvGraphicFramePr>
          <p:cNvPr id="89" name="Объект 88"/>
          <p:cNvGraphicFramePr>
            <a:graphicFrameLocks noChangeAspect="1"/>
          </p:cNvGraphicFramePr>
          <p:nvPr/>
        </p:nvGraphicFramePr>
        <p:xfrm>
          <a:off x="3491880" y="1844824"/>
          <a:ext cx="4763864" cy="32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2019240" imgH="228600" progId="Equation.3">
                  <p:embed/>
                </p:oleObj>
              </mc:Choice>
              <mc:Fallback>
                <p:oleObj name="Формула" r:id="rId2" imgW="2019240" imgH="22860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1844824"/>
                        <a:ext cx="4763864" cy="32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Box 89"/>
          <p:cNvSpPr txBox="1"/>
          <p:nvPr/>
        </p:nvSpPr>
        <p:spPr>
          <a:xfrm>
            <a:off x="3491880" y="2132856"/>
            <a:ext cx="1957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Найти: углы ∆ АВС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19872" y="2564904"/>
            <a:ext cx="55446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 </a:t>
            </a:r>
          </a:p>
          <a:p>
            <a:pPr marL="342900" indent="-342900">
              <a:buAutoNum type="arabicParenR"/>
            </a:pPr>
            <a:r>
              <a:rPr lang="ru-RU" dirty="0"/>
              <a:t>Угол </a:t>
            </a:r>
            <a:r>
              <a:rPr lang="ru-RU" i="1" dirty="0"/>
              <a:t>AMP</a:t>
            </a:r>
            <a:r>
              <a:rPr lang="ru-RU" dirty="0"/>
              <a:t> — угол между касательной и хордой, </a:t>
            </a:r>
          </a:p>
          <a:p>
            <a:pPr marL="342900" indent="-342900"/>
            <a:r>
              <a:rPr lang="ru-RU" dirty="0"/>
              <a:t>следовательно, его величина равна половине градусной  меры дуги, стягиваемой хордой, то есть дуги </a:t>
            </a:r>
            <a:r>
              <a:rPr lang="ru-RU" i="1" dirty="0"/>
              <a:t>MP</a:t>
            </a:r>
            <a:r>
              <a:rPr lang="ru-RU" dirty="0"/>
              <a:t>. Угол </a:t>
            </a:r>
            <a:r>
              <a:rPr lang="ru-RU" i="1" dirty="0"/>
              <a:t>MKP</a:t>
            </a:r>
            <a:r>
              <a:rPr lang="ru-RU" dirty="0"/>
              <a:t> — вписанный, следовательно, его величина  равна половине градусной меры дуги, на которую он опирается, то есть дуги </a:t>
            </a:r>
            <a:r>
              <a:rPr lang="ru-RU" i="1" dirty="0"/>
              <a:t>MP</a:t>
            </a:r>
            <a:r>
              <a:rPr lang="ru-RU" dirty="0"/>
              <a:t>.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39552" y="4581128"/>
            <a:ext cx="754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Тогда </a:t>
            </a:r>
          </a:p>
        </p:txBody>
      </p:sp>
      <p:graphicFrame>
        <p:nvGraphicFramePr>
          <p:cNvPr id="100" name="Объект 99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914400" imgH="215640" progId="Equation.3">
                  <p:embed/>
                </p:oleObj>
              </mc:Choice>
              <mc:Fallback>
                <p:oleObj name="Формула" r:id="rId4" imgW="914400" imgH="215640" progId="Equation.3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Объект 100"/>
          <p:cNvGraphicFramePr>
            <a:graphicFrameLocks noChangeAspect="1"/>
          </p:cNvGraphicFramePr>
          <p:nvPr/>
        </p:nvGraphicFramePr>
        <p:xfrm>
          <a:off x="1331640" y="4509120"/>
          <a:ext cx="2373941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854000" imgH="393480" progId="Equation.3">
                  <p:embed/>
                </p:oleObj>
              </mc:Choice>
              <mc:Fallback>
                <p:oleObj name="Формула" r:id="rId6" imgW="1854000" imgH="393480" progId="Equation.3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509120"/>
                        <a:ext cx="2373941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TextBox 101"/>
          <p:cNvSpPr txBox="1"/>
          <p:nvPr/>
        </p:nvSpPr>
        <p:spPr>
          <a:xfrm>
            <a:off x="395536" y="5013176"/>
            <a:ext cx="7519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 свойству касательных </a:t>
            </a:r>
            <a:r>
              <a:rPr lang="ru-RU" i="1" dirty="0"/>
              <a:t>AM </a:t>
            </a:r>
            <a:r>
              <a:rPr lang="ru-RU" dirty="0"/>
              <a:t>= </a:t>
            </a:r>
            <a:r>
              <a:rPr lang="ru-RU" i="1" dirty="0"/>
              <a:t>AP</a:t>
            </a:r>
            <a:r>
              <a:rPr lang="ru-RU" dirty="0"/>
              <a:t>, </a:t>
            </a:r>
            <a:r>
              <a:rPr lang="ru-RU" i="1" dirty="0"/>
              <a:t>BM </a:t>
            </a:r>
            <a:r>
              <a:rPr lang="ru-RU" dirty="0"/>
              <a:t>= </a:t>
            </a:r>
            <a:r>
              <a:rPr lang="ru-RU" i="1" dirty="0"/>
              <a:t>BK </a:t>
            </a:r>
            <a:r>
              <a:rPr lang="ru-RU" dirty="0"/>
              <a:t>, </a:t>
            </a:r>
            <a:r>
              <a:rPr lang="ru-RU" i="1" dirty="0"/>
              <a:t>CP </a:t>
            </a:r>
            <a:r>
              <a:rPr lang="ru-RU" dirty="0"/>
              <a:t>= </a:t>
            </a:r>
            <a:r>
              <a:rPr lang="ru-RU" i="1" dirty="0"/>
              <a:t>CK </a:t>
            </a:r>
            <a:r>
              <a:rPr lang="ru-RU" dirty="0"/>
              <a:t>. Значит, треугольники</a:t>
            </a:r>
          </a:p>
          <a:p>
            <a:r>
              <a:rPr lang="ru-RU" dirty="0"/>
              <a:t> </a:t>
            </a:r>
            <a:r>
              <a:rPr lang="ru-RU" i="1" dirty="0"/>
              <a:t>AMP</a:t>
            </a:r>
            <a:r>
              <a:rPr lang="ru-RU" dirty="0"/>
              <a:t>, </a:t>
            </a:r>
            <a:r>
              <a:rPr lang="ru-RU" i="1" dirty="0"/>
              <a:t>BMK </a:t>
            </a:r>
            <a:r>
              <a:rPr lang="ru-RU" dirty="0"/>
              <a:t>и </a:t>
            </a:r>
            <a:r>
              <a:rPr lang="ru-RU" i="1" dirty="0"/>
              <a:t>CPK </a:t>
            </a:r>
            <a:r>
              <a:rPr lang="ru-RU" dirty="0"/>
              <a:t>равнобедренные</a:t>
            </a:r>
          </a:p>
        </p:txBody>
      </p:sp>
      <p:graphicFrame>
        <p:nvGraphicFramePr>
          <p:cNvPr id="104" name="Объект 103"/>
          <p:cNvGraphicFramePr>
            <a:graphicFrameLocks noChangeAspect="1"/>
          </p:cNvGraphicFramePr>
          <p:nvPr/>
        </p:nvGraphicFramePr>
        <p:xfrm>
          <a:off x="4067944" y="5373216"/>
          <a:ext cx="4698522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3314520" imgH="203040" progId="Equation.3">
                  <p:embed/>
                </p:oleObj>
              </mc:Choice>
              <mc:Fallback>
                <p:oleObj name="Формула" r:id="rId8" imgW="3314520" imgH="203040" progId="Equation.3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5373216"/>
                        <a:ext cx="4698522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TextBox 104"/>
          <p:cNvSpPr txBox="1"/>
          <p:nvPr/>
        </p:nvSpPr>
        <p:spPr>
          <a:xfrm>
            <a:off x="539552" y="5805264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 Аналогично,</a:t>
            </a:r>
          </a:p>
        </p:txBody>
      </p:sp>
      <p:graphicFrame>
        <p:nvGraphicFramePr>
          <p:cNvPr id="106" name="Объект 105"/>
          <p:cNvGraphicFramePr>
            <a:graphicFrameLocks noChangeAspect="1"/>
          </p:cNvGraphicFramePr>
          <p:nvPr/>
        </p:nvGraphicFramePr>
        <p:xfrm>
          <a:off x="2339752" y="5805264"/>
          <a:ext cx="2000222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1269720" imgH="228600" progId="Equation.3">
                  <p:embed/>
                </p:oleObj>
              </mc:Choice>
              <mc:Fallback>
                <p:oleObj name="Формула" r:id="rId10" imgW="1269720" imgH="228600" progId="Equation.3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805264"/>
                        <a:ext cx="2000222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" name="TextBox 106"/>
          <p:cNvSpPr txBox="1"/>
          <p:nvPr/>
        </p:nvSpPr>
        <p:spPr>
          <a:xfrm>
            <a:off x="5004048" y="5877272"/>
            <a:ext cx="804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Ответ:</a:t>
            </a:r>
          </a:p>
        </p:txBody>
      </p:sp>
      <p:graphicFrame>
        <p:nvGraphicFramePr>
          <p:cNvPr id="11356" name="Object 92"/>
          <p:cNvGraphicFramePr>
            <a:graphicFrameLocks noChangeAspect="1"/>
          </p:cNvGraphicFramePr>
          <p:nvPr/>
        </p:nvGraphicFramePr>
        <p:xfrm>
          <a:off x="5868144" y="5877272"/>
          <a:ext cx="297973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892160" imgH="228600" progId="Equation.3">
                  <p:embed/>
                </p:oleObj>
              </mc:Choice>
              <mc:Fallback>
                <p:oleObj name="Формула" r:id="rId12" imgW="1892160" imgH="228600" progId="Equation.3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5877272"/>
                        <a:ext cx="2979737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8" grpId="0"/>
      <p:bldP spid="90" grpId="0"/>
      <p:bldP spid="91" grpId="0"/>
      <p:bldP spid="99" grpId="0"/>
      <p:bldP spid="102" grpId="0"/>
      <p:bldP spid="105" grpId="0"/>
      <p:bldP spid="1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6.Окружность пересекает стороны </a:t>
            </a:r>
            <a:r>
              <a:rPr lang="ru-RU" sz="3200" b="1" i="1" dirty="0"/>
              <a:t>AB и AC треугольника ABC в точках K и P соответственно и проходит через вершины B и C. Найдите длину отрезка KP, если </a:t>
            </a:r>
          </a:p>
          <a:p>
            <a:r>
              <a:rPr lang="ru-RU" sz="3200" b="1" i="1" dirty="0"/>
              <a:t>AK = 18, а сторона AC в 1,2 раза больше стороны BC.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1974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Окружность пересекает стороны </a:t>
            </a:r>
            <a:r>
              <a:rPr lang="ru-RU" sz="2000" i="1" dirty="0"/>
              <a:t>AB и AC треугольника ABC в точках K и P</a:t>
            </a:r>
          </a:p>
          <a:p>
            <a:r>
              <a:rPr lang="ru-RU" sz="2000" i="1" dirty="0"/>
              <a:t> соответственно и проходит через вершины B и C. Найдите длину отрезка KP, если AK = 18, а сторона AC в 1,2 раза больше стороны BC.</a:t>
            </a:r>
            <a:endParaRPr lang="ru-RU" dirty="0"/>
          </a:p>
        </p:txBody>
      </p:sp>
      <p:grpSp>
        <p:nvGrpSpPr>
          <p:cNvPr id="10241" name="Group 1"/>
          <p:cNvGrpSpPr>
            <a:grpSpLocks/>
          </p:cNvGrpSpPr>
          <p:nvPr/>
        </p:nvGrpSpPr>
        <p:grpSpPr bwMode="auto">
          <a:xfrm>
            <a:off x="395536" y="1412776"/>
            <a:ext cx="2468563" cy="1804987"/>
            <a:chOff x="2501" y="10571"/>
            <a:chExt cx="3887" cy="2841"/>
          </a:xfrm>
        </p:grpSpPr>
        <p:sp>
          <p:nvSpPr>
            <p:cNvPr id="10242" name="Oval 2"/>
            <p:cNvSpPr>
              <a:spLocks noChangeArrowheads="1"/>
            </p:cNvSpPr>
            <p:nvPr/>
          </p:nvSpPr>
          <p:spPr bwMode="auto">
            <a:xfrm>
              <a:off x="2674" y="11007"/>
              <a:ext cx="1923" cy="197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243" name="AutoShape 3"/>
            <p:cNvCxnSpPr>
              <a:cxnSpLocks noChangeShapeType="1"/>
            </p:cNvCxnSpPr>
            <p:nvPr/>
          </p:nvCxnSpPr>
          <p:spPr bwMode="auto">
            <a:xfrm flipV="1">
              <a:off x="2745" y="10887"/>
              <a:ext cx="3339" cy="78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4" name="AutoShape 4"/>
            <p:cNvCxnSpPr>
              <a:cxnSpLocks noChangeShapeType="1"/>
            </p:cNvCxnSpPr>
            <p:nvPr/>
          </p:nvCxnSpPr>
          <p:spPr bwMode="auto">
            <a:xfrm flipV="1">
              <a:off x="3298" y="10887"/>
              <a:ext cx="2786" cy="20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5" name="AutoShape 5"/>
            <p:cNvCxnSpPr>
              <a:cxnSpLocks noChangeShapeType="1"/>
            </p:cNvCxnSpPr>
            <p:nvPr/>
          </p:nvCxnSpPr>
          <p:spPr bwMode="auto">
            <a:xfrm>
              <a:off x="2745" y="11670"/>
              <a:ext cx="553" cy="122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6" name="AutoShape 6"/>
            <p:cNvCxnSpPr>
              <a:cxnSpLocks noChangeShapeType="1"/>
            </p:cNvCxnSpPr>
            <p:nvPr/>
          </p:nvCxnSpPr>
          <p:spPr bwMode="auto">
            <a:xfrm>
              <a:off x="4320" y="11306"/>
              <a:ext cx="277" cy="64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247" name="Text Box 7"/>
            <p:cNvSpPr txBox="1">
              <a:spLocks noChangeArrowheads="1"/>
            </p:cNvSpPr>
            <p:nvPr/>
          </p:nvSpPr>
          <p:spPr bwMode="auto">
            <a:xfrm>
              <a:off x="2501" y="11306"/>
              <a:ext cx="173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3063" y="12977"/>
              <a:ext cx="235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6148" y="10571"/>
              <a:ext cx="240" cy="3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50" name="Text Box 10"/>
            <p:cNvSpPr txBox="1">
              <a:spLocks noChangeArrowheads="1"/>
            </p:cNvSpPr>
            <p:nvPr/>
          </p:nvSpPr>
          <p:spPr bwMode="auto">
            <a:xfrm>
              <a:off x="4669" y="11947"/>
              <a:ext cx="213" cy="4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Р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4320" y="10784"/>
              <a:ext cx="169" cy="4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635896" y="1340768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Дано: </a:t>
            </a:r>
            <a:r>
              <a:rPr lang="ru-RU" dirty="0" err="1"/>
              <a:t>окр</a:t>
            </a:r>
            <a:r>
              <a:rPr lang="ru-RU" dirty="0"/>
              <a:t>(О, </a:t>
            </a:r>
            <a:r>
              <a:rPr lang="en-US" dirty="0"/>
              <a:t>R</a:t>
            </a:r>
            <a:r>
              <a:rPr lang="ru-RU" dirty="0"/>
              <a:t>), ∆ АВС, В,С </a:t>
            </a:r>
            <a:r>
              <a:rPr lang="el-GR" dirty="0"/>
              <a:t>ϵ</a:t>
            </a:r>
            <a:r>
              <a:rPr lang="ru-RU" dirty="0"/>
              <a:t> </a:t>
            </a:r>
            <a:r>
              <a:rPr lang="ru-RU" dirty="0" err="1"/>
              <a:t>окр</a:t>
            </a:r>
            <a:r>
              <a:rPr lang="ru-RU" dirty="0"/>
              <a:t>,</a:t>
            </a:r>
          </a:p>
          <a:p>
            <a:r>
              <a:rPr lang="ru-RU" dirty="0"/>
              <a:t>АВ </a:t>
            </a:r>
            <a:r>
              <a:rPr lang="ru-RU" dirty="0">
                <a:latin typeface="Cambria Math"/>
                <a:ea typeface="Cambria Math"/>
              </a:rPr>
              <a:t>∩ </a:t>
            </a:r>
            <a:r>
              <a:rPr lang="ru-RU" dirty="0" err="1">
                <a:latin typeface="Cambria Math"/>
                <a:ea typeface="Cambria Math"/>
              </a:rPr>
              <a:t>окр=К</a:t>
            </a:r>
            <a:r>
              <a:rPr lang="ru-RU" dirty="0">
                <a:latin typeface="Cambria Math"/>
                <a:ea typeface="Cambria Math"/>
              </a:rPr>
              <a:t>, АС ∩ </a:t>
            </a:r>
            <a:r>
              <a:rPr lang="ru-RU" dirty="0" err="1">
                <a:latin typeface="Cambria Math"/>
                <a:ea typeface="Cambria Math"/>
              </a:rPr>
              <a:t>окр</a:t>
            </a:r>
            <a:r>
              <a:rPr lang="ru-RU" dirty="0">
                <a:latin typeface="Cambria Math"/>
                <a:ea typeface="Cambria Math"/>
              </a:rPr>
              <a:t> =Р, АК=18, </a:t>
            </a:r>
          </a:p>
          <a:p>
            <a:r>
              <a:rPr lang="ru-RU" dirty="0">
                <a:latin typeface="Cambria Math"/>
                <a:ea typeface="Cambria Math"/>
              </a:rPr>
              <a:t>АС ˃ ВС в 1,2 раза</a:t>
            </a:r>
          </a:p>
          <a:p>
            <a:r>
              <a:rPr lang="ru-RU" dirty="0">
                <a:latin typeface="Cambria Math"/>
                <a:ea typeface="Cambria Math"/>
              </a:rPr>
              <a:t>Найти: КР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483768" y="2564904"/>
            <a:ext cx="6697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Рассмотрим четырехугольник ВСРК- вписанный в окружность, </a:t>
            </a:r>
          </a:p>
          <a:p>
            <a:pPr marL="342900" indent="-342900"/>
            <a:r>
              <a:rPr lang="ru-RU" dirty="0"/>
              <a:t>значит сумма противоположных углов равна 180</a:t>
            </a:r>
            <a:r>
              <a:rPr lang="ru-RU" baseline="30000" dirty="0"/>
              <a:t>0</a:t>
            </a:r>
            <a:r>
              <a:rPr lang="ru-RU" dirty="0"/>
              <a:t>, т.е.</a:t>
            </a: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2051720" y="3429000"/>
          <a:ext cx="628069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3987720" imgH="228600" progId="Equation.3">
                  <p:embed/>
                </p:oleObj>
              </mc:Choice>
              <mc:Fallback>
                <p:oleObj name="Формула" r:id="rId2" imgW="398772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3429000"/>
                        <a:ext cx="6280698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95536" y="3789040"/>
            <a:ext cx="5760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 Рассмотрим треугольники АВС и АРК: угол А – общий, </a:t>
            </a:r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6012160" y="3861048"/>
          <a:ext cx="1296144" cy="237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825480" imgH="164880" progId="Equation.3">
                  <p:embed/>
                </p:oleObj>
              </mc:Choice>
              <mc:Fallback>
                <p:oleObj name="Формула" r:id="rId4" imgW="825480" imgH="1648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3861048"/>
                        <a:ext cx="1296144" cy="2371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39552" y="4149080"/>
            <a:ext cx="59372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Следовательно, эти треугольники подобны по двум углам.</a:t>
            </a:r>
          </a:p>
          <a:p>
            <a:r>
              <a:rPr lang="ru-RU" dirty="0"/>
              <a:t> Запишем пропорциональность сторон</a:t>
            </a: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611559" y="4797152"/>
          <a:ext cx="4871129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2920680" imgH="431640" progId="Equation.3">
                  <p:embed/>
                </p:oleObj>
              </mc:Choice>
              <mc:Fallback>
                <p:oleObj name="Формула" r:id="rId6" imgW="2920680" imgH="4316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59" y="4797152"/>
                        <a:ext cx="4871129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004048" y="56612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Ответ: КР=15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8" grpId="0"/>
      <p:bldP spid="20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3" y="1196752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7.В треугольнике </a:t>
            </a:r>
            <a:r>
              <a:rPr lang="ru-RU" sz="3200" b="1" i="1" dirty="0"/>
              <a:t>ABC угол B равен 72°, угол C равен 63°, </a:t>
            </a:r>
          </a:p>
          <a:p>
            <a:r>
              <a:rPr lang="ru-RU" sz="3200" b="1" i="1" dirty="0"/>
              <a:t>Найдите радиус описанной около этого треугольника окружности. 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17728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ВС=2.</a:t>
            </a:r>
          </a:p>
        </p:txBody>
      </p:sp>
    </p:spTree>
    <p:extLst>
      <p:ext uri="{BB962C8B-B14F-4D97-AF65-F5344CB8AC3E}">
        <p14:creationId xmlns:p14="http://schemas.microsoft.com/office/powerpoint/2010/main" val="259902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78851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В треугольнике </a:t>
            </a:r>
            <a:r>
              <a:rPr lang="ru-RU" sz="2000" i="1" dirty="0"/>
              <a:t>ABC угол B равен 72°, угол C равен 63°, </a:t>
            </a:r>
          </a:p>
          <a:p>
            <a:r>
              <a:rPr lang="ru-RU" sz="2000" i="1" dirty="0"/>
              <a:t>Найдите радиус описанной около этого треугольника окружности. </a:t>
            </a:r>
            <a:endParaRPr lang="ru-RU" sz="2000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6804248" y="260647"/>
          <a:ext cx="432048" cy="293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317160" imgH="215640" progId="Equation.3">
                  <p:embed/>
                </p:oleObj>
              </mc:Choice>
              <mc:Fallback>
                <p:oleObj name="Формула" r:id="rId2" imgW="317160" imgH="2156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260647"/>
                        <a:ext cx="432048" cy="2937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00192" y="26064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ВС=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467544" y="1052736"/>
            <a:ext cx="2376264" cy="2093888"/>
            <a:chOff x="467544" y="1052736"/>
            <a:chExt cx="2376264" cy="209388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827584" y="1412776"/>
              <a:ext cx="576064" cy="144016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403648" y="1412776"/>
              <a:ext cx="1008112" cy="1368152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827584" y="2780928"/>
              <a:ext cx="1584176" cy="72008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475656" y="105273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7544" y="263691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11760" y="256490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</a:t>
              </a:r>
            </a:p>
          </p:txBody>
        </p:sp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1331640" y="2852936"/>
            <a:ext cx="431800" cy="293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Формула" r:id="rId4" imgW="317160" imgH="215640" progId="Equation.3">
                    <p:embed/>
                  </p:oleObj>
                </mc:Choice>
                <mc:Fallback>
                  <p:oleObj name="Формула" r:id="rId4" imgW="317160" imgH="2156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2852936"/>
                          <a:ext cx="431800" cy="2936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827584" y="2564904"/>
              <a:ext cx="4320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i="1" dirty="0"/>
                <a:t>72°</a:t>
              </a:r>
              <a:endParaRPr lang="ru-RU" sz="11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51720" y="2564904"/>
              <a:ext cx="4320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i="1" dirty="0"/>
                <a:t>63°</a:t>
              </a:r>
              <a:endParaRPr lang="ru-RU" sz="1100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275856" y="1340768"/>
            <a:ext cx="1426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Дано: ∆АВС, </a:t>
            </a: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644007" y="1340768"/>
          <a:ext cx="2918219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955520" imgH="241200" progId="Equation.3">
                  <p:embed/>
                </p:oleObj>
              </mc:Choice>
              <mc:Fallback>
                <p:oleObj name="Формула" r:id="rId5" imgW="195552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7" y="1340768"/>
                        <a:ext cx="2918219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419872" y="1700808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Найти: </a:t>
            </a:r>
            <a:r>
              <a:rPr lang="en-US" dirty="0"/>
              <a:t>R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347864" y="2204864"/>
            <a:ext cx="52541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Зная, что сумма углов треугольника равна 180</a:t>
            </a:r>
            <a:r>
              <a:rPr lang="ru-RU" baseline="30000" dirty="0"/>
              <a:t>0</a:t>
            </a:r>
            <a:r>
              <a:rPr lang="ru-RU" dirty="0"/>
              <a:t>, </a:t>
            </a:r>
          </a:p>
          <a:p>
            <a:pPr marL="342900" indent="-342900"/>
            <a:r>
              <a:rPr lang="ru-RU" dirty="0"/>
              <a:t>найдем градусную меру угла А </a:t>
            </a: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3131840" y="3212976"/>
          <a:ext cx="4068452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7" imgW="2869920" imgH="203040" progId="Equation.3">
                  <p:embed/>
                </p:oleObj>
              </mc:Choice>
              <mc:Fallback>
                <p:oleObj name="Формула" r:id="rId7" imgW="28699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3212976"/>
                        <a:ext cx="4068452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67544" y="3645024"/>
            <a:ext cx="247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 По теореме синусов: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717031"/>
            <a:ext cx="3456384" cy="590835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2563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4365103"/>
            <a:ext cx="1440160" cy="907927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2563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2120" y="5517232"/>
            <a:ext cx="1214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Ответ: </a:t>
            </a:r>
            <a:r>
              <a:rPr lang="en-US" dirty="0"/>
              <a:t>R</a:t>
            </a:r>
            <a:r>
              <a:rPr lang="ru-RU" dirty="0"/>
              <a:t>=2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23" grpId="0"/>
      <p:bldP spid="26" grpId="0"/>
      <p:bldP spid="27" grpId="0"/>
      <p:bldP spid="29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412776"/>
            <a:ext cx="79928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8.В треугольнике </a:t>
            </a:r>
            <a:r>
              <a:rPr lang="ru-RU" sz="3600" b="1" i="1" dirty="0"/>
              <a:t>ABC угол C равен 90°,  вписанной окружности равен 2. </a:t>
            </a:r>
          </a:p>
          <a:p>
            <a:r>
              <a:rPr lang="ru-RU" sz="3600" b="1" i="1" dirty="0"/>
              <a:t>площадь треугольника ABC, если 12. АB=12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5837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7972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В треугольнике </a:t>
            </a:r>
            <a:r>
              <a:rPr lang="ru-RU" sz="2000" i="1" dirty="0"/>
              <a:t>ABC угол C равен 90°,  вписанной окружности равен 2. </a:t>
            </a:r>
          </a:p>
          <a:p>
            <a:r>
              <a:rPr lang="ru-RU" sz="2000" i="1" dirty="0"/>
              <a:t>площадь треугольника ABC, если 12. АB=12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419872" y="1124744"/>
            <a:ext cx="1426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Дано: ∆АВС, </a:t>
            </a: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4788023" y="1124744"/>
          <a:ext cx="882099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622080" imgH="203040" progId="Equation.3">
                  <p:embed/>
                </p:oleObj>
              </mc:Choice>
              <mc:Fallback>
                <p:oleObj name="Формула" r:id="rId2" imgW="62208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3" y="1124744"/>
                        <a:ext cx="882099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868144" y="1124744"/>
            <a:ext cx="2209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окр</a:t>
            </a:r>
            <a:r>
              <a:rPr lang="ru-RU" dirty="0"/>
              <a:t>(О,</a:t>
            </a:r>
            <a:r>
              <a:rPr lang="en-US" dirty="0"/>
              <a:t>r</a:t>
            </a:r>
            <a:r>
              <a:rPr lang="ru-RU" dirty="0"/>
              <a:t>), </a:t>
            </a:r>
            <a:r>
              <a:rPr lang="en-US" dirty="0"/>
              <a:t>r=</a:t>
            </a:r>
            <a:r>
              <a:rPr lang="ru-RU" dirty="0"/>
              <a:t>2,</a:t>
            </a:r>
            <a:r>
              <a:rPr lang="en-US" dirty="0"/>
              <a:t> </a:t>
            </a:r>
            <a:r>
              <a:rPr lang="ru-RU" dirty="0"/>
              <a:t>АВ=12  </a:t>
            </a:r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584700" y="1557338"/>
          <a:ext cx="5810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368280" imgH="228600" progId="Equation.3">
                  <p:embed/>
                </p:oleObj>
              </mc:Choice>
              <mc:Fallback>
                <p:oleObj name="Формула" r:id="rId4" imgW="368280" imgH="2286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4700" y="1557338"/>
                        <a:ext cx="581025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563888" y="1556792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Найти: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75856" y="2060848"/>
            <a:ext cx="53571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.</a:t>
            </a:r>
          </a:p>
          <a:p>
            <a:r>
              <a:rPr lang="ru-RU" dirty="0"/>
              <a:t> 1) По свойству отрезков касательных, проведенных </a:t>
            </a:r>
          </a:p>
          <a:p>
            <a:r>
              <a:rPr lang="ru-RU" dirty="0"/>
              <a:t>из одной точки: МС=СК=</a:t>
            </a:r>
            <a:r>
              <a:rPr lang="en-US" dirty="0"/>
              <a:t>r</a:t>
            </a:r>
            <a:r>
              <a:rPr lang="ru-RU" dirty="0"/>
              <a:t>=2, а также АМ=А</a:t>
            </a:r>
            <a:r>
              <a:rPr lang="en-US" dirty="0"/>
              <a:t>F,BF=BK</a:t>
            </a:r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395536" y="1124744"/>
            <a:ext cx="1872208" cy="2376264"/>
            <a:chOff x="395536" y="1124744"/>
            <a:chExt cx="1872208" cy="2376264"/>
          </a:xfrm>
        </p:grpSpPr>
        <p:grpSp>
          <p:nvGrpSpPr>
            <p:cNvPr id="29698" name="Group 2"/>
            <p:cNvGrpSpPr>
              <a:grpSpLocks/>
            </p:cNvGrpSpPr>
            <p:nvPr/>
          </p:nvGrpSpPr>
          <p:grpSpPr bwMode="auto">
            <a:xfrm>
              <a:off x="395536" y="1124744"/>
              <a:ext cx="1872208" cy="2376264"/>
              <a:chOff x="2903" y="10001"/>
              <a:chExt cx="2802" cy="3552"/>
            </a:xfrm>
          </p:grpSpPr>
          <p:sp>
            <p:nvSpPr>
              <p:cNvPr id="29699" name="AutoShape 3"/>
              <p:cNvSpPr>
                <a:spLocks noChangeArrowheads="1"/>
              </p:cNvSpPr>
              <p:nvPr/>
            </p:nvSpPr>
            <p:spPr bwMode="auto">
              <a:xfrm rot="16200000">
                <a:off x="2930" y="10543"/>
                <a:ext cx="2739" cy="2257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700" name="Oval 4"/>
              <p:cNvSpPr>
                <a:spLocks noChangeArrowheads="1"/>
              </p:cNvSpPr>
              <p:nvPr/>
            </p:nvSpPr>
            <p:spPr bwMode="auto">
              <a:xfrm>
                <a:off x="3980" y="11575"/>
                <a:ext cx="1448" cy="146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29701" name="AutoShape 5"/>
              <p:cNvCxnSpPr>
                <a:cxnSpLocks noChangeShapeType="1"/>
              </p:cNvCxnSpPr>
              <p:nvPr/>
            </p:nvCxnSpPr>
            <p:spPr bwMode="auto">
              <a:xfrm>
                <a:off x="4693" y="12303"/>
                <a:ext cx="0" cy="738"/>
              </a:xfrm>
              <a:prstGeom prst="straightConnector1">
                <a:avLst/>
              </a:prstGeom>
              <a:noFill/>
              <a:ln w="9525">
                <a:solidFill>
                  <a:srgbClr val="1F497D"/>
                </a:solidFill>
                <a:round/>
                <a:headEnd/>
                <a:tailEnd/>
              </a:ln>
            </p:spPr>
          </p:cxnSp>
          <p:cxnSp>
            <p:nvCxnSpPr>
              <p:cNvPr id="29702" name="AutoShape 6"/>
              <p:cNvCxnSpPr>
                <a:cxnSpLocks noChangeShapeType="1"/>
              </p:cNvCxnSpPr>
              <p:nvPr/>
            </p:nvCxnSpPr>
            <p:spPr bwMode="auto">
              <a:xfrm>
                <a:off x="4693" y="12303"/>
                <a:ext cx="735" cy="0"/>
              </a:xfrm>
              <a:prstGeom prst="straightConnector1">
                <a:avLst/>
              </a:prstGeom>
              <a:noFill/>
              <a:ln w="9525">
                <a:solidFill>
                  <a:srgbClr val="1F497D"/>
                </a:solidFill>
                <a:round/>
                <a:headEnd/>
                <a:tailEnd/>
              </a:ln>
            </p:spPr>
          </p:cxnSp>
          <p:sp>
            <p:nvSpPr>
              <p:cNvPr id="29703" name="Text Box 7"/>
              <p:cNvSpPr txBox="1">
                <a:spLocks noChangeArrowheads="1"/>
              </p:cNvSpPr>
              <p:nvPr/>
            </p:nvSpPr>
            <p:spPr bwMode="auto">
              <a:xfrm>
                <a:off x="2903" y="12945"/>
                <a:ext cx="230" cy="3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А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704" name="Text Box 8"/>
              <p:cNvSpPr txBox="1">
                <a:spLocks noChangeArrowheads="1"/>
              </p:cNvSpPr>
              <p:nvPr/>
            </p:nvSpPr>
            <p:spPr bwMode="auto">
              <a:xfrm>
                <a:off x="5206" y="10001"/>
                <a:ext cx="142" cy="3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В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705" name="Text Box 9"/>
              <p:cNvSpPr txBox="1">
                <a:spLocks noChangeArrowheads="1"/>
              </p:cNvSpPr>
              <p:nvPr/>
            </p:nvSpPr>
            <p:spPr bwMode="auto">
              <a:xfrm>
                <a:off x="5475" y="12849"/>
                <a:ext cx="161" cy="3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С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706" name="Text Box 10"/>
              <p:cNvSpPr txBox="1">
                <a:spLocks noChangeArrowheads="1"/>
              </p:cNvSpPr>
              <p:nvPr/>
            </p:nvSpPr>
            <p:spPr bwMode="auto">
              <a:xfrm>
                <a:off x="4415" y="12090"/>
                <a:ext cx="230" cy="3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29707" name="AutoShape 11"/>
              <p:cNvCxnSpPr>
                <a:cxnSpLocks noChangeShapeType="1"/>
              </p:cNvCxnSpPr>
              <p:nvPr/>
            </p:nvCxnSpPr>
            <p:spPr bwMode="auto">
              <a:xfrm>
                <a:off x="5348" y="12897"/>
                <a:ext cx="0" cy="14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9708" name="AutoShape 12"/>
              <p:cNvCxnSpPr>
                <a:cxnSpLocks noChangeShapeType="1"/>
              </p:cNvCxnSpPr>
              <p:nvPr/>
            </p:nvCxnSpPr>
            <p:spPr bwMode="auto">
              <a:xfrm>
                <a:off x="5348" y="12897"/>
                <a:ext cx="8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9709" name="Text Box 13"/>
              <p:cNvSpPr txBox="1">
                <a:spLocks noChangeArrowheads="1"/>
              </p:cNvSpPr>
              <p:nvPr/>
            </p:nvSpPr>
            <p:spPr bwMode="auto">
              <a:xfrm>
                <a:off x="4463" y="13110"/>
                <a:ext cx="482" cy="44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М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710" name="Text Box 14"/>
              <p:cNvSpPr txBox="1">
                <a:spLocks noChangeArrowheads="1"/>
              </p:cNvSpPr>
              <p:nvPr/>
            </p:nvSpPr>
            <p:spPr bwMode="auto">
              <a:xfrm>
                <a:off x="5475" y="12090"/>
                <a:ext cx="230" cy="3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К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71600" y="1988840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</a:t>
              </a:r>
              <a:endParaRPr lang="ru-RU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347864" y="30689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2) </a:t>
            </a:r>
            <a:endParaRPr lang="ru-RU" dirty="0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3635895" y="3068960"/>
          <a:ext cx="4512501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3581280" imgH="228600" progId="Equation.3">
                  <p:embed/>
                </p:oleObj>
              </mc:Choice>
              <mc:Fallback>
                <p:oleObj name="Формула" r:id="rId6" imgW="3581280" imgH="2286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5" y="3068960"/>
                        <a:ext cx="4512501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3347865" y="3501008"/>
          <a:ext cx="5112567" cy="34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3377880" imgH="228600" progId="Equation.3">
                  <p:embed/>
                </p:oleObj>
              </mc:Choice>
              <mc:Fallback>
                <p:oleObj name="Формула" r:id="rId8" imgW="3377880" imgH="2286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5" y="3501008"/>
                        <a:ext cx="5112567" cy="345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611560" y="4077072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3) </a:t>
            </a:r>
            <a:endParaRPr lang="ru-RU" dirty="0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1331639" y="4077072"/>
          <a:ext cx="219276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1498320" imgH="393480" progId="Equation.3">
                  <p:embed/>
                </p:oleObj>
              </mc:Choice>
              <mc:Fallback>
                <p:oleObj name="Формула" r:id="rId10" imgW="1498320" imgH="3934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39" y="4077072"/>
                        <a:ext cx="2192760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4211960" y="4077072"/>
          <a:ext cx="2160240" cy="735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155600" imgH="393480" progId="Equation.3">
                  <p:embed/>
                </p:oleObj>
              </mc:Choice>
              <mc:Fallback>
                <p:oleObj name="Формула" r:id="rId12" imgW="1155600" imgH="3934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4077072"/>
                        <a:ext cx="2160240" cy="7359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436096" y="5733256"/>
            <a:ext cx="857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Ответ: </a:t>
            </a:r>
          </a:p>
        </p:txBody>
      </p:sp>
      <p:graphicFrame>
        <p:nvGraphicFramePr>
          <p:cNvPr id="29718" name="Object 22"/>
          <p:cNvGraphicFramePr>
            <a:graphicFrameLocks noChangeAspect="1"/>
          </p:cNvGraphicFramePr>
          <p:nvPr/>
        </p:nvGraphicFramePr>
        <p:xfrm>
          <a:off x="6665913" y="5670550"/>
          <a:ext cx="12827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4" imgW="685800" imgH="228600" progId="Equation.3">
                  <p:embed/>
                </p:oleObj>
              </mc:Choice>
              <mc:Fallback>
                <p:oleObj name="Формула" r:id="rId14" imgW="685800" imgH="2286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913" y="5670550"/>
                        <a:ext cx="1282700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  <p:bldP spid="21" grpId="0"/>
      <p:bldP spid="22" grpId="0"/>
      <p:bldP spid="25" grpId="0"/>
      <p:bldP spid="28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575" y="1052736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9.Точка </a:t>
            </a:r>
            <a:r>
              <a:rPr lang="ru-RU" sz="2800" b="1" i="1" dirty="0"/>
              <a:t>H является основанием высоты BH, проведенной из вершины прямого угла B прямоугольного треугольника ABC. Окружность с диаметром BH пересекает стороны AB и CB в точках P и K соответственно. Найдите PK, если BH =14</a:t>
            </a:r>
          </a:p>
        </p:txBody>
      </p:sp>
      <p:sp>
        <p:nvSpPr>
          <p:cNvPr id="9218" name="AutoShape 2" descr="https://oge.sdamgia.ru/get_file?id=40744"/>
          <p:cNvSpPr>
            <a:spLocks noChangeAspect="1" noChangeArrowheads="1"/>
          </p:cNvSpPr>
          <p:nvPr/>
        </p:nvSpPr>
        <p:spPr bwMode="auto">
          <a:xfrm>
            <a:off x="155575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124744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1. Отрезки </a:t>
            </a:r>
            <a:r>
              <a:rPr lang="ru-RU" sz="3600" b="1" i="1" dirty="0"/>
              <a:t>АВ и CD являются хордами окружности. Найдите длину хорды CD, если АВ = 24, а расстояние от центра окружности до хорд АВ и CD равны соответственно 16 и 12.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3191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Отрезки </a:t>
            </a:r>
            <a:r>
              <a:rPr lang="ru-RU" sz="2000" i="1" dirty="0"/>
              <a:t>АВ и CD являются хордами окружности. Найдите длину хорды CD, если АВ = 24, а расстояние от центра окружности до хорд АВ и CD равны соответственно 16 и 12. </a:t>
            </a:r>
            <a:endParaRPr lang="ru-RU" sz="2000" dirty="0"/>
          </a:p>
        </p:txBody>
      </p:sp>
      <p:grpSp>
        <p:nvGrpSpPr>
          <p:cNvPr id="44" name="Группа 43"/>
          <p:cNvGrpSpPr/>
          <p:nvPr/>
        </p:nvGrpSpPr>
        <p:grpSpPr>
          <a:xfrm>
            <a:off x="467544" y="1340768"/>
            <a:ext cx="2160240" cy="2169532"/>
            <a:chOff x="539552" y="1484784"/>
            <a:chExt cx="2232248" cy="2241540"/>
          </a:xfrm>
        </p:grpSpPr>
        <p:sp>
          <p:nvSpPr>
            <p:cNvPr id="3" name="Овал 2"/>
            <p:cNvSpPr/>
            <p:nvPr/>
          </p:nvSpPr>
          <p:spPr>
            <a:xfrm>
              <a:off x="899592" y="1700808"/>
              <a:ext cx="1872208" cy="180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899592" y="1772816"/>
              <a:ext cx="1368152" cy="64807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043608" y="3140968"/>
              <a:ext cx="1296144" cy="216024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619672" y="2060848"/>
              <a:ext cx="216024" cy="50405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1691680" y="2564904"/>
              <a:ext cx="144016" cy="72008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83568" y="306896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А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39752" y="3356992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В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9552" y="2276872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С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39752" y="1484784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35696" y="2348880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О</a:t>
              </a:r>
            </a:p>
          </p:txBody>
        </p:sp>
        <p:cxnSp>
          <p:nvCxnSpPr>
            <p:cNvPr id="25" name="Прямая соединительная линия 24"/>
            <p:cNvCxnSpPr>
              <a:endCxn id="24" idx="1"/>
            </p:cNvCxnSpPr>
            <p:nvPr/>
          </p:nvCxnSpPr>
          <p:spPr>
            <a:xfrm>
              <a:off x="899592" y="2420888"/>
              <a:ext cx="936104" cy="11265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>
              <a:stCxn id="24" idx="1"/>
            </p:cNvCxnSpPr>
            <p:nvPr/>
          </p:nvCxnSpPr>
          <p:spPr>
            <a:xfrm flipV="1">
              <a:off x="1835696" y="1772816"/>
              <a:ext cx="432048" cy="76073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>
              <a:stCxn id="24" idx="1"/>
            </p:cNvCxnSpPr>
            <p:nvPr/>
          </p:nvCxnSpPr>
          <p:spPr>
            <a:xfrm>
              <a:off x="1835696" y="2533546"/>
              <a:ext cx="504056" cy="82344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>
              <a:endCxn id="24" idx="1"/>
            </p:cNvCxnSpPr>
            <p:nvPr/>
          </p:nvCxnSpPr>
          <p:spPr>
            <a:xfrm flipV="1">
              <a:off x="1115616" y="2533546"/>
              <a:ext cx="720080" cy="60742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Прямоугольник 40"/>
            <p:cNvSpPr/>
            <p:nvPr/>
          </p:nvSpPr>
          <p:spPr>
            <a:xfrm>
              <a:off x="1331640" y="1772816"/>
              <a:ext cx="328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Н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1475656" y="3284984"/>
              <a:ext cx="2968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/>
                <a:t>Т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563888" y="1412776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Дано: </a:t>
            </a:r>
            <a:r>
              <a:rPr lang="ru-RU" dirty="0" err="1"/>
              <a:t>окр</a:t>
            </a:r>
            <a:r>
              <a:rPr lang="ru-RU" dirty="0"/>
              <a:t> (О,</a:t>
            </a:r>
            <a:r>
              <a:rPr lang="en-US" dirty="0"/>
              <a:t>r</a:t>
            </a:r>
            <a:r>
              <a:rPr lang="ru-RU" dirty="0"/>
              <a:t>), АВ, С</a:t>
            </a:r>
            <a:r>
              <a:rPr lang="en-US" dirty="0"/>
              <a:t>D</a:t>
            </a:r>
            <a:r>
              <a:rPr lang="ru-RU" dirty="0"/>
              <a:t>- хорды, АВ=24, </a:t>
            </a:r>
          </a:p>
          <a:p>
            <a:r>
              <a:rPr lang="en-US" dirty="0"/>
              <a:t>OH</a:t>
            </a:r>
            <a:r>
              <a:rPr lang="ii-CN" altLang="en-US" sz="2800" dirty="0"/>
              <a:t>ꓕ</a:t>
            </a:r>
            <a:r>
              <a:rPr lang="ru-RU" altLang="ii-CN" dirty="0"/>
              <a:t>С</a:t>
            </a:r>
            <a:r>
              <a:rPr lang="en-US" altLang="ii-CN" dirty="0"/>
              <a:t>D</a:t>
            </a:r>
            <a:r>
              <a:rPr lang="ru-RU" altLang="ii-CN" dirty="0"/>
              <a:t>, ОТ</a:t>
            </a:r>
            <a:r>
              <a:rPr lang="ii-CN" altLang="en-US" sz="2800" dirty="0"/>
              <a:t>ꓕ</a:t>
            </a:r>
            <a:r>
              <a:rPr lang="ru-RU" altLang="ii-CN" dirty="0"/>
              <a:t>АВ, ОН=12, ОТ=16</a:t>
            </a:r>
          </a:p>
          <a:p>
            <a:r>
              <a:rPr lang="ru-RU" dirty="0"/>
              <a:t>Найти: </a:t>
            </a:r>
            <a:r>
              <a:rPr lang="en-US" dirty="0"/>
              <a:t>CD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3203848" y="2492896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Решение.  </a:t>
            </a:r>
            <a:endParaRPr lang="ru-RU" dirty="0"/>
          </a:p>
          <a:p>
            <a:r>
              <a:rPr lang="ru-RU" dirty="0"/>
              <a:t>1) Рассмотрим треугольник АОВ- равнобедренный, так как ОА=ОВ=</a:t>
            </a:r>
            <a:r>
              <a:rPr lang="en-US" dirty="0"/>
              <a:t>r</a:t>
            </a:r>
            <a:r>
              <a:rPr lang="ru-RU" dirty="0"/>
              <a:t>, тогда высота ОТ является и медианой, т.е. АТ=ТВ=24:2=12.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51520" y="3717032"/>
            <a:ext cx="525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2)Треугольник АОТ- прямоугольный, по т.Пифагора 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717032"/>
            <a:ext cx="1584176" cy="288032"/>
          </a:xfrm>
          <a:prstGeom prst="rect">
            <a:avLst/>
          </a:prstGeom>
          <a:noFill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077072"/>
            <a:ext cx="3960440" cy="334214"/>
          </a:xfrm>
          <a:prstGeom prst="rect">
            <a:avLst/>
          </a:prstGeom>
          <a:noFill/>
        </p:spPr>
      </p:pic>
      <p:sp>
        <p:nvSpPr>
          <p:cNvPr id="52" name="TextBox 51"/>
          <p:cNvSpPr txBox="1"/>
          <p:nvPr/>
        </p:nvSpPr>
        <p:spPr>
          <a:xfrm>
            <a:off x="5004048" y="407707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АО=20=ОВ=</a:t>
            </a:r>
            <a:r>
              <a:rPr lang="en-US" dirty="0"/>
              <a:t>r</a:t>
            </a:r>
            <a:r>
              <a:rPr lang="ru-RU" dirty="0"/>
              <a:t>=ОС=О</a:t>
            </a:r>
            <a:r>
              <a:rPr lang="en-US" dirty="0"/>
              <a:t>D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395536" y="4437112"/>
            <a:ext cx="7796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3) Аналогично, треугольник СО</a:t>
            </a:r>
            <a:r>
              <a:rPr lang="en-US" dirty="0"/>
              <a:t>D</a:t>
            </a:r>
            <a:r>
              <a:rPr lang="ru-RU" dirty="0"/>
              <a:t>-равнобедренный, СО=О</a:t>
            </a:r>
            <a:r>
              <a:rPr lang="en-US" dirty="0"/>
              <a:t>D</a:t>
            </a:r>
            <a:r>
              <a:rPr lang="ru-RU" dirty="0"/>
              <a:t>, тогда О</a:t>
            </a:r>
            <a:r>
              <a:rPr lang="en-US" dirty="0"/>
              <a:t>H</a:t>
            </a:r>
            <a:r>
              <a:rPr lang="ru-RU" dirty="0"/>
              <a:t>-высота, </a:t>
            </a:r>
          </a:p>
          <a:p>
            <a:r>
              <a:rPr lang="ru-RU" dirty="0"/>
              <a:t>является и медианой, т.е. СН=Н</a:t>
            </a:r>
            <a:r>
              <a:rPr lang="en-US" dirty="0"/>
              <a:t>D</a:t>
            </a:r>
            <a:r>
              <a:rPr lang="ru-RU" dirty="0"/>
              <a:t>.</a:t>
            </a:r>
          </a:p>
          <a:p>
            <a:r>
              <a:rPr lang="ru-RU" dirty="0"/>
              <a:t>4) Рассмотрим треугольник прямоугольный СОН, по т.Пифагора найдем СН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73216"/>
            <a:ext cx="4666118" cy="288032"/>
          </a:xfrm>
          <a:prstGeom prst="rect">
            <a:avLst/>
          </a:prstGeo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012160" y="53012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СН=16=Н</a:t>
            </a:r>
            <a:r>
              <a:rPr lang="en-US" dirty="0"/>
              <a:t>D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467544" y="5733256"/>
            <a:ext cx="3117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5) Таким образом С</a:t>
            </a:r>
            <a:r>
              <a:rPr lang="en-US" dirty="0"/>
              <a:t>D=</a:t>
            </a:r>
            <a:r>
              <a:rPr lang="ru-RU" dirty="0"/>
              <a:t>16·2=32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220072" y="58052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Ответ: С</a:t>
            </a:r>
            <a:r>
              <a:rPr lang="en-US" dirty="0"/>
              <a:t>D</a:t>
            </a:r>
            <a:r>
              <a:rPr lang="ru-RU" dirty="0"/>
              <a:t>=32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  <p:bldP spid="46" grpId="0"/>
      <p:bldP spid="47" grpId="0"/>
      <p:bldP spid="52" grpId="0"/>
      <p:bldP spid="53" grpId="0"/>
      <p:bldP spid="57" grpId="0"/>
      <p:bldP spid="58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7" y="1268760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2. Углы </a:t>
            </a:r>
            <a:r>
              <a:rPr lang="ru-RU" sz="3200" b="1" i="1" dirty="0"/>
              <a:t>B и C треугольника ABC равны соответственно 73° и 77°. </a:t>
            </a:r>
          </a:p>
          <a:p>
            <a:r>
              <a:rPr lang="ru-RU" sz="3200" b="1" i="1" dirty="0"/>
              <a:t>Найдите BC, если радиус окружности описанной около треугольника ABC,</a:t>
            </a:r>
          </a:p>
          <a:p>
            <a:r>
              <a:rPr lang="ru-RU" sz="3200" b="1" i="1" dirty="0"/>
              <a:t> равен 9.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2085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508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Углы </a:t>
            </a:r>
            <a:r>
              <a:rPr lang="ru-RU" sz="2000" i="1" dirty="0"/>
              <a:t>B и C треугольника ABC равны соответственно 73° и 77°. </a:t>
            </a:r>
          </a:p>
          <a:p>
            <a:r>
              <a:rPr lang="ru-RU" sz="2000" i="1" dirty="0"/>
              <a:t>Найдите BC, если радиус окружности описанной около треугольника ABC,</a:t>
            </a:r>
          </a:p>
          <a:p>
            <a:r>
              <a:rPr lang="ru-RU" sz="2000" i="1" dirty="0"/>
              <a:t> равен 9.</a:t>
            </a:r>
            <a:endParaRPr lang="ru-RU" sz="2000" dirty="0"/>
          </a:p>
        </p:txBody>
      </p:sp>
      <p:grpSp>
        <p:nvGrpSpPr>
          <p:cNvPr id="58" name="Группа 57"/>
          <p:cNvGrpSpPr/>
          <p:nvPr/>
        </p:nvGrpSpPr>
        <p:grpSpPr>
          <a:xfrm>
            <a:off x="395536" y="1196752"/>
            <a:ext cx="1893763" cy="2169532"/>
            <a:chOff x="395536" y="1196752"/>
            <a:chExt cx="1893763" cy="2169532"/>
          </a:xfrm>
        </p:grpSpPr>
        <p:sp>
          <p:nvSpPr>
            <p:cNvPr id="16" name="TextBox 15"/>
            <p:cNvSpPr txBox="1"/>
            <p:nvPr/>
          </p:nvSpPr>
          <p:spPr>
            <a:xfrm>
              <a:off x="1475656" y="1196752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А</a:t>
              </a: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395536" y="1381418"/>
              <a:ext cx="1893763" cy="1984866"/>
              <a:chOff x="395536" y="1381418"/>
              <a:chExt cx="1893763" cy="1984866"/>
            </a:xfrm>
          </p:grpSpPr>
          <p:sp>
            <p:nvSpPr>
              <p:cNvPr id="13313" name="Oval 1"/>
              <p:cNvSpPr>
                <a:spLocks noChangeArrowheads="1"/>
              </p:cNvSpPr>
              <p:nvPr/>
            </p:nvSpPr>
            <p:spPr bwMode="auto">
              <a:xfrm>
                <a:off x="395536" y="1412776"/>
                <a:ext cx="1893763" cy="175200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755576" y="2996952"/>
                <a:ext cx="115212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 flipV="1">
                <a:off x="755576" y="1412776"/>
                <a:ext cx="720080" cy="158417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475656" y="1412776"/>
                <a:ext cx="432048" cy="158417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1907704" y="2924944"/>
                <a:ext cx="3177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/>
                  <a:t>С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67544" y="2996952"/>
                <a:ext cx="3177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/>
                  <a:t>В</a:t>
                </a:r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H="1">
                <a:off x="755576" y="2276872"/>
                <a:ext cx="576064" cy="72008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>
                <a:stCxn id="16" idx="1"/>
              </p:cNvCxnSpPr>
              <p:nvPr/>
            </p:nvCxnSpPr>
            <p:spPr>
              <a:xfrm flipH="1">
                <a:off x="1331640" y="1381418"/>
                <a:ext cx="144016" cy="89545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331640" y="2276872"/>
                <a:ext cx="576064" cy="72008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1187624" y="2276872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/>
                  <a:t>О</a:t>
                </a:r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3419872" y="1412776"/>
            <a:ext cx="3024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Дано: </a:t>
            </a:r>
            <a:r>
              <a:rPr lang="ru-RU" dirty="0" err="1"/>
              <a:t>окр</a:t>
            </a:r>
            <a:r>
              <a:rPr lang="ru-RU" dirty="0"/>
              <a:t>(О, </a:t>
            </a:r>
            <a:r>
              <a:rPr lang="en-US" dirty="0"/>
              <a:t>R</a:t>
            </a:r>
            <a:r>
              <a:rPr lang="ru-RU" dirty="0"/>
              <a:t>), </a:t>
            </a:r>
            <a:r>
              <a:rPr lang="en-US" dirty="0"/>
              <a:t>R=9</a:t>
            </a:r>
            <a:r>
              <a:rPr lang="ru-RU" dirty="0"/>
              <a:t>, угол В=</a:t>
            </a:r>
          </a:p>
          <a:p>
            <a:r>
              <a:rPr lang="ru-RU" dirty="0"/>
              <a:t>угол С=       </a:t>
            </a:r>
          </a:p>
          <a:p>
            <a:r>
              <a:rPr lang="ru-RU" dirty="0"/>
              <a:t>Найти: ВС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3" y="1484784"/>
            <a:ext cx="288032" cy="250462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1772815"/>
            <a:ext cx="288032" cy="250463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3059832" y="2348880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Зная, что сумма углов треугольника равна</a:t>
            </a:r>
          </a:p>
          <a:p>
            <a:pPr marL="342900" indent="-342900"/>
            <a:r>
              <a:rPr lang="ru-RU" dirty="0"/>
              <a:t>найдем градусную меру угла А 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2708920"/>
            <a:ext cx="432048" cy="278741"/>
          </a:xfrm>
          <a:prstGeom prst="rect">
            <a:avLst/>
          </a:prstGeom>
          <a:noFill/>
        </p:spPr>
      </p:pic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212976"/>
            <a:ext cx="2217846" cy="288032"/>
          </a:xfrm>
          <a:prstGeom prst="rect">
            <a:avLst/>
          </a:prstGeom>
          <a:noFill/>
        </p:spPr>
      </p:pic>
      <p:sp>
        <p:nvSpPr>
          <p:cNvPr id="47" name="TextBox 46"/>
          <p:cNvSpPr txBox="1"/>
          <p:nvPr/>
        </p:nvSpPr>
        <p:spPr>
          <a:xfrm>
            <a:off x="395536" y="3645024"/>
            <a:ext cx="2408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 По теореме синусов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3645024"/>
            <a:ext cx="988110" cy="602914"/>
          </a:xfrm>
          <a:prstGeom prst="rect">
            <a:avLst/>
          </a:prstGeom>
          <a:noFill/>
        </p:spPr>
      </p:pic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3789040"/>
            <a:ext cx="1422158" cy="360040"/>
          </a:xfrm>
          <a:prstGeom prst="rect">
            <a:avLst/>
          </a:prstGeom>
          <a:noFill/>
        </p:spPr>
      </p:pic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30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4221088"/>
            <a:ext cx="2880320" cy="592523"/>
          </a:xfrm>
          <a:prstGeom prst="rect">
            <a:avLst/>
          </a:prstGeom>
          <a:noFill/>
        </p:spPr>
      </p:pic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20072" y="530120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Ответ: ВС=4,5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42" grpId="0"/>
      <p:bldP spid="47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1628800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3. Окружность с центром на стороне </a:t>
            </a:r>
            <a:r>
              <a:rPr lang="ru-RU" sz="3200" b="1" i="1" dirty="0"/>
              <a:t>AC треугольника ABC проходит через </a:t>
            </a:r>
          </a:p>
          <a:p>
            <a:r>
              <a:rPr lang="ru-RU" sz="3200" b="1" i="1" dirty="0"/>
              <a:t>вершину C и касается прямой AB в точке B. Найдите диаметр окружности,</a:t>
            </a:r>
          </a:p>
          <a:p>
            <a:r>
              <a:rPr lang="ru-RU" sz="3200" b="1" i="1" dirty="0"/>
              <a:t> если AB = 15, AC = 25.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2399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7249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Окружность с центром на стороне </a:t>
            </a:r>
            <a:r>
              <a:rPr lang="ru-RU" sz="2000" i="1" dirty="0"/>
              <a:t>AC треугольника ABC проходит через </a:t>
            </a:r>
          </a:p>
          <a:p>
            <a:r>
              <a:rPr lang="ru-RU" sz="2000" i="1" dirty="0"/>
              <a:t>вершину C и касается прямой AB в точке B. Найдите диаметр окружности,</a:t>
            </a:r>
          </a:p>
          <a:p>
            <a:r>
              <a:rPr lang="ru-RU" sz="2000" i="1" dirty="0"/>
              <a:t> если AB = 15, AC = 25. </a:t>
            </a:r>
            <a:endParaRPr lang="ru-RU" sz="2000" dirty="0"/>
          </a:p>
        </p:txBody>
      </p:sp>
      <p:sp>
        <p:nvSpPr>
          <p:cNvPr id="47" name="TextBox 46"/>
          <p:cNvSpPr txBox="1"/>
          <p:nvPr/>
        </p:nvSpPr>
        <p:spPr>
          <a:xfrm>
            <a:off x="4067944" y="1340768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Дано: </a:t>
            </a:r>
            <a:r>
              <a:rPr lang="ru-RU" dirty="0" err="1"/>
              <a:t>окр</a:t>
            </a:r>
            <a:r>
              <a:rPr lang="ru-RU" dirty="0"/>
              <a:t> (О,</a:t>
            </a:r>
            <a:r>
              <a:rPr lang="en-US" dirty="0"/>
              <a:t>R</a:t>
            </a:r>
            <a:r>
              <a:rPr lang="ru-RU" dirty="0"/>
              <a:t>), О</a:t>
            </a:r>
            <a:r>
              <a:rPr lang="el-GR" dirty="0"/>
              <a:t>ϵ</a:t>
            </a:r>
            <a:r>
              <a:rPr lang="ru-RU" dirty="0"/>
              <a:t>АС, С</a:t>
            </a:r>
            <a:r>
              <a:rPr lang="el-GR" dirty="0"/>
              <a:t>ϵ</a:t>
            </a:r>
            <a:r>
              <a:rPr lang="ru-RU" dirty="0"/>
              <a:t> </a:t>
            </a:r>
            <a:r>
              <a:rPr lang="ru-RU" dirty="0" err="1"/>
              <a:t>окр</a:t>
            </a:r>
            <a:r>
              <a:rPr lang="ru-RU" dirty="0"/>
              <a:t>, В</a:t>
            </a:r>
            <a:r>
              <a:rPr lang="el-GR" dirty="0"/>
              <a:t>ϵ</a:t>
            </a:r>
            <a:r>
              <a:rPr lang="ru-RU" dirty="0"/>
              <a:t> </a:t>
            </a:r>
            <a:r>
              <a:rPr lang="ru-RU" dirty="0" err="1"/>
              <a:t>окр</a:t>
            </a:r>
            <a:r>
              <a:rPr lang="ru-RU" dirty="0"/>
              <a:t>,</a:t>
            </a:r>
          </a:p>
          <a:p>
            <a:r>
              <a:rPr lang="ru-RU" dirty="0" err="1"/>
              <a:t>АВ-касательная</a:t>
            </a:r>
            <a:r>
              <a:rPr lang="ru-RU" dirty="0"/>
              <a:t>, АВ=15, АС=25</a:t>
            </a:r>
          </a:p>
          <a:p>
            <a:r>
              <a:rPr lang="ru-RU" dirty="0"/>
              <a:t>Найти: </a:t>
            </a:r>
            <a:r>
              <a:rPr lang="en-US" dirty="0"/>
              <a:t>d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707904" y="2348880"/>
            <a:ext cx="4873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.</a:t>
            </a:r>
          </a:p>
          <a:p>
            <a:r>
              <a:rPr lang="ru-RU" dirty="0"/>
              <a:t>1) По свойству отрезков касательной и секущей</a:t>
            </a:r>
          </a:p>
        </p:txBody>
      </p:sp>
      <p:grpSp>
        <p:nvGrpSpPr>
          <p:cNvPr id="51" name="Группа 50"/>
          <p:cNvGrpSpPr/>
          <p:nvPr/>
        </p:nvGrpSpPr>
        <p:grpSpPr>
          <a:xfrm>
            <a:off x="323528" y="1124744"/>
            <a:ext cx="3168352" cy="3168352"/>
            <a:chOff x="323528" y="1124744"/>
            <a:chExt cx="3168352" cy="3168352"/>
          </a:xfrm>
        </p:grpSpPr>
        <p:sp>
          <p:nvSpPr>
            <p:cNvPr id="12289" name="Oval 1"/>
            <p:cNvSpPr>
              <a:spLocks noChangeArrowheads="1"/>
            </p:cNvSpPr>
            <p:nvPr/>
          </p:nvSpPr>
          <p:spPr bwMode="auto">
            <a:xfrm>
              <a:off x="323528" y="1628800"/>
              <a:ext cx="2664296" cy="266429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6" name="Прямая соединительная линия 5"/>
            <p:cNvCxnSpPr>
              <a:endCxn id="15" idx="3"/>
            </p:cNvCxnSpPr>
            <p:nvPr/>
          </p:nvCxnSpPr>
          <p:spPr>
            <a:xfrm flipH="1">
              <a:off x="827584" y="1412776"/>
              <a:ext cx="2376264" cy="263293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1403648" y="1412776"/>
              <a:ext cx="1800200" cy="21602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endCxn id="15" idx="3"/>
            </p:cNvCxnSpPr>
            <p:nvPr/>
          </p:nvCxnSpPr>
          <p:spPr>
            <a:xfrm flipH="1">
              <a:off x="827584" y="1628800"/>
              <a:ext cx="576064" cy="241691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203848" y="11247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А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15616" y="119675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9552" y="386104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691680" y="2996952"/>
              <a:ext cx="7200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1835696" y="29249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О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699792" y="191683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М</a:t>
              </a:r>
            </a:p>
          </p:txBody>
        </p:sp>
      </p:grp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996952"/>
            <a:ext cx="1368152" cy="297424"/>
          </a:xfrm>
          <a:prstGeom prst="rect">
            <a:avLst/>
          </a:prstGeom>
          <a:noFill/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2996952"/>
            <a:ext cx="1296144" cy="288032"/>
          </a:xfrm>
          <a:prstGeom prst="rect">
            <a:avLst/>
          </a:prstGeom>
          <a:noFill/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67944" y="3429000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АМ=9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347864" y="378904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2) СМ=АС-АМ=25-9=16=</a:t>
            </a:r>
            <a:r>
              <a:rPr lang="en-US" dirty="0"/>
              <a:t>d</a:t>
            </a:r>
            <a:r>
              <a:rPr lang="ru-RU" dirty="0"/>
              <a:t>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788024" y="515719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Ответ: </a:t>
            </a:r>
            <a:r>
              <a:rPr lang="en-US" dirty="0"/>
              <a:t>d=</a:t>
            </a:r>
            <a:r>
              <a:rPr lang="ru-RU" dirty="0"/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/>
      <p:bldP spid="49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412776"/>
            <a:ext cx="7344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cs typeface="Times New Roman" pitchFamily="18" charset="0"/>
              </a:rPr>
              <a:t>4. Вершины треугольника делят описанную около него окружность на три дуги, длины которых относятся как 2:3:7. Найдите радиус окружности,</a:t>
            </a:r>
          </a:p>
          <a:p>
            <a:r>
              <a:rPr lang="ru-RU" sz="3600" b="1" dirty="0">
                <a:cs typeface="Times New Roman" pitchFamily="18" charset="0"/>
              </a:rPr>
              <a:t> если меньшая из сторон равна 16.</a:t>
            </a:r>
          </a:p>
        </p:txBody>
      </p:sp>
    </p:spTree>
    <p:extLst>
      <p:ext uri="{BB962C8B-B14F-4D97-AF65-F5344CB8AC3E}">
        <p14:creationId xmlns:p14="http://schemas.microsoft.com/office/powerpoint/2010/main" val="252325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cs typeface="Times New Roman" pitchFamily="18" charset="0"/>
              </a:rPr>
              <a:t>Вершины треугольника делят описанную около него окружность на три дуги, длины которых относятся как 2:3:7. Найдите радиус окружности,</a:t>
            </a:r>
          </a:p>
          <a:p>
            <a:r>
              <a:rPr lang="ru-RU" sz="2000" i="1" dirty="0">
                <a:cs typeface="Times New Roman" pitchFamily="18" charset="0"/>
              </a:rPr>
              <a:t> если меньшая из сторон равна 16.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63888" y="1556792"/>
            <a:ext cx="3630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Дано: ∆ АВС, </a:t>
            </a:r>
            <a:r>
              <a:rPr lang="ru-RU" dirty="0" err="1"/>
              <a:t>окр</a:t>
            </a:r>
            <a:r>
              <a:rPr lang="ru-RU" dirty="0"/>
              <a:t> (О, </a:t>
            </a:r>
            <a:r>
              <a:rPr lang="en-US" dirty="0"/>
              <a:t>R</a:t>
            </a:r>
            <a:r>
              <a:rPr lang="ru-RU" dirty="0"/>
              <a:t>), А,В,С </a:t>
            </a:r>
            <a:r>
              <a:rPr lang="el-GR" dirty="0"/>
              <a:t>ϵ</a:t>
            </a:r>
            <a:r>
              <a:rPr lang="ru-RU" dirty="0"/>
              <a:t> </a:t>
            </a:r>
            <a:r>
              <a:rPr lang="ru-RU" dirty="0" err="1"/>
              <a:t>окр</a:t>
            </a:r>
            <a:r>
              <a:rPr lang="ru-RU" dirty="0"/>
              <a:t>,</a:t>
            </a:r>
          </a:p>
          <a:p>
            <a:endParaRPr lang="ru-RU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395536" y="1484784"/>
            <a:ext cx="2232248" cy="2160240"/>
            <a:chOff x="395536" y="1484784"/>
            <a:chExt cx="2232248" cy="2160240"/>
          </a:xfrm>
        </p:grpSpPr>
        <p:sp>
          <p:nvSpPr>
            <p:cNvPr id="1026" name="Oval 2"/>
            <p:cNvSpPr>
              <a:spLocks noChangeArrowheads="1"/>
            </p:cNvSpPr>
            <p:nvPr/>
          </p:nvSpPr>
          <p:spPr bwMode="auto">
            <a:xfrm>
              <a:off x="827584" y="1772816"/>
              <a:ext cx="1800200" cy="187220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5" name="Прямая соединительная линия 4"/>
            <p:cNvCxnSpPr>
              <a:endCxn id="1026" idx="1"/>
            </p:cNvCxnSpPr>
            <p:nvPr/>
          </p:nvCxnSpPr>
          <p:spPr>
            <a:xfrm flipV="1">
              <a:off x="827584" y="2046994"/>
              <a:ext cx="263633" cy="8059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endCxn id="1026" idx="1"/>
            </p:cNvCxnSpPr>
            <p:nvPr/>
          </p:nvCxnSpPr>
          <p:spPr>
            <a:xfrm flipH="1">
              <a:off x="1091217" y="1916832"/>
              <a:ext cx="1176527" cy="13016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827584" y="1916832"/>
              <a:ext cx="1440160" cy="93610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95536" y="270892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А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55576" y="170080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В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67744" y="148478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С</a:t>
              </a: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1691680" y="2708920"/>
              <a:ext cx="720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835696" y="256490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О</a:t>
              </a:r>
            </a:p>
          </p:txBody>
        </p:sp>
      </p:grp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707905" y="2001173"/>
          <a:ext cx="3240359" cy="34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726451" imgH="177723" progId="Equation.3">
                  <p:embed/>
                </p:oleObj>
              </mc:Choice>
              <mc:Fallback>
                <p:oleObj name="Формула" r:id="rId2" imgW="1726451" imgH="177723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5" y="2001173"/>
                        <a:ext cx="3240359" cy="340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707904" y="2420888"/>
            <a:ext cx="1019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АВ=16</a:t>
            </a:r>
          </a:p>
          <a:p>
            <a:r>
              <a:rPr lang="ru-RU" dirty="0"/>
              <a:t>Найти: </a:t>
            </a:r>
            <a:r>
              <a:rPr lang="en-US" dirty="0"/>
              <a:t>R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3131840" y="3068960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Решение</a:t>
            </a:r>
            <a:r>
              <a:rPr lang="ru-RU" dirty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Градусная мера окружности равна</a:t>
            </a:r>
          </a:p>
          <a:p>
            <a:pPr marL="342900" indent="-342900"/>
            <a:r>
              <a:rPr lang="ru-RU" dirty="0"/>
              <a:t>Тогда вычислим градусные меры дуг</a:t>
            </a:r>
          </a:p>
        </p:txBody>
      </p:sp>
      <p:graphicFrame>
        <p:nvGraphicFramePr>
          <p:cNvPr id="36" name="Объект 3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14120" imgH="215640" progId="Equation.3">
                  <p:embed/>
                </p:oleObj>
              </mc:Choice>
              <mc:Fallback>
                <p:oleObj name="Формула" r:id="rId4" imgW="11412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391835"/>
            <a:ext cx="504056" cy="325197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077071"/>
            <a:ext cx="2304256" cy="305199"/>
          </a:xfrm>
          <a:prstGeom prst="rect">
            <a:avLst/>
          </a:prstGeom>
          <a:noFill/>
        </p:spPr>
      </p:pic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3635896" y="3933056"/>
          <a:ext cx="1728192" cy="40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1257120" imgH="291960" progId="Equation.3">
                  <p:embed/>
                </p:oleObj>
              </mc:Choice>
              <mc:Fallback>
                <p:oleObj name="Формула" r:id="rId8" imgW="1257120" imgH="29196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933056"/>
                        <a:ext cx="1728192" cy="4014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796136" y="3933056"/>
          <a:ext cx="1859685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1257120" imgH="291960" progId="Equation.3">
                  <p:embed/>
                </p:oleObj>
              </mc:Choice>
              <mc:Fallback>
                <p:oleObj name="Формула" r:id="rId10" imgW="1257120" imgH="29196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3933056"/>
                        <a:ext cx="1859685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827584" y="4365104"/>
          <a:ext cx="2016224" cy="445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320480" imgH="291960" progId="Equation.3">
                  <p:embed/>
                </p:oleObj>
              </mc:Choice>
              <mc:Fallback>
                <p:oleObj name="Формула" r:id="rId12" imgW="1320480" imgH="29196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4365104"/>
                        <a:ext cx="2016224" cy="4458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611560" y="5661248"/>
            <a:ext cx="246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3) По теореме синусов </a:t>
            </a: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5733256"/>
            <a:ext cx="1008112" cy="549879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1560" y="5013176"/>
            <a:ext cx="8119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2) Угол АСВ опирается на дугу АВ, вписанный, поэтому градусная мера угла АСВ=</a:t>
            </a:r>
          </a:p>
          <a:p>
            <a:r>
              <a:rPr lang="ru-RU" dirty="0"/>
              <a:t> половине градусной меры дуги АВ= </a:t>
            </a: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5373216"/>
            <a:ext cx="331237" cy="288032"/>
          </a:xfrm>
          <a:prstGeom prst="rect">
            <a:avLst/>
          </a:prstGeom>
          <a:noFill/>
        </p:spPr>
      </p:pic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5733256"/>
            <a:ext cx="1134126" cy="504056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00192" y="580526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r>
              <a:rPr lang="ru-RU" dirty="0"/>
              <a:t>=16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32240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Ответ: </a:t>
            </a:r>
            <a:r>
              <a:rPr lang="en-US" dirty="0"/>
              <a:t>R</a:t>
            </a:r>
            <a:r>
              <a:rPr lang="ru-RU" dirty="0"/>
              <a:t>=16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34" grpId="0"/>
      <p:bldP spid="35" grpId="0"/>
      <p:bldP spid="45" grpId="0"/>
      <p:bldP spid="49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2.Модуль числ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2.Модуль числа</Template>
  <TotalTime>891</TotalTime>
  <Words>1267</Words>
  <Application>Microsoft Office PowerPoint</Application>
  <PresentationFormat>Экран (4:3)</PresentationFormat>
  <Paragraphs>163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Cambria Math</vt:lpstr>
      <vt:lpstr>Times New Roman</vt:lpstr>
      <vt:lpstr>2.Модуль числа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РЭУ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ОГЭ</dc:title>
  <dc:creator>Бондарева В.В.</dc:creator>
  <cp:lastModifiedBy>Алена Бондарева</cp:lastModifiedBy>
  <cp:revision>66</cp:revision>
  <dcterms:created xsi:type="dcterms:W3CDTF">2022-03-30T13:24:14Z</dcterms:created>
  <dcterms:modified xsi:type="dcterms:W3CDTF">2023-06-09T09:37:50Z</dcterms:modified>
</cp:coreProperties>
</file>