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526" r:id="rId2"/>
    <p:sldId id="511" r:id="rId3"/>
    <p:sldId id="491" r:id="rId4"/>
    <p:sldId id="516" r:id="rId5"/>
    <p:sldId id="517" r:id="rId6"/>
    <p:sldId id="518" r:id="rId7"/>
    <p:sldId id="519" r:id="rId8"/>
    <p:sldId id="520" r:id="rId9"/>
    <p:sldId id="493" r:id="rId10"/>
    <p:sldId id="494" r:id="rId11"/>
    <p:sldId id="512" r:id="rId12"/>
    <p:sldId id="514" r:id="rId13"/>
    <p:sldId id="521" r:id="rId14"/>
    <p:sldId id="499" r:id="rId15"/>
    <p:sldId id="501" r:id="rId16"/>
    <p:sldId id="500" r:id="rId17"/>
    <p:sldId id="522" r:id="rId18"/>
    <p:sldId id="523" r:id="rId19"/>
    <p:sldId id="524" r:id="rId20"/>
    <p:sldId id="52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b="1" kern="1200">
        <a:solidFill>
          <a:srgbClr val="0033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бинет317" initials="К" lastIdx="1" clrIdx="0">
    <p:extLst>
      <p:ext uri="{19B8F6BF-5375-455C-9EA6-DF929625EA0E}">
        <p15:presenceInfo xmlns:p15="http://schemas.microsoft.com/office/powerpoint/2012/main" userId="Кабинет31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99"/>
    <a:srgbClr val="FFCCFF"/>
    <a:srgbClr val="FFFFCC"/>
    <a:srgbClr val="660066"/>
    <a:srgbClr val="00FFFF"/>
    <a:srgbClr val="008000"/>
    <a:srgbClr val="0033CC"/>
    <a:srgbClr val="FF0000"/>
    <a:srgbClr val="007C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7" autoAdjust="0"/>
    <p:restoredTop sz="93407" autoAdjust="0"/>
  </p:normalViewPr>
  <p:slideViewPr>
    <p:cSldViewPr>
      <p:cViewPr varScale="1">
        <p:scale>
          <a:sx n="70" d="100"/>
          <a:sy n="70" d="100"/>
        </p:scale>
        <p:origin x="1020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fld id="{C520FD06-7049-4533-AB61-6F694AB1136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223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663DB1-1811-4350-858E-0396B8025EDA}" type="slidenum">
              <a:rPr lang="ru-RU"/>
              <a:pPr/>
              <a:t>2</a:t>
            </a:fld>
            <a:endParaRPr lang="ru-RU"/>
          </a:p>
        </p:txBody>
      </p:sp>
      <p:sp>
        <p:nvSpPr>
          <p:cNvPr id="56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514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22A4E9-9748-4246-A8EF-9A6D920DE7B5}" type="slidenum">
              <a:rPr lang="ru-RU"/>
              <a:pPr/>
              <a:t>3</a:t>
            </a:fld>
            <a:endParaRPr lang="ru-RU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/>
              <a:t>«Геометрия 7-9»  Л.С. Атанасян и др.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92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C74C04-EBCF-407A-AA8C-4DF6A453CF29}" type="slidenum">
              <a:rPr lang="ru-RU"/>
              <a:pPr/>
              <a:t>9</a:t>
            </a:fld>
            <a:endParaRPr lang="ru-RU"/>
          </a:p>
        </p:txBody>
      </p:sp>
      <p:sp>
        <p:nvSpPr>
          <p:cNvPr id="97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499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9FFB2-1A52-4512-B115-95D96907C22C}" type="slidenum">
              <a:rPr lang="ru-RU"/>
              <a:pPr/>
              <a:t>14</a:t>
            </a:fld>
            <a:endParaRPr lang="ru-RU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Гаврилова Н.Ф. «Поурочные разработки по геометрии: 9 класс». – М.: ВАКО, 2007. – 320 с. – (В помощь школьному учителю) 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857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E2E55A-6ED3-4DB0-948C-791462BBCD18}" type="slidenum">
              <a:rPr lang="ru-RU"/>
              <a:pPr/>
              <a:t>15</a:t>
            </a:fld>
            <a:endParaRPr lang="ru-RU"/>
          </a:p>
        </p:txBody>
      </p:sp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Гаврилова Н.Ф. «Поурочные разработки по геометрии: 9 класс». – М.: ВАКО, 2007. – 320 с. – (В помощь школьному учителю) 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12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6EB007-8FA4-49AC-9B5E-88D37FAFD3E4}" type="slidenum">
              <a:rPr lang="ru-RU"/>
              <a:pPr/>
              <a:t>16</a:t>
            </a:fld>
            <a:endParaRPr lang="ru-RU"/>
          </a:p>
        </p:txBody>
      </p:sp>
      <p:sp>
        <p:nvSpPr>
          <p:cNvPr id="98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Гаврилова Н.Ф. «Поурочные разработки по геометрии: 9 класс». – М.: ВАКО, 2007. – 320 с. – (В помощь школьному учителю) 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741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063C3-A5DC-438F-B979-40560181E19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06174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580F9-E0EB-43F2-9086-DE22C4411B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5366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BA64A0-C273-4727-91C0-33A126C5DA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79659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3A23A-E660-48FB-A471-E10B4BF93C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46914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4585E-B03F-4A94-A039-146BE6621C7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4966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5FB7F-0FB5-49A9-B719-B8E13BC898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3855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F6213-C895-412B-8878-C79C437940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39240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0C998-750E-455F-955F-3FD7F104DB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51459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B8108-4F74-4A9C-93A8-95822F9AACA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1820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D1AD6-BEF5-44F2-B9B7-120A1CB68B7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88429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9BDF2-896F-44E5-A8D1-198D3D6147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69302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effectLst/>
              </a:defRPr>
            </a:lvl1pPr>
          </a:lstStyle>
          <a:p>
            <a:fld id="{975B9029-20BC-4C3B-8494-634893FFACE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40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4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4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49.bin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2.wmf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5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59.bin"/><Relationship Id="rId3" Type="http://schemas.openxmlformats.org/officeDocument/2006/relationships/image" Target="../media/image55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62.wmf"/><Relationship Id="rId2" Type="http://schemas.openxmlformats.org/officeDocument/2006/relationships/oleObject" Target="../embeddings/oleObject51.bin"/><Relationship Id="rId16" Type="http://schemas.openxmlformats.org/officeDocument/2006/relationships/oleObject" Target="../embeddings/oleObject5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55.bin"/><Relationship Id="rId19" Type="http://schemas.openxmlformats.org/officeDocument/2006/relationships/image" Target="../media/image63.wmf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65.bin"/><Relationship Id="rId2" Type="http://schemas.openxmlformats.org/officeDocument/2006/relationships/oleObject" Target="../embeddings/oleObject6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68.wmf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6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3.wmf"/><Relationship Id="rId12" Type="http://schemas.openxmlformats.org/officeDocument/2006/relationships/oleObject" Target="../embeddings/oleObject72.bin"/><Relationship Id="rId2" Type="http://schemas.openxmlformats.org/officeDocument/2006/relationships/oleObject" Target="../embeddings/oleObject6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75.wmf"/><Relationship Id="rId5" Type="http://schemas.openxmlformats.org/officeDocument/2006/relationships/image" Target="../media/image72.wmf"/><Relationship Id="rId15" Type="http://schemas.openxmlformats.org/officeDocument/2006/relationships/image" Target="../media/image77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4.wmf"/><Relationship Id="rId14" Type="http://schemas.openxmlformats.org/officeDocument/2006/relationships/oleObject" Target="../embeddings/oleObject7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7.wmf"/><Relationship Id="rId7" Type="http://schemas.openxmlformats.org/officeDocument/2006/relationships/image" Target="../media/image9.wmf"/><Relationship Id="rId12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5.bin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3.wmf"/><Relationship Id="rId3" Type="http://schemas.openxmlformats.org/officeDocument/2006/relationships/image" Target="../media/image19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2.bin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2.wmf"/><Relationship Id="rId5" Type="http://schemas.openxmlformats.org/officeDocument/2006/relationships/image" Target="../media/image13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1FB7BB-7556-8CF9-3B7D-04B0729A645A}"/>
              </a:ext>
            </a:extLst>
          </p:cNvPr>
          <p:cNvSpPr txBox="1"/>
          <p:nvPr/>
        </p:nvSpPr>
        <p:spPr>
          <a:xfrm>
            <a:off x="2209800" y="3581400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/>
              <a:t>Учитель: Бондарева В.В. </a:t>
            </a:r>
          </a:p>
          <a:p>
            <a:pPr algn="ctr">
              <a:defRPr/>
            </a:pPr>
            <a:r>
              <a:rPr lang="ru-RU" sz="2400" b="1" i="1" dirty="0"/>
              <a:t>Экономический лицей ФГБОУ ВО  РЭУ им. Г. В. Плеханова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949EBA-02B0-32E1-9595-D64622C899CD}"/>
              </a:ext>
            </a:extLst>
          </p:cNvPr>
          <p:cNvSpPr/>
          <p:nvPr/>
        </p:nvSpPr>
        <p:spPr>
          <a:xfrm rot="20562274">
            <a:off x="578707" y="1540436"/>
            <a:ext cx="750718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>
                <a:ln/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Monotype Corsiva" panose="03010101010201010101" pitchFamily="66" charset="0"/>
              </a:rPr>
              <a:t>Теорема синусов</a:t>
            </a:r>
          </a:p>
        </p:txBody>
      </p:sp>
    </p:spTree>
    <p:extLst>
      <p:ext uri="{BB962C8B-B14F-4D97-AF65-F5344CB8AC3E}">
        <p14:creationId xmlns:p14="http://schemas.microsoft.com/office/powerpoint/2010/main" val="3247577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Freeform 2"/>
          <p:cNvSpPr>
            <a:spLocks/>
          </p:cNvSpPr>
          <p:nvPr/>
        </p:nvSpPr>
        <p:spPr bwMode="auto">
          <a:xfrm>
            <a:off x="2908300" y="3416300"/>
            <a:ext cx="2832100" cy="1522413"/>
          </a:xfrm>
          <a:custGeom>
            <a:avLst/>
            <a:gdLst>
              <a:gd name="T0" fmla="*/ 744 w 1784"/>
              <a:gd name="T1" fmla="*/ 0 h 959"/>
              <a:gd name="T2" fmla="*/ 0 w 1784"/>
              <a:gd name="T3" fmla="*/ 488 h 959"/>
              <a:gd name="T4" fmla="*/ 184 w 1784"/>
              <a:gd name="T5" fmla="*/ 664 h 959"/>
              <a:gd name="T6" fmla="*/ 318 w 1784"/>
              <a:gd name="T7" fmla="*/ 793 h 959"/>
              <a:gd name="T8" fmla="*/ 481 w 1784"/>
              <a:gd name="T9" fmla="*/ 905 h 959"/>
              <a:gd name="T10" fmla="*/ 614 w 1784"/>
              <a:gd name="T11" fmla="*/ 959 h 959"/>
              <a:gd name="T12" fmla="*/ 824 w 1784"/>
              <a:gd name="T13" fmla="*/ 936 h 959"/>
              <a:gd name="T14" fmla="*/ 1344 w 1784"/>
              <a:gd name="T15" fmla="*/ 800 h 959"/>
              <a:gd name="T16" fmla="*/ 1672 w 1784"/>
              <a:gd name="T17" fmla="*/ 616 h 959"/>
              <a:gd name="T18" fmla="*/ 1784 w 1784"/>
              <a:gd name="T19" fmla="*/ 680 h 959"/>
              <a:gd name="T20" fmla="*/ 1456 w 1784"/>
              <a:gd name="T21" fmla="*/ 472 h 959"/>
              <a:gd name="T22" fmla="*/ 744 w 1784"/>
              <a:gd name="T23" fmla="*/ 0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4" h="959">
                <a:moveTo>
                  <a:pt x="744" y="0"/>
                </a:moveTo>
                <a:lnTo>
                  <a:pt x="0" y="488"/>
                </a:lnTo>
                <a:lnTo>
                  <a:pt x="184" y="664"/>
                </a:lnTo>
                <a:lnTo>
                  <a:pt x="318" y="793"/>
                </a:lnTo>
                <a:lnTo>
                  <a:pt x="481" y="905"/>
                </a:lnTo>
                <a:lnTo>
                  <a:pt x="614" y="959"/>
                </a:lnTo>
                <a:lnTo>
                  <a:pt x="824" y="936"/>
                </a:lnTo>
                <a:lnTo>
                  <a:pt x="1344" y="800"/>
                </a:lnTo>
                <a:lnTo>
                  <a:pt x="1672" y="616"/>
                </a:lnTo>
                <a:lnTo>
                  <a:pt x="1784" y="680"/>
                </a:lnTo>
                <a:lnTo>
                  <a:pt x="1456" y="472"/>
                </a:lnTo>
                <a:lnTo>
                  <a:pt x="744" y="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9731" name="Freeform 3"/>
          <p:cNvSpPr>
            <a:spLocks/>
          </p:cNvSpPr>
          <p:nvPr/>
        </p:nvSpPr>
        <p:spPr bwMode="auto">
          <a:xfrm>
            <a:off x="5130800" y="4470400"/>
            <a:ext cx="2235200" cy="1092200"/>
          </a:xfrm>
          <a:custGeom>
            <a:avLst/>
            <a:gdLst>
              <a:gd name="T0" fmla="*/ 1408 w 1408"/>
              <a:gd name="T1" fmla="*/ 688 h 688"/>
              <a:gd name="T2" fmla="*/ 64 w 1408"/>
              <a:gd name="T3" fmla="*/ 688 h 688"/>
              <a:gd name="T4" fmla="*/ 0 w 1408"/>
              <a:gd name="T5" fmla="*/ 544 h 688"/>
              <a:gd name="T6" fmla="*/ 184 w 1408"/>
              <a:gd name="T7" fmla="*/ 408 h 688"/>
              <a:gd name="T8" fmla="*/ 160 w 1408"/>
              <a:gd name="T9" fmla="*/ 240 h 688"/>
              <a:gd name="T10" fmla="*/ 368 w 1408"/>
              <a:gd name="T11" fmla="*/ 0 h 688"/>
              <a:gd name="T12" fmla="*/ 384 w 1408"/>
              <a:gd name="T13" fmla="*/ 0 h 688"/>
              <a:gd name="T14" fmla="*/ 1408 w 1408"/>
              <a:gd name="T15" fmla="*/ 68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8" h="688">
                <a:moveTo>
                  <a:pt x="1408" y="688"/>
                </a:moveTo>
                <a:lnTo>
                  <a:pt x="64" y="688"/>
                </a:lnTo>
                <a:lnTo>
                  <a:pt x="0" y="544"/>
                </a:lnTo>
                <a:lnTo>
                  <a:pt x="184" y="408"/>
                </a:lnTo>
                <a:lnTo>
                  <a:pt x="160" y="240"/>
                </a:lnTo>
                <a:lnTo>
                  <a:pt x="368" y="0"/>
                </a:lnTo>
                <a:lnTo>
                  <a:pt x="384" y="0"/>
                </a:lnTo>
                <a:lnTo>
                  <a:pt x="1408" y="688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9732" name="Freeform 4"/>
          <p:cNvSpPr>
            <a:spLocks/>
          </p:cNvSpPr>
          <p:nvPr/>
        </p:nvSpPr>
        <p:spPr bwMode="auto">
          <a:xfrm>
            <a:off x="787400" y="4648200"/>
            <a:ext cx="2006600" cy="914400"/>
          </a:xfrm>
          <a:custGeom>
            <a:avLst/>
            <a:gdLst>
              <a:gd name="T0" fmla="*/ 0 w 1264"/>
              <a:gd name="T1" fmla="*/ 568 h 576"/>
              <a:gd name="T2" fmla="*/ 1264 w 1264"/>
              <a:gd name="T3" fmla="*/ 576 h 576"/>
              <a:gd name="T4" fmla="*/ 1094 w 1264"/>
              <a:gd name="T5" fmla="*/ 528 h 576"/>
              <a:gd name="T6" fmla="*/ 1158 w 1264"/>
              <a:gd name="T7" fmla="*/ 392 h 576"/>
              <a:gd name="T8" fmla="*/ 1062 w 1264"/>
              <a:gd name="T9" fmla="*/ 192 h 576"/>
              <a:gd name="T10" fmla="*/ 894 w 1264"/>
              <a:gd name="T11" fmla="*/ 0 h 576"/>
              <a:gd name="T12" fmla="*/ 846 w 1264"/>
              <a:gd name="T13" fmla="*/ 8 h 576"/>
              <a:gd name="T14" fmla="*/ 0 w 1264"/>
              <a:gd name="T15" fmla="*/ 56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4" h="576">
                <a:moveTo>
                  <a:pt x="0" y="568"/>
                </a:moveTo>
                <a:lnTo>
                  <a:pt x="1264" y="576"/>
                </a:lnTo>
                <a:lnTo>
                  <a:pt x="1094" y="528"/>
                </a:lnTo>
                <a:lnTo>
                  <a:pt x="1158" y="392"/>
                </a:lnTo>
                <a:lnTo>
                  <a:pt x="1062" y="192"/>
                </a:lnTo>
                <a:lnTo>
                  <a:pt x="894" y="0"/>
                </a:lnTo>
                <a:lnTo>
                  <a:pt x="846" y="8"/>
                </a:lnTo>
                <a:lnTo>
                  <a:pt x="0" y="568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9733" name="AutoShape 5"/>
          <p:cNvSpPr>
            <a:spLocks noChangeArrowheads="1"/>
          </p:cNvSpPr>
          <p:nvPr/>
        </p:nvSpPr>
        <p:spPr bwMode="auto">
          <a:xfrm>
            <a:off x="777875" y="3413125"/>
            <a:ext cx="6613525" cy="2149475"/>
          </a:xfrm>
          <a:prstGeom prst="triangle">
            <a:avLst>
              <a:gd name="adj" fmla="val 50139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69734" name="Text Box 6"/>
          <p:cNvSpPr txBox="1">
            <a:spLocks noChangeArrowheads="1"/>
          </p:cNvSpPr>
          <p:nvPr/>
        </p:nvSpPr>
        <p:spPr bwMode="auto">
          <a:xfrm>
            <a:off x="549275" y="5546725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9735" name="Text Box 7"/>
          <p:cNvSpPr txBox="1">
            <a:spLocks noChangeArrowheads="1"/>
          </p:cNvSpPr>
          <p:nvPr/>
        </p:nvSpPr>
        <p:spPr bwMode="auto">
          <a:xfrm>
            <a:off x="3733800" y="3048000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9736" name="Text Box 8"/>
          <p:cNvSpPr txBox="1">
            <a:spLocks noChangeArrowheads="1"/>
          </p:cNvSpPr>
          <p:nvPr/>
        </p:nvSpPr>
        <p:spPr bwMode="auto">
          <a:xfrm>
            <a:off x="7391400" y="5410200"/>
            <a:ext cx="420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69737" name="Picture 9" descr="Рисунок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28972" flipH="1" flipV="1">
            <a:off x="4724400" y="3962400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9738" name="Picture 10" descr="Рисунок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06746">
            <a:off x="3523456" y="5239544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9739" name="Picture 11" descr="Рисунок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943">
            <a:off x="2133600" y="4114800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9741" name="Group 13"/>
          <p:cNvGrpSpPr>
            <a:grpSpLocks/>
          </p:cNvGrpSpPr>
          <p:nvPr/>
        </p:nvGrpSpPr>
        <p:grpSpPr bwMode="auto">
          <a:xfrm>
            <a:off x="2016125" y="1573213"/>
            <a:ext cx="1336675" cy="1398587"/>
            <a:chOff x="1270" y="991"/>
            <a:chExt cx="842" cy="881"/>
          </a:xfrm>
        </p:grpSpPr>
        <p:sp>
          <p:nvSpPr>
            <p:cNvPr id="969742" name="Text Box 14"/>
            <p:cNvSpPr txBox="1">
              <a:spLocks noChangeArrowheads="1"/>
            </p:cNvSpPr>
            <p:nvPr/>
          </p:nvSpPr>
          <p:spPr bwMode="auto">
            <a:xfrm>
              <a:off x="1344" y="991"/>
              <a:ext cx="60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CD</a:t>
              </a:r>
              <a:endParaRPr lang="ru-RU" sz="4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9743" name="Freeform 15"/>
            <p:cNvSpPr>
              <a:spLocks/>
            </p:cNvSpPr>
            <p:nvPr/>
          </p:nvSpPr>
          <p:spPr bwMode="auto">
            <a:xfrm>
              <a:off x="1318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9744" name="Text Box 16"/>
            <p:cNvSpPr txBox="1">
              <a:spLocks noChangeArrowheads="1"/>
            </p:cNvSpPr>
            <p:nvPr/>
          </p:nvSpPr>
          <p:spPr bwMode="auto">
            <a:xfrm>
              <a:off x="1270" y="135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sinE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9745" name="Group 17"/>
          <p:cNvGrpSpPr>
            <a:grpSpLocks/>
          </p:cNvGrpSpPr>
          <p:nvPr/>
        </p:nvGrpSpPr>
        <p:grpSpPr bwMode="auto">
          <a:xfrm>
            <a:off x="3692525" y="1573213"/>
            <a:ext cx="1370013" cy="1398587"/>
            <a:chOff x="2326" y="991"/>
            <a:chExt cx="863" cy="881"/>
          </a:xfrm>
        </p:grpSpPr>
        <p:sp>
          <p:nvSpPr>
            <p:cNvPr id="969746" name="Text Box 18"/>
            <p:cNvSpPr txBox="1">
              <a:spLocks noChangeArrowheads="1"/>
            </p:cNvSpPr>
            <p:nvPr/>
          </p:nvSpPr>
          <p:spPr bwMode="auto">
            <a:xfrm>
              <a:off x="2400" y="991"/>
              <a:ext cx="58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EC</a:t>
              </a:r>
              <a:endParaRPr lang="ru-RU" sz="4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9747" name="Freeform 19"/>
            <p:cNvSpPr>
              <a:spLocks/>
            </p:cNvSpPr>
            <p:nvPr/>
          </p:nvSpPr>
          <p:spPr bwMode="auto">
            <a:xfrm>
              <a:off x="2374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9748" name="Text Box 20"/>
            <p:cNvSpPr txBox="1">
              <a:spLocks noChangeArrowheads="1"/>
            </p:cNvSpPr>
            <p:nvPr/>
          </p:nvSpPr>
          <p:spPr bwMode="auto">
            <a:xfrm>
              <a:off x="2326" y="1353"/>
              <a:ext cx="86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sinD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9749" name="Group 21"/>
          <p:cNvGrpSpPr>
            <a:grpSpLocks/>
          </p:cNvGrpSpPr>
          <p:nvPr/>
        </p:nvGrpSpPr>
        <p:grpSpPr bwMode="auto">
          <a:xfrm>
            <a:off x="3159125" y="1828800"/>
            <a:ext cx="2208213" cy="823913"/>
            <a:chOff x="3264" y="672"/>
            <a:chExt cx="1391" cy="519"/>
          </a:xfrm>
        </p:grpSpPr>
        <p:sp>
          <p:nvSpPr>
            <p:cNvPr id="969750" name="Text Box 22"/>
            <p:cNvSpPr txBox="1">
              <a:spLocks noChangeArrowheads="1"/>
            </p:cNvSpPr>
            <p:nvPr/>
          </p:nvSpPr>
          <p:spPr bwMode="auto">
            <a:xfrm>
              <a:off x="3264" y="672"/>
              <a:ext cx="33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9751" name="Text Box 23"/>
            <p:cNvSpPr txBox="1">
              <a:spLocks noChangeArrowheads="1"/>
            </p:cNvSpPr>
            <p:nvPr/>
          </p:nvSpPr>
          <p:spPr bwMode="auto">
            <a:xfrm>
              <a:off x="4320" y="672"/>
              <a:ext cx="33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9752" name="Group 24"/>
          <p:cNvGrpSpPr>
            <a:grpSpLocks/>
          </p:cNvGrpSpPr>
          <p:nvPr/>
        </p:nvGrpSpPr>
        <p:grpSpPr bwMode="auto">
          <a:xfrm>
            <a:off x="5368925" y="1573213"/>
            <a:ext cx="1336675" cy="1398587"/>
            <a:chOff x="3382" y="991"/>
            <a:chExt cx="842" cy="881"/>
          </a:xfrm>
        </p:grpSpPr>
        <p:sp>
          <p:nvSpPr>
            <p:cNvPr id="969753" name="Text Box 25"/>
            <p:cNvSpPr txBox="1">
              <a:spLocks noChangeArrowheads="1"/>
            </p:cNvSpPr>
            <p:nvPr/>
          </p:nvSpPr>
          <p:spPr bwMode="auto">
            <a:xfrm>
              <a:off x="3475" y="991"/>
              <a:ext cx="60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DE</a:t>
              </a:r>
              <a:endParaRPr lang="ru-RU" sz="4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9754" name="Freeform 26"/>
            <p:cNvSpPr>
              <a:spLocks/>
            </p:cNvSpPr>
            <p:nvPr/>
          </p:nvSpPr>
          <p:spPr bwMode="auto">
            <a:xfrm>
              <a:off x="3430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9755" name="Text Box 27"/>
            <p:cNvSpPr txBox="1">
              <a:spLocks noChangeArrowheads="1"/>
            </p:cNvSpPr>
            <p:nvPr/>
          </p:nvSpPr>
          <p:spPr bwMode="auto">
            <a:xfrm>
              <a:off x="3382" y="135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sinC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9756" name="Group 28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969757" name="Freeform 29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58" name="Freeform 30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59" name="Freeform 31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60" name="Freeform 32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61" name="Freeform 33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62" name="Freeform 34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63" name="Freeform 35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9764" name="Freeform 36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0" name="Rectangle 49"/>
          <p:cNvSpPr>
            <a:spLocks noChangeArrowheads="1"/>
          </p:cNvSpPr>
          <p:nvPr/>
        </p:nvSpPr>
        <p:spPr bwMode="auto">
          <a:xfrm>
            <a:off x="71090" y="174240"/>
            <a:ext cx="904116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1000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треугольника пропорциональны синусам противолежащих углов.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885" y="3054720"/>
            <a:ext cx="1399403" cy="1165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469 0.1257 L -2.5E-6 -3.3333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969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43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6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9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69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6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69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0026 -0.2159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69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6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9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9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6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69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-0.37865 0.125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96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41" y="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6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6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6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96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97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969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9730" grpId="0" animBg="1"/>
      <p:bldP spid="969731" grpId="0" animBg="1"/>
      <p:bldP spid="9697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32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33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34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36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606650" y="417317"/>
            <a:ext cx="75438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Следствие из теоремы синусов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Monotype Corsiva" panose="03010101010201010101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222916" y="2492865"/>
                <a:ext cx="6803144" cy="10522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𝒂</m:t>
                          </m:r>
                        </m:num>
                        <m:den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𝒔𝒊𝒏</m:t>
                          </m:r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𝑨</m:t>
                          </m:r>
                        </m:den>
                      </m:f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𝒃</m:t>
                          </m:r>
                        </m:num>
                        <m:den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𝒔𝒊𝒏</m:t>
                          </m:r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𝑩</m:t>
                          </m:r>
                        </m:den>
                      </m:f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𝒄</m:t>
                          </m:r>
                        </m:num>
                        <m:den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𝒔𝒊𝒏</m:t>
                          </m:r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𝑪</m:t>
                          </m:r>
                        </m:den>
                      </m:f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𝑫</m:t>
                      </m:r>
                    </m:oMath>
                  </m:oMathPara>
                </a14:m>
                <a:endParaRPr lang="ru-RU" sz="3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2916" y="2492865"/>
                <a:ext cx="6803144" cy="1052211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b="-57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1977236" y="3737448"/>
            <a:ext cx="6677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en-US" sz="3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радиус окружности, описанной около ∆ АВС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78" y="4512686"/>
            <a:ext cx="1837132" cy="191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18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909" y="76200"/>
            <a:ext cx="23663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66700" y="381818"/>
                <a:ext cx="868680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i="1" dirty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                    Найти радиус окружности, описанной около ∆ АВС, если АС = 2 см, </a:t>
                </a:r>
                <a14:m>
                  <m:oMath xmlns:m="http://schemas.openxmlformats.org/officeDocument/2006/math">
                    <m:r>
                      <a:rPr lang="ru-RU" sz="32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 АВС = 45°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" y="381818"/>
                <a:ext cx="8686800" cy="1569660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l="-1895" t="-5837" r="-3579" b="-140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/>
          <p:cNvSpPr/>
          <p:nvPr/>
        </p:nvSpPr>
        <p:spPr bwMode="auto">
          <a:xfrm>
            <a:off x="762000" y="2438400"/>
            <a:ext cx="2819400" cy="26670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 bwMode="auto">
          <a:xfrm>
            <a:off x="990600" y="2514600"/>
            <a:ext cx="2362200" cy="1905000"/>
          </a:xfrm>
          <a:prstGeom prst="triangle">
            <a:avLst>
              <a:gd name="adj" fmla="val 31818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40"/>
          <p:cNvSpPr txBox="1">
            <a:spLocks noChangeArrowheads="1"/>
          </p:cNvSpPr>
          <p:nvPr/>
        </p:nvSpPr>
        <p:spPr bwMode="auto">
          <a:xfrm>
            <a:off x="523081" y="4307120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" name="Text Box 40"/>
          <p:cNvSpPr txBox="1">
            <a:spLocks noChangeArrowheads="1"/>
          </p:cNvSpPr>
          <p:nvPr/>
        </p:nvSpPr>
        <p:spPr bwMode="auto">
          <a:xfrm>
            <a:off x="3339097" y="4203412"/>
            <a:ext cx="4812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С</a:t>
            </a:r>
          </a:p>
        </p:txBody>
      </p: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438695" y="2006456"/>
            <a:ext cx="4587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В</a:t>
            </a:r>
          </a:p>
        </p:txBody>
      </p:sp>
      <p:sp>
        <p:nvSpPr>
          <p:cNvPr id="9" name="Freeform 42"/>
          <p:cNvSpPr>
            <a:spLocks/>
          </p:cNvSpPr>
          <p:nvPr/>
        </p:nvSpPr>
        <p:spPr bwMode="auto">
          <a:xfrm rot="13636022">
            <a:off x="1650017" y="2754725"/>
            <a:ext cx="327869" cy="359971"/>
          </a:xfrm>
          <a:custGeom>
            <a:avLst/>
            <a:gdLst>
              <a:gd name="T0" fmla="*/ 208 w 208"/>
              <a:gd name="T1" fmla="*/ 0 h 264"/>
              <a:gd name="T2" fmla="*/ 48 w 208"/>
              <a:gd name="T3" fmla="*/ 120 h 264"/>
              <a:gd name="T4" fmla="*/ 0 w 208"/>
              <a:gd name="T5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10" name="Text Box 53"/>
          <p:cNvSpPr txBox="1">
            <a:spLocks noChangeArrowheads="1"/>
          </p:cNvSpPr>
          <p:nvPr/>
        </p:nvSpPr>
        <p:spPr bwMode="auto">
          <a:xfrm>
            <a:off x="1539494" y="2969346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45</a:t>
            </a:r>
            <a:r>
              <a:rPr lang="en-US" sz="2800" baseline="30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Text Box 53"/>
          <p:cNvSpPr txBox="1">
            <a:spLocks noChangeArrowheads="1"/>
          </p:cNvSpPr>
          <p:nvPr/>
        </p:nvSpPr>
        <p:spPr bwMode="auto">
          <a:xfrm>
            <a:off x="1938687" y="4391469"/>
            <a:ext cx="4660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1540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295400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Решение треугольников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305194094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101" name="Object 61"/>
          <p:cNvGraphicFramePr>
            <a:graphicFrameLocks noChangeAspect="1"/>
          </p:cNvGraphicFramePr>
          <p:nvPr/>
        </p:nvGraphicFramePr>
        <p:xfrm>
          <a:off x="4876800" y="5089525"/>
          <a:ext cx="2489200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17" name="Формула" r:id="rId3" imgW="952087" imgH="469696" progId="Equation.3">
                  <p:embed/>
                </p:oleObj>
              </mc:Choice>
              <mc:Fallback>
                <p:oleObj name="Формула" r:id="rId3" imgW="952087" imgH="469696" progId="Equation.3">
                  <p:embed/>
                  <p:pic>
                    <p:nvPicPr>
                      <p:cNvPr id="0" name="Picture 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089525"/>
                        <a:ext cx="2489200" cy="1227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3053" name="Group 13"/>
          <p:cNvGrpSpPr>
            <a:grpSpLocks/>
          </p:cNvGrpSpPr>
          <p:nvPr/>
        </p:nvGrpSpPr>
        <p:grpSpPr bwMode="auto">
          <a:xfrm>
            <a:off x="1122363" y="1219200"/>
            <a:ext cx="1144587" cy="1325563"/>
            <a:chOff x="1270" y="1022"/>
            <a:chExt cx="721" cy="835"/>
          </a:xfrm>
        </p:grpSpPr>
        <p:sp>
          <p:nvSpPr>
            <p:cNvPr id="983054" name="Text Box 14"/>
            <p:cNvSpPr txBox="1">
              <a:spLocks noChangeArrowheads="1"/>
            </p:cNvSpPr>
            <p:nvPr/>
          </p:nvSpPr>
          <p:spPr bwMode="auto">
            <a:xfrm>
              <a:off x="1344" y="1022"/>
              <a:ext cx="542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AB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83055" name="Freeform 15"/>
            <p:cNvSpPr>
              <a:spLocks/>
            </p:cNvSpPr>
            <p:nvPr/>
          </p:nvSpPr>
          <p:spPr bwMode="auto">
            <a:xfrm>
              <a:off x="1318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83056" name="Text Box 16"/>
            <p:cNvSpPr txBox="1">
              <a:spLocks noChangeArrowheads="1"/>
            </p:cNvSpPr>
            <p:nvPr/>
          </p:nvSpPr>
          <p:spPr bwMode="auto">
            <a:xfrm>
              <a:off x="1270" y="1415"/>
              <a:ext cx="72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sinC</a:t>
              </a:r>
              <a:endParaRPr lang="ru-RU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83105" name="Group 65"/>
          <p:cNvGrpSpPr>
            <a:grpSpLocks/>
          </p:cNvGrpSpPr>
          <p:nvPr/>
        </p:nvGrpSpPr>
        <p:grpSpPr bwMode="auto">
          <a:xfrm>
            <a:off x="2265363" y="1219200"/>
            <a:ext cx="1677987" cy="1325563"/>
            <a:chOff x="1200" y="768"/>
            <a:chExt cx="1057" cy="835"/>
          </a:xfrm>
        </p:grpSpPr>
        <p:grpSp>
          <p:nvGrpSpPr>
            <p:cNvPr id="983057" name="Group 17"/>
            <p:cNvGrpSpPr>
              <a:grpSpLocks/>
            </p:cNvGrpSpPr>
            <p:nvPr/>
          </p:nvGrpSpPr>
          <p:grpSpPr bwMode="auto">
            <a:xfrm>
              <a:off x="1536" y="768"/>
              <a:ext cx="721" cy="835"/>
              <a:chOff x="2326" y="1022"/>
              <a:chExt cx="721" cy="835"/>
            </a:xfrm>
          </p:grpSpPr>
          <p:sp>
            <p:nvSpPr>
              <p:cNvPr id="983058" name="Text Box 18"/>
              <p:cNvSpPr txBox="1">
                <a:spLocks noChangeArrowheads="1"/>
              </p:cNvSpPr>
              <p:nvPr/>
            </p:nvSpPr>
            <p:spPr bwMode="auto">
              <a:xfrm>
                <a:off x="2400" y="1022"/>
                <a:ext cx="542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i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</a:rPr>
                  <a:t>AC</a:t>
                </a:r>
                <a:endParaRPr lang="ru-RU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83059" name="Freeform 19"/>
              <p:cNvSpPr>
                <a:spLocks/>
              </p:cNvSpPr>
              <p:nvPr/>
            </p:nvSpPr>
            <p:spPr bwMode="auto">
              <a:xfrm>
                <a:off x="2374" y="1440"/>
                <a:ext cx="664" cy="1"/>
              </a:xfrm>
              <a:custGeom>
                <a:avLst/>
                <a:gdLst>
                  <a:gd name="T0" fmla="*/ 0 w 664"/>
                  <a:gd name="T1" fmla="*/ 0 h 1"/>
                  <a:gd name="T2" fmla="*/ 664 w 664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4" h="1">
                    <a:moveTo>
                      <a:pt x="0" y="0"/>
                    </a:moveTo>
                    <a:lnTo>
                      <a:pt x="664" y="0"/>
                    </a:ln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83060" name="Text Box 20"/>
              <p:cNvSpPr txBox="1">
                <a:spLocks noChangeArrowheads="1"/>
              </p:cNvSpPr>
              <p:nvPr/>
            </p:nvSpPr>
            <p:spPr bwMode="auto">
              <a:xfrm>
                <a:off x="2326" y="1415"/>
                <a:ext cx="721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i="1" dirty="0" err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</a:rPr>
                  <a:t>sinB</a:t>
                </a:r>
                <a:endParaRPr lang="ru-RU" sz="4000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83062" name="Text Box 22"/>
            <p:cNvSpPr txBox="1">
              <a:spLocks noChangeArrowheads="1"/>
            </p:cNvSpPr>
            <p:nvPr/>
          </p:nvSpPr>
          <p:spPr bwMode="auto">
            <a:xfrm>
              <a:off x="1200" y="960"/>
              <a:ext cx="29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83068" name="Group 28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983069" name="Freeform 29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0" name="Freeform 30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1" name="Freeform 31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2" name="Freeform 32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3" name="Freeform 33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4" name="Freeform 34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5" name="Freeform 35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3076" name="Freeform 36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3078" name="Freeform 38"/>
          <p:cNvSpPr>
            <a:spLocks/>
          </p:cNvSpPr>
          <p:nvPr/>
        </p:nvSpPr>
        <p:spPr bwMode="auto">
          <a:xfrm>
            <a:off x="1198563" y="3248025"/>
            <a:ext cx="3178175" cy="2578100"/>
          </a:xfrm>
          <a:custGeom>
            <a:avLst/>
            <a:gdLst>
              <a:gd name="T0" fmla="*/ 0 w 2002"/>
              <a:gd name="T1" fmla="*/ 1622 h 1624"/>
              <a:gd name="T2" fmla="*/ 2002 w 2002"/>
              <a:gd name="T3" fmla="*/ 1624 h 1624"/>
              <a:gd name="T4" fmla="*/ 1322 w 2002"/>
              <a:gd name="T5" fmla="*/ 0 h 1624"/>
              <a:gd name="T6" fmla="*/ 0 w 2002"/>
              <a:gd name="T7" fmla="*/ 1622 h 1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2" h="1624">
                <a:moveTo>
                  <a:pt x="0" y="1622"/>
                </a:moveTo>
                <a:lnTo>
                  <a:pt x="2002" y="1624"/>
                </a:lnTo>
                <a:lnTo>
                  <a:pt x="1322" y="0"/>
                </a:lnTo>
                <a:lnTo>
                  <a:pt x="0" y="162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FFFF">
                  <a:alpha val="64999"/>
                </a:srgbClr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83079" name="Text Box 39"/>
          <p:cNvSpPr txBox="1">
            <a:spLocks noChangeArrowheads="1"/>
          </p:cNvSpPr>
          <p:nvPr/>
        </p:nvSpPr>
        <p:spPr bwMode="auto">
          <a:xfrm>
            <a:off x="4246563" y="5715000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3080" name="Text Box 40"/>
          <p:cNvSpPr txBox="1">
            <a:spLocks noChangeArrowheads="1"/>
          </p:cNvSpPr>
          <p:nvPr/>
        </p:nvSpPr>
        <p:spPr bwMode="auto">
          <a:xfrm>
            <a:off x="817563" y="5638800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3081" name="Text Box 41"/>
          <p:cNvSpPr txBox="1">
            <a:spLocks noChangeArrowheads="1"/>
          </p:cNvSpPr>
          <p:nvPr/>
        </p:nvSpPr>
        <p:spPr bwMode="auto">
          <a:xfrm>
            <a:off x="2743200" y="2895600"/>
            <a:ext cx="455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3084" name="Text Box 44"/>
          <p:cNvSpPr txBox="1">
            <a:spLocks noChangeArrowheads="1"/>
          </p:cNvSpPr>
          <p:nvPr/>
        </p:nvSpPr>
        <p:spPr bwMode="auto">
          <a:xfrm>
            <a:off x="1701800" y="5181600"/>
            <a:ext cx="7159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75</a:t>
            </a:r>
            <a:r>
              <a:rPr lang="en-US" sz="28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3082" name="Freeform 42"/>
          <p:cNvSpPr>
            <a:spLocks/>
          </p:cNvSpPr>
          <p:nvPr/>
        </p:nvSpPr>
        <p:spPr bwMode="auto">
          <a:xfrm rot="6572199">
            <a:off x="1547813" y="5365750"/>
            <a:ext cx="330200" cy="419100"/>
          </a:xfrm>
          <a:custGeom>
            <a:avLst/>
            <a:gdLst>
              <a:gd name="T0" fmla="*/ 208 w 208"/>
              <a:gd name="T1" fmla="*/ 0 h 264"/>
              <a:gd name="T2" fmla="*/ 48 w 208"/>
              <a:gd name="T3" fmla="*/ 120 h 264"/>
              <a:gd name="T4" fmla="*/ 0 w 208"/>
              <a:gd name="T5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3085" name="Freeform 45"/>
          <p:cNvSpPr>
            <a:spLocks/>
          </p:cNvSpPr>
          <p:nvPr/>
        </p:nvSpPr>
        <p:spPr bwMode="auto">
          <a:xfrm rot="14080250">
            <a:off x="3071813" y="3460750"/>
            <a:ext cx="330200" cy="419100"/>
          </a:xfrm>
          <a:custGeom>
            <a:avLst/>
            <a:gdLst>
              <a:gd name="T0" fmla="*/ 208 w 208"/>
              <a:gd name="T1" fmla="*/ 0 h 264"/>
              <a:gd name="T2" fmla="*/ 48 w 208"/>
              <a:gd name="T3" fmla="*/ 120 h 264"/>
              <a:gd name="T4" fmla="*/ 0 w 208"/>
              <a:gd name="T5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3086" name="Freeform 46"/>
          <p:cNvSpPr>
            <a:spLocks/>
          </p:cNvSpPr>
          <p:nvPr/>
        </p:nvSpPr>
        <p:spPr bwMode="auto">
          <a:xfrm>
            <a:off x="3014663" y="3581400"/>
            <a:ext cx="444500" cy="101600"/>
          </a:xfrm>
          <a:custGeom>
            <a:avLst/>
            <a:gdLst>
              <a:gd name="T0" fmla="*/ 0 w 280"/>
              <a:gd name="T1" fmla="*/ 0 h 64"/>
              <a:gd name="T2" fmla="*/ 162 w 280"/>
              <a:gd name="T3" fmla="*/ 60 h 64"/>
              <a:gd name="T4" fmla="*/ 280 w 280"/>
              <a:gd name="T5" fmla="*/ 2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0" h="64">
                <a:moveTo>
                  <a:pt x="0" y="0"/>
                </a:moveTo>
                <a:cubicBezTo>
                  <a:pt x="26" y="11"/>
                  <a:pt x="115" y="56"/>
                  <a:pt x="162" y="60"/>
                </a:cubicBezTo>
                <a:cubicBezTo>
                  <a:pt x="209" y="64"/>
                  <a:pt x="256" y="31"/>
                  <a:pt x="280" y="2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3087" name="Text Box 47"/>
          <p:cNvSpPr txBox="1">
            <a:spLocks noChangeArrowheads="1"/>
          </p:cNvSpPr>
          <p:nvPr/>
        </p:nvSpPr>
        <p:spPr bwMode="auto">
          <a:xfrm>
            <a:off x="2874963" y="3657600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60</a:t>
            </a:r>
            <a:r>
              <a:rPr lang="en-US" sz="28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3088" name="Text Box 48"/>
          <p:cNvSpPr txBox="1">
            <a:spLocks noChangeArrowheads="1"/>
          </p:cNvSpPr>
          <p:nvPr/>
        </p:nvSpPr>
        <p:spPr bwMode="auto">
          <a:xfrm>
            <a:off x="2874963" y="3657600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60</a:t>
            </a:r>
            <a:r>
              <a:rPr lang="en-US" sz="28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3089" name="Text Box 49"/>
          <p:cNvSpPr txBox="1">
            <a:spLocks noChangeArrowheads="1"/>
          </p:cNvSpPr>
          <p:nvPr/>
        </p:nvSpPr>
        <p:spPr bwMode="auto">
          <a:xfrm>
            <a:off x="2646363" y="5791200"/>
            <a:ext cx="3825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983090" name="Text Box 50"/>
          <p:cNvSpPr txBox="1">
            <a:spLocks noChangeArrowheads="1"/>
          </p:cNvSpPr>
          <p:nvPr/>
        </p:nvSpPr>
        <p:spPr bwMode="auto">
          <a:xfrm>
            <a:off x="2646363" y="5791200"/>
            <a:ext cx="3825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983091" name="Rectangle 51"/>
          <p:cNvSpPr>
            <a:spLocks noChangeArrowheads="1"/>
          </p:cNvSpPr>
          <p:nvPr/>
        </p:nvSpPr>
        <p:spPr bwMode="auto">
          <a:xfrm>
            <a:off x="1884363" y="41148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3092" name="Text Box 52"/>
          <p:cNvSpPr txBox="1">
            <a:spLocks noChangeArrowheads="1"/>
          </p:cNvSpPr>
          <p:nvPr/>
        </p:nvSpPr>
        <p:spPr bwMode="auto">
          <a:xfrm>
            <a:off x="3587185" y="5319549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45</a:t>
            </a:r>
            <a:r>
              <a:rPr lang="en-US" sz="2800" baseline="30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3093" name="Text Box 53"/>
          <p:cNvSpPr txBox="1">
            <a:spLocks noChangeArrowheads="1"/>
          </p:cNvSpPr>
          <p:nvPr/>
        </p:nvSpPr>
        <p:spPr bwMode="auto">
          <a:xfrm>
            <a:off x="3572574" y="5320245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45</a:t>
            </a:r>
            <a:r>
              <a:rPr lang="en-US" sz="2800" baseline="30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83094" name="Object 54"/>
          <p:cNvGraphicFramePr>
            <a:graphicFrameLocks noChangeAspect="1"/>
          </p:cNvGraphicFramePr>
          <p:nvPr/>
        </p:nvGraphicFramePr>
        <p:xfrm>
          <a:off x="5022850" y="1246188"/>
          <a:ext cx="2986088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18" name="Формула" r:id="rId5" imgW="1143000" imgH="431800" progId="Equation.3">
                  <p:embed/>
                </p:oleObj>
              </mc:Choice>
              <mc:Fallback>
                <p:oleObj name="Формула" r:id="rId5" imgW="1143000" imgH="431800" progId="Equation.3">
                  <p:embed/>
                  <p:pic>
                    <p:nvPicPr>
                      <p:cNvPr id="0" name="Picture 1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850" y="1246188"/>
                        <a:ext cx="2986088" cy="112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095" name="Object 55"/>
          <p:cNvGraphicFramePr>
            <a:graphicFrameLocks noChangeAspect="1"/>
          </p:cNvGraphicFramePr>
          <p:nvPr/>
        </p:nvGraphicFramePr>
        <p:xfrm>
          <a:off x="5056188" y="2667000"/>
          <a:ext cx="3783012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19" name="Формула" r:id="rId7" imgW="1447800" imgH="228600" progId="Equation.3">
                  <p:embed/>
                </p:oleObj>
              </mc:Choice>
              <mc:Fallback>
                <p:oleObj name="Формула" r:id="rId7" imgW="1447800" imgH="228600" progId="Equation.3">
                  <p:embed/>
                  <p:pic>
                    <p:nvPicPr>
                      <p:cNvPr id="0" name="Picture 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6188" y="2667000"/>
                        <a:ext cx="3783012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097" name="Freeform 57"/>
          <p:cNvSpPr>
            <a:spLocks/>
          </p:cNvSpPr>
          <p:nvPr/>
        </p:nvSpPr>
        <p:spPr bwMode="auto">
          <a:xfrm>
            <a:off x="6019800" y="1473200"/>
            <a:ext cx="825500" cy="660400"/>
          </a:xfrm>
          <a:custGeom>
            <a:avLst/>
            <a:gdLst>
              <a:gd name="T0" fmla="*/ 0 w 520"/>
              <a:gd name="T1" fmla="*/ 416 h 416"/>
              <a:gd name="T2" fmla="*/ 520 w 520"/>
              <a:gd name="T3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0" h="416">
                <a:moveTo>
                  <a:pt x="0" y="416"/>
                </a:moveTo>
                <a:lnTo>
                  <a:pt x="52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3098" name="Freeform 58"/>
          <p:cNvSpPr>
            <a:spLocks/>
          </p:cNvSpPr>
          <p:nvPr/>
        </p:nvSpPr>
        <p:spPr bwMode="auto">
          <a:xfrm>
            <a:off x="6057900" y="1511300"/>
            <a:ext cx="723900" cy="635000"/>
          </a:xfrm>
          <a:custGeom>
            <a:avLst/>
            <a:gdLst>
              <a:gd name="T0" fmla="*/ 0 w 456"/>
              <a:gd name="T1" fmla="*/ 0 h 400"/>
              <a:gd name="T2" fmla="*/ 456 w 456"/>
              <a:gd name="T3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6" h="400">
                <a:moveTo>
                  <a:pt x="0" y="0"/>
                </a:moveTo>
                <a:lnTo>
                  <a:pt x="456" y="400"/>
                </a:lnTo>
              </a:path>
            </a:pathLst>
          </a:custGeom>
          <a:noFill/>
          <a:ln w="28575" cap="flat" cmpd="sng">
            <a:solidFill>
              <a:srgbClr val="007CD0"/>
            </a:solidFill>
            <a:prstDash val="solid"/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983099" name="Object 59"/>
          <p:cNvGraphicFramePr>
            <a:graphicFrameLocks noChangeAspect="1"/>
          </p:cNvGraphicFramePr>
          <p:nvPr/>
        </p:nvGraphicFramePr>
        <p:xfrm>
          <a:off x="4941888" y="3673475"/>
          <a:ext cx="2754312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20" name="Формула" r:id="rId9" imgW="1054100" imgH="431800" progId="Equation.3">
                  <p:embed/>
                </p:oleObj>
              </mc:Choice>
              <mc:Fallback>
                <p:oleObj name="Формула" r:id="rId9" imgW="1054100" imgH="431800" progId="Equation.3">
                  <p:embed/>
                  <p:pic>
                    <p:nvPicPr>
                      <p:cNvPr id="0" name="Picture 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1888" y="3673475"/>
                        <a:ext cx="2754312" cy="112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02" name="Object 62"/>
          <p:cNvGraphicFramePr>
            <a:graphicFrameLocks noChangeAspect="1"/>
          </p:cNvGraphicFramePr>
          <p:nvPr/>
        </p:nvGraphicFramePr>
        <p:xfrm>
          <a:off x="7239000" y="5080000"/>
          <a:ext cx="1260475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21" name="Формула" r:id="rId11" imgW="482391" imgH="431613" progId="Equation.3">
                  <p:embed/>
                </p:oleObj>
              </mc:Choice>
              <mc:Fallback>
                <p:oleObj name="Формула" r:id="rId11" imgW="482391" imgH="431613" progId="Equation.3">
                  <p:embed/>
                  <p:pic>
                    <p:nvPicPr>
                      <p:cNvPr id="0" name="Picture 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5080000"/>
                        <a:ext cx="1260475" cy="112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103" name="Freeform 63"/>
          <p:cNvSpPr>
            <a:spLocks/>
          </p:cNvSpPr>
          <p:nvPr/>
        </p:nvSpPr>
        <p:spPr bwMode="auto">
          <a:xfrm>
            <a:off x="6261100" y="5791200"/>
            <a:ext cx="292100" cy="533400"/>
          </a:xfrm>
          <a:custGeom>
            <a:avLst/>
            <a:gdLst>
              <a:gd name="T0" fmla="*/ 0 w 184"/>
              <a:gd name="T1" fmla="*/ 0 h 336"/>
              <a:gd name="T2" fmla="*/ 184 w 184"/>
              <a:gd name="T3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336">
                <a:moveTo>
                  <a:pt x="0" y="0"/>
                </a:moveTo>
                <a:lnTo>
                  <a:pt x="184" y="336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3104" name="Freeform 64"/>
          <p:cNvSpPr>
            <a:spLocks/>
          </p:cNvSpPr>
          <p:nvPr/>
        </p:nvSpPr>
        <p:spPr bwMode="auto">
          <a:xfrm>
            <a:off x="6934200" y="5181600"/>
            <a:ext cx="292100" cy="533400"/>
          </a:xfrm>
          <a:custGeom>
            <a:avLst/>
            <a:gdLst>
              <a:gd name="T0" fmla="*/ 0 w 184"/>
              <a:gd name="T1" fmla="*/ 0 h 336"/>
              <a:gd name="T2" fmla="*/ 184 w 184"/>
              <a:gd name="T3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336">
                <a:moveTo>
                  <a:pt x="0" y="0"/>
                </a:moveTo>
                <a:lnTo>
                  <a:pt x="184" y="336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3106" name="Rectangle 66"/>
          <p:cNvSpPr>
            <a:spLocks noChangeArrowheads="1"/>
          </p:cNvSpPr>
          <p:nvPr/>
        </p:nvSpPr>
        <p:spPr bwMode="auto">
          <a:xfrm>
            <a:off x="228600" y="32766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Найти АВ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74667" y="139869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07393" y="443636"/>
            <a:ext cx="1633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3399"/>
                </a:solidFill>
                <a:latin typeface="Monotype Corsiva" panose="03010101010201010101" pitchFamily="66" charset="0"/>
              </a:rPr>
              <a:t>Таблица</a:t>
            </a:r>
          </a:p>
        </p:txBody>
      </p:sp>
      <p:sp>
        <p:nvSpPr>
          <p:cNvPr id="2" name="Управляющая кнопка: настраиваемая 1">
            <a:hlinkClick r:id="" action="ppaction://noaction" highlightClick="1"/>
          </p:cNvPr>
          <p:cNvSpPr/>
          <p:nvPr/>
        </p:nvSpPr>
        <p:spPr bwMode="auto">
          <a:xfrm>
            <a:off x="5895611" y="461259"/>
            <a:ext cx="2209800" cy="545931"/>
          </a:xfrm>
          <a:prstGeom prst="actionButtonBlank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30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30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83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8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-0.16962 -0.31736 L -0.20972 -0.41852 " pathEditMode="relative" rAng="0" ptsTypes="AAA">
                                      <p:cBhvr>
                                        <p:cTn id="50" dur="1000" fill="hold"/>
                                        <p:tgtEl>
                                          <p:spTgt spid="983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86" y="-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0625 -0.7044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3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3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0415 -0.12847 L 0.06389 -0.18518 " pathEditMode="relative" rAng="0" ptsTypes="AAA">
                                      <p:cBhvr>
                                        <p:cTn id="58" dur="1000" fill="hold"/>
                                        <p:tgtEl>
                                          <p:spTgt spid="98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8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8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8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8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8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8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8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8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8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8" grpId="0"/>
      <p:bldP spid="983089" grpId="0"/>
      <p:bldP spid="983092" grpId="0"/>
      <p:bldP spid="983093" grpId="0"/>
      <p:bldP spid="983093" grpId="1"/>
      <p:bldP spid="983097" grpId="0" animBg="1"/>
      <p:bldP spid="983098" grpId="0" animBg="1"/>
      <p:bldP spid="983103" grpId="0" animBg="1"/>
      <p:bldP spid="9831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7140" name="Group 4"/>
          <p:cNvGrpSpPr>
            <a:grpSpLocks/>
          </p:cNvGrpSpPr>
          <p:nvPr/>
        </p:nvGrpSpPr>
        <p:grpSpPr bwMode="auto">
          <a:xfrm>
            <a:off x="609600" y="1219200"/>
            <a:ext cx="1144588" cy="1325563"/>
            <a:chOff x="1270" y="1022"/>
            <a:chExt cx="721" cy="835"/>
          </a:xfrm>
        </p:grpSpPr>
        <p:sp>
          <p:nvSpPr>
            <p:cNvPr id="987141" name="Text Box 5"/>
            <p:cNvSpPr txBox="1">
              <a:spLocks noChangeArrowheads="1"/>
            </p:cNvSpPr>
            <p:nvPr/>
          </p:nvSpPr>
          <p:spPr bwMode="auto">
            <a:xfrm>
              <a:off x="1344" y="1022"/>
              <a:ext cx="542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AB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87142" name="Freeform 6"/>
            <p:cNvSpPr>
              <a:spLocks/>
            </p:cNvSpPr>
            <p:nvPr/>
          </p:nvSpPr>
          <p:spPr bwMode="auto">
            <a:xfrm>
              <a:off x="1318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87143" name="Text Box 7"/>
            <p:cNvSpPr txBox="1">
              <a:spLocks noChangeArrowheads="1"/>
            </p:cNvSpPr>
            <p:nvPr/>
          </p:nvSpPr>
          <p:spPr bwMode="auto">
            <a:xfrm>
              <a:off x="1270" y="1415"/>
              <a:ext cx="72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sinC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87144" name="Group 8"/>
          <p:cNvGrpSpPr>
            <a:grpSpLocks/>
          </p:cNvGrpSpPr>
          <p:nvPr/>
        </p:nvGrpSpPr>
        <p:grpSpPr bwMode="auto">
          <a:xfrm>
            <a:off x="1752600" y="1219200"/>
            <a:ext cx="1677988" cy="1325563"/>
            <a:chOff x="1200" y="768"/>
            <a:chExt cx="1057" cy="835"/>
          </a:xfrm>
        </p:grpSpPr>
        <p:grpSp>
          <p:nvGrpSpPr>
            <p:cNvPr id="987145" name="Group 9"/>
            <p:cNvGrpSpPr>
              <a:grpSpLocks/>
            </p:cNvGrpSpPr>
            <p:nvPr/>
          </p:nvGrpSpPr>
          <p:grpSpPr bwMode="auto">
            <a:xfrm>
              <a:off x="1536" y="768"/>
              <a:ext cx="721" cy="835"/>
              <a:chOff x="2326" y="1022"/>
              <a:chExt cx="721" cy="835"/>
            </a:xfrm>
          </p:grpSpPr>
          <p:sp>
            <p:nvSpPr>
              <p:cNvPr id="987146" name="Text Box 10"/>
              <p:cNvSpPr txBox="1">
                <a:spLocks noChangeArrowheads="1"/>
              </p:cNvSpPr>
              <p:nvPr/>
            </p:nvSpPr>
            <p:spPr bwMode="auto">
              <a:xfrm>
                <a:off x="2400" y="1022"/>
                <a:ext cx="542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i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</a:rPr>
                  <a:t>BC</a:t>
                </a:r>
                <a:endParaRPr lang="ru-RU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87147" name="Freeform 11"/>
              <p:cNvSpPr>
                <a:spLocks/>
              </p:cNvSpPr>
              <p:nvPr/>
            </p:nvSpPr>
            <p:spPr bwMode="auto">
              <a:xfrm>
                <a:off x="2374" y="1440"/>
                <a:ext cx="664" cy="1"/>
              </a:xfrm>
              <a:custGeom>
                <a:avLst/>
                <a:gdLst>
                  <a:gd name="T0" fmla="*/ 0 w 664"/>
                  <a:gd name="T1" fmla="*/ 0 h 1"/>
                  <a:gd name="T2" fmla="*/ 664 w 664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4" h="1">
                    <a:moveTo>
                      <a:pt x="0" y="0"/>
                    </a:moveTo>
                    <a:lnTo>
                      <a:pt x="664" y="0"/>
                    </a:ln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87148" name="Text Box 12"/>
              <p:cNvSpPr txBox="1">
                <a:spLocks noChangeArrowheads="1"/>
              </p:cNvSpPr>
              <p:nvPr/>
            </p:nvSpPr>
            <p:spPr bwMode="auto">
              <a:xfrm>
                <a:off x="2326" y="1415"/>
                <a:ext cx="721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i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</a:rPr>
                  <a:t>sinA</a:t>
                </a:r>
                <a:endParaRPr lang="ru-RU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87149" name="Text Box 13"/>
            <p:cNvSpPr txBox="1">
              <a:spLocks noChangeArrowheads="1"/>
            </p:cNvSpPr>
            <p:nvPr/>
          </p:nvSpPr>
          <p:spPr bwMode="auto">
            <a:xfrm>
              <a:off x="1200" y="960"/>
              <a:ext cx="29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87150" name="Group 1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987151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2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3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4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5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6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7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7158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7160" name="Freeform 24"/>
          <p:cNvSpPr>
            <a:spLocks/>
          </p:cNvSpPr>
          <p:nvPr/>
        </p:nvSpPr>
        <p:spPr bwMode="auto">
          <a:xfrm>
            <a:off x="685800" y="3248025"/>
            <a:ext cx="3178175" cy="2578100"/>
          </a:xfrm>
          <a:custGeom>
            <a:avLst/>
            <a:gdLst>
              <a:gd name="T0" fmla="*/ 0 w 2002"/>
              <a:gd name="T1" fmla="*/ 1622 h 1624"/>
              <a:gd name="T2" fmla="*/ 2002 w 2002"/>
              <a:gd name="T3" fmla="*/ 1624 h 1624"/>
              <a:gd name="T4" fmla="*/ 1322 w 2002"/>
              <a:gd name="T5" fmla="*/ 0 h 1624"/>
              <a:gd name="T6" fmla="*/ 0 w 2002"/>
              <a:gd name="T7" fmla="*/ 1622 h 1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2" h="1624">
                <a:moveTo>
                  <a:pt x="0" y="1622"/>
                </a:moveTo>
                <a:lnTo>
                  <a:pt x="2002" y="1624"/>
                </a:lnTo>
                <a:lnTo>
                  <a:pt x="1322" y="0"/>
                </a:lnTo>
                <a:lnTo>
                  <a:pt x="0" y="162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FFFF">
                  <a:alpha val="64999"/>
                </a:srgbClr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87161" name="Text Box 25"/>
          <p:cNvSpPr txBox="1">
            <a:spLocks noChangeArrowheads="1"/>
          </p:cNvSpPr>
          <p:nvPr/>
        </p:nvSpPr>
        <p:spPr bwMode="auto">
          <a:xfrm>
            <a:off x="3733800" y="57150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7162" name="Text Box 26"/>
          <p:cNvSpPr txBox="1">
            <a:spLocks noChangeArrowheads="1"/>
          </p:cNvSpPr>
          <p:nvPr/>
        </p:nvSpPr>
        <p:spPr bwMode="auto">
          <a:xfrm>
            <a:off x="304800" y="56388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7163" name="Text Box 27"/>
          <p:cNvSpPr txBox="1">
            <a:spLocks noChangeArrowheads="1"/>
          </p:cNvSpPr>
          <p:nvPr/>
        </p:nvSpPr>
        <p:spPr bwMode="auto">
          <a:xfrm>
            <a:off x="2133600" y="2895600"/>
            <a:ext cx="455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7164" name="Text Box 28"/>
          <p:cNvSpPr txBox="1">
            <a:spLocks noChangeArrowheads="1"/>
          </p:cNvSpPr>
          <p:nvPr/>
        </p:nvSpPr>
        <p:spPr bwMode="auto">
          <a:xfrm>
            <a:off x="1189038" y="5181600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60</a:t>
            </a:r>
            <a:r>
              <a:rPr lang="en-US" sz="28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7165" name="Freeform 29"/>
          <p:cNvSpPr>
            <a:spLocks/>
          </p:cNvSpPr>
          <p:nvPr/>
        </p:nvSpPr>
        <p:spPr bwMode="auto">
          <a:xfrm rot="6572199">
            <a:off x="1035050" y="5365750"/>
            <a:ext cx="330200" cy="419100"/>
          </a:xfrm>
          <a:custGeom>
            <a:avLst/>
            <a:gdLst>
              <a:gd name="T0" fmla="*/ 208 w 208"/>
              <a:gd name="T1" fmla="*/ 0 h 264"/>
              <a:gd name="T2" fmla="*/ 48 w 208"/>
              <a:gd name="T3" fmla="*/ 120 h 264"/>
              <a:gd name="T4" fmla="*/ 0 w 208"/>
              <a:gd name="T5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7169" name="Text Box 33"/>
          <p:cNvSpPr txBox="1">
            <a:spLocks noChangeArrowheads="1"/>
          </p:cNvSpPr>
          <p:nvPr/>
        </p:nvSpPr>
        <p:spPr bwMode="auto">
          <a:xfrm>
            <a:off x="1189038" y="5181600"/>
            <a:ext cx="715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60</a:t>
            </a:r>
            <a:r>
              <a:rPr lang="en-US" sz="28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7172" name="Rectangle 36"/>
          <p:cNvSpPr>
            <a:spLocks noChangeArrowheads="1"/>
          </p:cNvSpPr>
          <p:nvPr/>
        </p:nvSpPr>
        <p:spPr bwMode="auto">
          <a:xfrm>
            <a:off x="2514600" y="33528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87175" name="Object 39"/>
          <p:cNvGraphicFramePr>
            <a:graphicFrameLocks noChangeAspect="1"/>
          </p:cNvGraphicFramePr>
          <p:nvPr/>
        </p:nvGraphicFramePr>
        <p:xfrm>
          <a:off x="5172075" y="762000"/>
          <a:ext cx="2687638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25" name="Формула" r:id="rId3" imgW="1028700" imgH="469900" progId="Equation.3">
                  <p:embed/>
                </p:oleObj>
              </mc:Choice>
              <mc:Fallback>
                <p:oleObj name="Формула" r:id="rId3" imgW="1028700" imgH="469900" progId="Equation.3">
                  <p:embed/>
                  <p:pic>
                    <p:nvPicPr>
                      <p:cNvPr id="0" name="Picture 1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762000"/>
                        <a:ext cx="2687638" cy="122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7176" name="Object 40"/>
          <p:cNvGraphicFramePr>
            <a:graphicFrameLocks noChangeAspect="1"/>
          </p:cNvGraphicFramePr>
          <p:nvPr/>
        </p:nvGraphicFramePr>
        <p:xfrm>
          <a:off x="4827588" y="2133600"/>
          <a:ext cx="3783012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26" name="Формула" r:id="rId5" imgW="1447800" imgH="241300" progId="Equation.3">
                  <p:embed/>
                </p:oleObj>
              </mc:Choice>
              <mc:Fallback>
                <p:oleObj name="Формула" r:id="rId5" imgW="1447800" imgH="241300" progId="Equation.3">
                  <p:embed/>
                  <p:pic>
                    <p:nvPicPr>
                      <p:cNvPr id="0" name="Picture 1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2133600"/>
                        <a:ext cx="3783012" cy="630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7177" name="Freeform 41"/>
          <p:cNvSpPr>
            <a:spLocks/>
          </p:cNvSpPr>
          <p:nvPr/>
        </p:nvSpPr>
        <p:spPr bwMode="auto">
          <a:xfrm flipV="1">
            <a:off x="5943600" y="1012825"/>
            <a:ext cx="825500" cy="660400"/>
          </a:xfrm>
          <a:custGeom>
            <a:avLst/>
            <a:gdLst>
              <a:gd name="T0" fmla="*/ 0 w 520"/>
              <a:gd name="T1" fmla="*/ 416 h 416"/>
              <a:gd name="T2" fmla="*/ 520 w 520"/>
              <a:gd name="T3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0" h="416">
                <a:moveTo>
                  <a:pt x="0" y="416"/>
                </a:moveTo>
                <a:lnTo>
                  <a:pt x="52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7178" name="Freeform 42"/>
          <p:cNvSpPr>
            <a:spLocks/>
          </p:cNvSpPr>
          <p:nvPr/>
        </p:nvSpPr>
        <p:spPr bwMode="auto">
          <a:xfrm flipV="1">
            <a:off x="6057900" y="1012825"/>
            <a:ext cx="800100" cy="698500"/>
          </a:xfrm>
          <a:custGeom>
            <a:avLst/>
            <a:gdLst>
              <a:gd name="T0" fmla="*/ 0 w 456"/>
              <a:gd name="T1" fmla="*/ 0 h 400"/>
              <a:gd name="T2" fmla="*/ 456 w 456"/>
              <a:gd name="T3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6" h="400">
                <a:moveTo>
                  <a:pt x="0" y="0"/>
                </a:moveTo>
                <a:lnTo>
                  <a:pt x="456" y="400"/>
                </a:lnTo>
              </a:path>
            </a:pathLst>
          </a:custGeom>
          <a:noFill/>
          <a:ln w="28575" cap="flat" cmpd="sng">
            <a:solidFill>
              <a:srgbClr val="007CD0"/>
            </a:solidFill>
            <a:prstDash val="solid"/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987179" name="Object 43"/>
          <p:cNvGraphicFramePr>
            <a:graphicFrameLocks noChangeAspect="1"/>
          </p:cNvGraphicFramePr>
          <p:nvPr/>
        </p:nvGraphicFramePr>
        <p:xfrm>
          <a:off x="4783138" y="2819400"/>
          <a:ext cx="3217862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27" name="Формула" r:id="rId7" imgW="1231366" imgH="431613" progId="Equation.3">
                  <p:embed/>
                </p:oleObj>
              </mc:Choice>
              <mc:Fallback>
                <p:oleObj name="Формула" r:id="rId7" imgW="1231366" imgH="431613" progId="Equation.3">
                  <p:embed/>
                  <p:pic>
                    <p:nvPicPr>
                      <p:cNvPr id="0" name="Picture 1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3138" y="2819400"/>
                        <a:ext cx="3217862" cy="112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7186" name="Group 50"/>
          <p:cNvGrpSpPr>
            <a:grpSpLocks/>
          </p:cNvGrpSpPr>
          <p:nvPr/>
        </p:nvGrpSpPr>
        <p:grpSpPr bwMode="auto">
          <a:xfrm>
            <a:off x="1295400" y="4129088"/>
            <a:ext cx="457200" cy="519112"/>
            <a:chOff x="501" y="2256"/>
            <a:chExt cx="288" cy="327"/>
          </a:xfrm>
        </p:grpSpPr>
        <p:sp>
          <p:nvSpPr>
            <p:cNvPr id="987184" name="Text Box 48"/>
            <p:cNvSpPr txBox="1">
              <a:spLocks noChangeArrowheads="1"/>
            </p:cNvSpPr>
            <p:nvPr/>
          </p:nvSpPr>
          <p:spPr bwMode="auto">
            <a:xfrm>
              <a:off x="528" y="2256"/>
              <a:ext cx="26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 type="none" w="lg" len="lg"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9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87185" name="Freeform 49"/>
            <p:cNvSpPr>
              <a:spLocks/>
            </p:cNvSpPr>
            <p:nvPr/>
          </p:nvSpPr>
          <p:spPr bwMode="auto">
            <a:xfrm>
              <a:off x="501" y="2282"/>
              <a:ext cx="224" cy="229"/>
            </a:xfrm>
            <a:custGeom>
              <a:avLst/>
              <a:gdLst>
                <a:gd name="T0" fmla="*/ 0 w 224"/>
                <a:gd name="T1" fmla="*/ 52 h 229"/>
                <a:gd name="T2" fmla="*/ 27 w 224"/>
                <a:gd name="T3" fmla="*/ 22 h 229"/>
                <a:gd name="T4" fmla="*/ 60 w 224"/>
                <a:gd name="T5" fmla="*/ 229 h 229"/>
                <a:gd name="T6" fmla="*/ 77 w 224"/>
                <a:gd name="T7" fmla="*/ 0 h 229"/>
                <a:gd name="T8" fmla="*/ 224 w 224"/>
                <a:gd name="T9" fmla="*/ 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9">
                  <a:moveTo>
                    <a:pt x="0" y="52"/>
                  </a:moveTo>
                  <a:lnTo>
                    <a:pt x="27" y="22"/>
                  </a:lnTo>
                  <a:lnTo>
                    <a:pt x="60" y="229"/>
                  </a:lnTo>
                  <a:lnTo>
                    <a:pt x="77" y="0"/>
                  </a:lnTo>
                  <a:lnTo>
                    <a:pt x="224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987187" name="Group 51"/>
          <p:cNvGrpSpPr>
            <a:grpSpLocks/>
          </p:cNvGrpSpPr>
          <p:nvPr/>
        </p:nvGrpSpPr>
        <p:grpSpPr bwMode="auto">
          <a:xfrm>
            <a:off x="3352800" y="4129088"/>
            <a:ext cx="457200" cy="519112"/>
            <a:chOff x="501" y="2256"/>
            <a:chExt cx="288" cy="327"/>
          </a:xfrm>
        </p:grpSpPr>
        <p:sp>
          <p:nvSpPr>
            <p:cNvPr id="987188" name="Text Box 52"/>
            <p:cNvSpPr txBox="1">
              <a:spLocks noChangeArrowheads="1"/>
            </p:cNvSpPr>
            <p:nvPr/>
          </p:nvSpPr>
          <p:spPr bwMode="auto">
            <a:xfrm>
              <a:off x="528" y="2256"/>
              <a:ext cx="26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 type="none" w="lg" len="lg"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9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87189" name="Freeform 53"/>
            <p:cNvSpPr>
              <a:spLocks/>
            </p:cNvSpPr>
            <p:nvPr/>
          </p:nvSpPr>
          <p:spPr bwMode="auto">
            <a:xfrm>
              <a:off x="501" y="2282"/>
              <a:ext cx="224" cy="229"/>
            </a:xfrm>
            <a:custGeom>
              <a:avLst/>
              <a:gdLst>
                <a:gd name="T0" fmla="*/ 0 w 224"/>
                <a:gd name="T1" fmla="*/ 52 h 229"/>
                <a:gd name="T2" fmla="*/ 27 w 224"/>
                <a:gd name="T3" fmla="*/ 22 h 229"/>
                <a:gd name="T4" fmla="*/ 60 w 224"/>
                <a:gd name="T5" fmla="*/ 229 h 229"/>
                <a:gd name="T6" fmla="*/ 77 w 224"/>
                <a:gd name="T7" fmla="*/ 0 h 229"/>
                <a:gd name="T8" fmla="*/ 224 w 224"/>
                <a:gd name="T9" fmla="*/ 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9">
                  <a:moveTo>
                    <a:pt x="0" y="52"/>
                  </a:moveTo>
                  <a:lnTo>
                    <a:pt x="27" y="22"/>
                  </a:lnTo>
                  <a:lnTo>
                    <a:pt x="60" y="229"/>
                  </a:lnTo>
                  <a:lnTo>
                    <a:pt x="77" y="0"/>
                  </a:lnTo>
                  <a:lnTo>
                    <a:pt x="224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987190" name="Group 54"/>
          <p:cNvGrpSpPr>
            <a:grpSpLocks/>
          </p:cNvGrpSpPr>
          <p:nvPr/>
        </p:nvGrpSpPr>
        <p:grpSpPr bwMode="auto">
          <a:xfrm>
            <a:off x="3352800" y="4129088"/>
            <a:ext cx="457200" cy="519112"/>
            <a:chOff x="501" y="2256"/>
            <a:chExt cx="288" cy="327"/>
          </a:xfrm>
        </p:grpSpPr>
        <p:sp>
          <p:nvSpPr>
            <p:cNvPr id="987191" name="Text Box 55"/>
            <p:cNvSpPr txBox="1">
              <a:spLocks noChangeArrowheads="1"/>
            </p:cNvSpPr>
            <p:nvPr/>
          </p:nvSpPr>
          <p:spPr bwMode="auto">
            <a:xfrm>
              <a:off x="528" y="2256"/>
              <a:ext cx="26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 type="none" w="lg" len="lg"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9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87192" name="Freeform 56"/>
            <p:cNvSpPr>
              <a:spLocks/>
            </p:cNvSpPr>
            <p:nvPr/>
          </p:nvSpPr>
          <p:spPr bwMode="auto">
            <a:xfrm>
              <a:off x="501" y="2282"/>
              <a:ext cx="224" cy="229"/>
            </a:xfrm>
            <a:custGeom>
              <a:avLst/>
              <a:gdLst>
                <a:gd name="T0" fmla="*/ 0 w 224"/>
                <a:gd name="T1" fmla="*/ 52 h 229"/>
                <a:gd name="T2" fmla="*/ 27 w 224"/>
                <a:gd name="T3" fmla="*/ 22 h 229"/>
                <a:gd name="T4" fmla="*/ 60 w 224"/>
                <a:gd name="T5" fmla="*/ 229 h 229"/>
                <a:gd name="T6" fmla="*/ 77 w 224"/>
                <a:gd name="T7" fmla="*/ 0 h 229"/>
                <a:gd name="T8" fmla="*/ 224 w 224"/>
                <a:gd name="T9" fmla="*/ 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9">
                  <a:moveTo>
                    <a:pt x="0" y="52"/>
                  </a:moveTo>
                  <a:lnTo>
                    <a:pt x="27" y="22"/>
                  </a:lnTo>
                  <a:lnTo>
                    <a:pt x="60" y="229"/>
                  </a:lnTo>
                  <a:lnTo>
                    <a:pt x="77" y="0"/>
                  </a:lnTo>
                  <a:lnTo>
                    <a:pt x="224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987193" name="Group 57"/>
          <p:cNvGrpSpPr>
            <a:grpSpLocks/>
          </p:cNvGrpSpPr>
          <p:nvPr/>
        </p:nvGrpSpPr>
        <p:grpSpPr bwMode="auto">
          <a:xfrm>
            <a:off x="1295400" y="4129088"/>
            <a:ext cx="457200" cy="519112"/>
            <a:chOff x="501" y="2256"/>
            <a:chExt cx="288" cy="327"/>
          </a:xfrm>
        </p:grpSpPr>
        <p:sp>
          <p:nvSpPr>
            <p:cNvPr id="987194" name="Text Box 58"/>
            <p:cNvSpPr txBox="1">
              <a:spLocks noChangeArrowheads="1"/>
            </p:cNvSpPr>
            <p:nvPr/>
          </p:nvSpPr>
          <p:spPr bwMode="auto">
            <a:xfrm>
              <a:off x="528" y="2256"/>
              <a:ext cx="26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 type="none" w="lg" len="lg"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9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87195" name="Freeform 59"/>
            <p:cNvSpPr>
              <a:spLocks/>
            </p:cNvSpPr>
            <p:nvPr/>
          </p:nvSpPr>
          <p:spPr bwMode="auto">
            <a:xfrm>
              <a:off x="501" y="2282"/>
              <a:ext cx="224" cy="229"/>
            </a:xfrm>
            <a:custGeom>
              <a:avLst/>
              <a:gdLst>
                <a:gd name="T0" fmla="*/ 0 w 224"/>
                <a:gd name="T1" fmla="*/ 52 h 229"/>
                <a:gd name="T2" fmla="*/ 27 w 224"/>
                <a:gd name="T3" fmla="*/ 22 h 229"/>
                <a:gd name="T4" fmla="*/ 60 w 224"/>
                <a:gd name="T5" fmla="*/ 229 h 229"/>
                <a:gd name="T6" fmla="*/ 77 w 224"/>
                <a:gd name="T7" fmla="*/ 0 h 229"/>
                <a:gd name="T8" fmla="*/ 224 w 224"/>
                <a:gd name="T9" fmla="*/ 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9">
                  <a:moveTo>
                    <a:pt x="0" y="52"/>
                  </a:moveTo>
                  <a:lnTo>
                    <a:pt x="27" y="22"/>
                  </a:lnTo>
                  <a:lnTo>
                    <a:pt x="60" y="229"/>
                  </a:lnTo>
                  <a:lnTo>
                    <a:pt x="77" y="0"/>
                  </a:lnTo>
                  <a:lnTo>
                    <a:pt x="224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aphicFrame>
        <p:nvGraphicFramePr>
          <p:cNvPr id="987196" name="Object 60"/>
          <p:cNvGraphicFramePr>
            <a:graphicFrameLocks noChangeAspect="1"/>
          </p:cNvGraphicFramePr>
          <p:nvPr/>
        </p:nvGraphicFramePr>
        <p:xfrm>
          <a:off x="4800600" y="3810000"/>
          <a:ext cx="1957388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28" name="Формула" r:id="rId9" imgW="748975" imgH="431613" progId="Equation.3">
                  <p:embed/>
                </p:oleObj>
              </mc:Choice>
              <mc:Fallback>
                <p:oleObj name="Формула" r:id="rId9" imgW="748975" imgH="431613" progId="Equation.3">
                  <p:embed/>
                  <p:pic>
                    <p:nvPicPr>
                      <p:cNvPr id="0" name="Picture 1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810000"/>
                        <a:ext cx="1957388" cy="1128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7197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325807"/>
              </p:ext>
            </p:extLst>
          </p:nvPr>
        </p:nvGraphicFramePr>
        <p:xfrm>
          <a:off x="4722813" y="4919663"/>
          <a:ext cx="1760537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29" name="Уравнение" r:id="rId11" imgW="672840" imgH="253800" progId="Equation.3">
                  <p:embed/>
                </p:oleObj>
              </mc:Choice>
              <mc:Fallback>
                <p:oleObj name="Уравнение" r:id="rId11" imgW="672840" imgH="253800" progId="Equation.3">
                  <p:embed/>
                  <p:pic>
                    <p:nvPicPr>
                      <p:cNvPr id="0" name="Picture 1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2813" y="4919663"/>
                        <a:ext cx="1760537" cy="665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7200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356520"/>
              </p:ext>
            </p:extLst>
          </p:nvPr>
        </p:nvGraphicFramePr>
        <p:xfrm>
          <a:off x="6646863" y="4986338"/>
          <a:ext cx="2058987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30" name="Уравнение" r:id="rId13" imgW="787320" imgH="203040" progId="Equation.3">
                  <p:embed/>
                </p:oleObj>
              </mc:Choice>
              <mc:Fallback>
                <p:oleObj name="Уравнение" r:id="rId13" imgW="787320" imgH="203040" progId="Equation.3">
                  <p:embed/>
                  <p:pic>
                    <p:nvPicPr>
                      <p:cNvPr id="0" name="Picture 1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6863" y="4986338"/>
                        <a:ext cx="2058987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74667" y="139869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2</a:t>
            </a:r>
          </a:p>
        </p:txBody>
      </p:sp>
      <p:sp>
        <p:nvSpPr>
          <p:cNvPr id="3" name="Управляющая кнопка: домой 2">
            <a:hlinkClick r:id="" action="ppaction://hlinkshowjump?jump=lastslide" highlightClick="1"/>
          </p:cNvPr>
          <p:cNvSpPr/>
          <p:nvPr/>
        </p:nvSpPr>
        <p:spPr bwMode="auto">
          <a:xfrm>
            <a:off x="7877787" y="6286319"/>
            <a:ext cx="461962" cy="328297"/>
          </a:xfrm>
          <a:prstGeom prst="actionButtonHom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1.48148E-6 C -0.05972 -0.14444 -0.11944 -0.28889 -0.12499 -0.36666 C -0.13055 -0.44444 -0.08194 -0.45555 -0.03333 -0.46666 " pathEditMode="relative" ptsTypes="aaA">
                                      <p:cBhvr>
                                        <p:cTn id="15" dur="1000" fill="hold"/>
                                        <p:tgtEl>
                                          <p:spTgt spid="987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0.00973 -0.15555 0.01945 -0.31111 0.00834 -0.38889 C -0.00277 -0.46666 -0.03472 -0.46666 -0.06666 -0.46666 " pathEditMode="relative" ptsTypes="aaA">
                                      <p:cBhvr>
                                        <p:cTn id="18" dur="1000" fill="hold"/>
                                        <p:tgtEl>
                                          <p:spTgt spid="987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13924 -0.19144 L 0.19757 -0.40625 " pathEditMode="relative" rAng="0" ptsTypes="AAA">
                                      <p:cBhvr>
                                        <p:cTn id="22" dur="1000" fill="hold"/>
                                        <p:tgtEl>
                                          <p:spTgt spid="987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-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8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8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8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8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8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8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8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8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7169" grpId="0"/>
      <p:bldP spid="987177" grpId="0" animBg="1"/>
      <p:bldP spid="98717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123" name="Text Box 35"/>
          <p:cNvSpPr txBox="1">
            <a:spLocks noChangeArrowheads="1"/>
          </p:cNvSpPr>
          <p:nvPr/>
        </p:nvSpPr>
        <p:spPr bwMode="auto">
          <a:xfrm>
            <a:off x="1905000" y="5791200"/>
            <a:ext cx="382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85090" name="Object 2"/>
          <p:cNvGraphicFramePr>
            <a:graphicFrameLocks noChangeAspect="1"/>
          </p:cNvGraphicFramePr>
          <p:nvPr/>
        </p:nvGraphicFramePr>
        <p:xfrm>
          <a:off x="5199063" y="3886200"/>
          <a:ext cx="1658937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69" name="Формула" r:id="rId3" imgW="634725" imgH="393529" progId="Equation.3">
                  <p:embed/>
                </p:oleObj>
              </mc:Choice>
              <mc:Fallback>
                <p:oleObj name="Формула" r:id="rId3" imgW="634725" imgH="393529" progId="Equation.3">
                  <p:embed/>
                  <p:pic>
                    <p:nvPicPr>
                      <p:cNvPr id="0" name="Picture 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9063" y="3886200"/>
                        <a:ext cx="1658937" cy="102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5092" name="Group 4"/>
          <p:cNvGrpSpPr>
            <a:grpSpLocks/>
          </p:cNvGrpSpPr>
          <p:nvPr/>
        </p:nvGrpSpPr>
        <p:grpSpPr bwMode="auto">
          <a:xfrm>
            <a:off x="762000" y="1219200"/>
            <a:ext cx="1144588" cy="1325563"/>
            <a:chOff x="1270" y="1022"/>
            <a:chExt cx="721" cy="835"/>
          </a:xfrm>
        </p:grpSpPr>
        <p:sp>
          <p:nvSpPr>
            <p:cNvPr id="985093" name="Text Box 5"/>
            <p:cNvSpPr txBox="1">
              <a:spLocks noChangeArrowheads="1"/>
            </p:cNvSpPr>
            <p:nvPr/>
          </p:nvSpPr>
          <p:spPr bwMode="auto">
            <a:xfrm>
              <a:off x="1344" y="1022"/>
              <a:ext cx="542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AB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85094" name="Freeform 6"/>
            <p:cNvSpPr>
              <a:spLocks/>
            </p:cNvSpPr>
            <p:nvPr/>
          </p:nvSpPr>
          <p:spPr bwMode="auto">
            <a:xfrm>
              <a:off x="1318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85095" name="Text Box 7"/>
            <p:cNvSpPr txBox="1">
              <a:spLocks noChangeArrowheads="1"/>
            </p:cNvSpPr>
            <p:nvPr/>
          </p:nvSpPr>
          <p:spPr bwMode="auto">
            <a:xfrm>
              <a:off x="1270" y="1415"/>
              <a:ext cx="72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sinC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85096" name="Group 8"/>
          <p:cNvGrpSpPr>
            <a:grpSpLocks/>
          </p:cNvGrpSpPr>
          <p:nvPr/>
        </p:nvGrpSpPr>
        <p:grpSpPr bwMode="auto">
          <a:xfrm>
            <a:off x="1905000" y="1219200"/>
            <a:ext cx="1677988" cy="1325563"/>
            <a:chOff x="1200" y="768"/>
            <a:chExt cx="1057" cy="835"/>
          </a:xfrm>
        </p:grpSpPr>
        <p:grpSp>
          <p:nvGrpSpPr>
            <p:cNvPr id="985097" name="Group 9"/>
            <p:cNvGrpSpPr>
              <a:grpSpLocks/>
            </p:cNvGrpSpPr>
            <p:nvPr/>
          </p:nvGrpSpPr>
          <p:grpSpPr bwMode="auto">
            <a:xfrm>
              <a:off x="1536" y="768"/>
              <a:ext cx="721" cy="835"/>
              <a:chOff x="2326" y="1022"/>
              <a:chExt cx="721" cy="835"/>
            </a:xfrm>
          </p:grpSpPr>
          <p:sp>
            <p:nvSpPr>
              <p:cNvPr id="985098" name="Text Box 10"/>
              <p:cNvSpPr txBox="1">
                <a:spLocks noChangeArrowheads="1"/>
              </p:cNvSpPr>
              <p:nvPr/>
            </p:nvSpPr>
            <p:spPr bwMode="auto">
              <a:xfrm>
                <a:off x="2400" y="1022"/>
                <a:ext cx="542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i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</a:rPr>
                  <a:t>AC</a:t>
                </a:r>
                <a:endParaRPr lang="ru-RU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85099" name="Freeform 11"/>
              <p:cNvSpPr>
                <a:spLocks/>
              </p:cNvSpPr>
              <p:nvPr/>
            </p:nvSpPr>
            <p:spPr bwMode="auto">
              <a:xfrm>
                <a:off x="2374" y="1440"/>
                <a:ext cx="664" cy="1"/>
              </a:xfrm>
              <a:custGeom>
                <a:avLst/>
                <a:gdLst>
                  <a:gd name="T0" fmla="*/ 0 w 664"/>
                  <a:gd name="T1" fmla="*/ 0 h 1"/>
                  <a:gd name="T2" fmla="*/ 664 w 664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4" h="1">
                    <a:moveTo>
                      <a:pt x="0" y="0"/>
                    </a:moveTo>
                    <a:lnTo>
                      <a:pt x="664" y="0"/>
                    </a:ln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85100" name="Text Box 12"/>
              <p:cNvSpPr txBox="1">
                <a:spLocks noChangeArrowheads="1"/>
              </p:cNvSpPr>
              <p:nvPr/>
            </p:nvSpPr>
            <p:spPr bwMode="auto">
              <a:xfrm>
                <a:off x="2326" y="1415"/>
                <a:ext cx="721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i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</a:rPr>
                  <a:t>sinB</a:t>
                </a:r>
                <a:endParaRPr lang="ru-RU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85101" name="Text Box 13"/>
            <p:cNvSpPr txBox="1">
              <a:spLocks noChangeArrowheads="1"/>
            </p:cNvSpPr>
            <p:nvPr/>
          </p:nvSpPr>
          <p:spPr bwMode="auto">
            <a:xfrm>
              <a:off x="1200" y="960"/>
              <a:ext cx="29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85102" name="Group 1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985103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04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05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06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07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08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09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5110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5112" name="Freeform 24"/>
          <p:cNvSpPr>
            <a:spLocks/>
          </p:cNvSpPr>
          <p:nvPr/>
        </p:nvSpPr>
        <p:spPr bwMode="auto">
          <a:xfrm>
            <a:off x="457200" y="3060700"/>
            <a:ext cx="4318000" cy="2781300"/>
          </a:xfrm>
          <a:custGeom>
            <a:avLst/>
            <a:gdLst>
              <a:gd name="T0" fmla="*/ 0 w 2720"/>
              <a:gd name="T1" fmla="*/ 1740 h 1752"/>
              <a:gd name="T2" fmla="*/ 1808 w 2720"/>
              <a:gd name="T3" fmla="*/ 1752 h 1752"/>
              <a:gd name="T4" fmla="*/ 2720 w 2720"/>
              <a:gd name="T5" fmla="*/ 0 h 1752"/>
              <a:gd name="T6" fmla="*/ 0 w 2720"/>
              <a:gd name="T7" fmla="*/ 1740 h 1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0" h="1752">
                <a:moveTo>
                  <a:pt x="0" y="1740"/>
                </a:moveTo>
                <a:lnTo>
                  <a:pt x="1808" y="1752"/>
                </a:lnTo>
                <a:lnTo>
                  <a:pt x="2720" y="0"/>
                </a:lnTo>
                <a:lnTo>
                  <a:pt x="0" y="174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FFFF">
                  <a:alpha val="64999"/>
                </a:srgbClr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85113" name="Text Box 25"/>
          <p:cNvSpPr txBox="1">
            <a:spLocks noChangeArrowheads="1"/>
          </p:cNvSpPr>
          <p:nvPr/>
        </p:nvSpPr>
        <p:spPr bwMode="auto">
          <a:xfrm>
            <a:off x="3255963" y="5745163"/>
            <a:ext cx="477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5114" name="Text Box 26"/>
          <p:cNvSpPr txBox="1">
            <a:spLocks noChangeArrowheads="1"/>
          </p:cNvSpPr>
          <p:nvPr/>
        </p:nvSpPr>
        <p:spPr bwMode="auto">
          <a:xfrm>
            <a:off x="304800" y="57150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5115" name="Text Box 27"/>
          <p:cNvSpPr txBox="1">
            <a:spLocks noChangeArrowheads="1"/>
          </p:cNvSpPr>
          <p:nvPr/>
        </p:nvSpPr>
        <p:spPr bwMode="auto">
          <a:xfrm>
            <a:off x="4419600" y="2590800"/>
            <a:ext cx="455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endParaRPr lang="ru-RU" sz="32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85117" name="Freeform 29"/>
          <p:cNvSpPr>
            <a:spLocks/>
          </p:cNvSpPr>
          <p:nvPr/>
        </p:nvSpPr>
        <p:spPr bwMode="auto">
          <a:xfrm>
            <a:off x="1016000" y="5461000"/>
            <a:ext cx="117475" cy="339725"/>
          </a:xfrm>
          <a:custGeom>
            <a:avLst/>
            <a:gdLst>
              <a:gd name="T0" fmla="*/ 61 w 74"/>
              <a:gd name="T1" fmla="*/ 214 h 214"/>
              <a:gd name="T2" fmla="*/ 64 w 74"/>
              <a:gd name="T3" fmla="*/ 104 h 214"/>
              <a:gd name="T4" fmla="*/ 0 w 74"/>
              <a:gd name="T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214">
                <a:moveTo>
                  <a:pt x="61" y="214"/>
                </a:moveTo>
                <a:cubicBezTo>
                  <a:pt x="62" y="196"/>
                  <a:pt x="74" y="140"/>
                  <a:pt x="64" y="104"/>
                </a:cubicBezTo>
                <a:cubicBezTo>
                  <a:pt x="54" y="68"/>
                  <a:pt x="13" y="22"/>
                  <a:pt x="0" y="0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5124" name="Rectangle 36"/>
          <p:cNvSpPr>
            <a:spLocks noChangeArrowheads="1"/>
          </p:cNvSpPr>
          <p:nvPr/>
        </p:nvSpPr>
        <p:spPr bwMode="auto">
          <a:xfrm>
            <a:off x="1066800" y="52578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85127" name="Object 39"/>
          <p:cNvGraphicFramePr>
            <a:graphicFrameLocks noChangeAspect="1"/>
          </p:cNvGraphicFramePr>
          <p:nvPr/>
        </p:nvGraphicFramePr>
        <p:xfrm>
          <a:off x="5486400" y="609600"/>
          <a:ext cx="2820988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70" name="Формула" r:id="rId5" imgW="1079500" imgH="469900" progId="Equation.3">
                  <p:embed/>
                </p:oleObj>
              </mc:Choice>
              <mc:Fallback>
                <p:oleObj name="Формула" r:id="rId5" imgW="1079500" imgH="469900" progId="Equation.3">
                  <p:embed/>
                  <p:pic>
                    <p:nvPicPr>
                      <p:cNvPr id="0" name="Picture 1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9600"/>
                        <a:ext cx="2820988" cy="122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5128" name="Object 40"/>
          <p:cNvGraphicFramePr>
            <a:graphicFrameLocks noChangeAspect="1"/>
          </p:cNvGraphicFramePr>
          <p:nvPr/>
        </p:nvGraphicFramePr>
        <p:xfrm>
          <a:off x="4953000" y="1905000"/>
          <a:ext cx="394811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71" name="Формула" r:id="rId7" imgW="1511300" imgH="241300" progId="Equation.3">
                  <p:embed/>
                </p:oleObj>
              </mc:Choice>
              <mc:Fallback>
                <p:oleObj name="Формула" r:id="rId7" imgW="1511300" imgH="241300" progId="Equation.3">
                  <p:embed/>
                  <p:pic>
                    <p:nvPicPr>
                      <p:cNvPr id="0" name="Picture 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905000"/>
                        <a:ext cx="3948113" cy="630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5129" name="Freeform 41"/>
          <p:cNvSpPr>
            <a:spLocks/>
          </p:cNvSpPr>
          <p:nvPr/>
        </p:nvSpPr>
        <p:spPr bwMode="auto">
          <a:xfrm>
            <a:off x="6711950" y="912813"/>
            <a:ext cx="825500" cy="660400"/>
          </a:xfrm>
          <a:custGeom>
            <a:avLst/>
            <a:gdLst>
              <a:gd name="T0" fmla="*/ 0 w 520"/>
              <a:gd name="T1" fmla="*/ 416 h 416"/>
              <a:gd name="T2" fmla="*/ 520 w 520"/>
              <a:gd name="T3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0" h="416">
                <a:moveTo>
                  <a:pt x="0" y="416"/>
                </a:moveTo>
                <a:lnTo>
                  <a:pt x="52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85130" name="Freeform 42"/>
          <p:cNvSpPr>
            <a:spLocks/>
          </p:cNvSpPr>
          <p:nvPr/>
        </p:nvSpPr>
        <p:spPr bwMode="auto">
          <a:xfrm flipH="1" flipV="1">
            <a:off x="6661150" y="950913"/>
            <a:ext cx="723900" cy="635000"/>
          </a:xfrm>
          <a:custGeom>
            <a:avLst/>
            <a:gdLst>
              <a:gd name="T0" fmla="*/ 0 w 456"/>
              <a:gd name="T1" fmla="*/ 0 h 400"/>
              <a:gd name="T2" fmla="*/ 456 w 456"/>
              <a:gd name="T3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6" h="400">
                <a:moveTo>
                  <a:pt x="0" y="0"/>
                </a:moveTo>
                <a:lnTo>
                  <a:pt x="456" y="400"/>
                </a:lnTo>
              </a:path>
            </a:pathLst>
          </a:custGeom>
          <a:noFill/>
          <a:ln w="28575" cap="flat" cmpd="sng">
            <a:solidFill>
              <a:srgbClr val="007CD0"/>
            </a:solidFill>
            <a:prstDash val="solid"/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985131" name="Object 43"/>
          <p:cNvGraphicFramePr>
            <a:graphicFrameLocks noChangeAspect="1"/>
          </p:cNvGraphicFramePr>
          <p:nvPr/>
        </p:nvGraphicFramePr>
        <p:xfrm>
          <a:off x="5181600" y="2743200"/>
          <a:ext cx="3217863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72" name="Формула" r:id="rId9" imgW="1231900" imgH="457200" progId="Equation.3">
                  <p:embed/>
                </p:oleObj>
              </mc:Choice>
              <mc:Fallback>
                <p:oleObj name="Формула" r:id="rId9" imgW="1231900" imgH="457200" progId="Equation.3">
                  <p:embed/>
                  <p:pic>
                    <p:nvPicPr>
                      <p:cNvPr id="0" name="Pictur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743200"/>
                        <a:ext cx="3217863" cy="119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5122" name="Text Box 34"/>
          <p:cNvSpPr txBox="1">
            <a:spLocks noChangeArrowheads="1"/>
          </p:cNvSpPr>
          <p:nvPr/>
        </p:nvSpPr>
        <p:spPr bwMode="auto">
          <a:xfrm>
            <a:off x="1905000" y="5791200"/>
            <a:ext cx="382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985137" name="Group 49"/>
          <p:cNvGrpSpPr>
            <a:grpSpLocks/>
          </p:cNvGrpSpPr>
          <p:nvPr/>
        </p:nvGrpSpPr>
        <p:grpSpPr bwMode="auto">
          <a:xfrm>
            <a:off x="2133600" y="3886200"/>
            <a:ext cx="708025" cy="519113"/>
            <a:chOff x="2400" y="3792"/>
            <a:chExt cx="446" cy="327"/>
          </a:xfrm>
        </p:grpSpPr>
        <p:sp>
          <p:nvSpPr>
            <p:cNvPr id="985135" name="Text Box 47"/>
            <p:cNvSpPr txBox="1">
              <a:spLocks noChangeArrowheads="1"/>
            </p:cNvSpPr>
            <p:nvPr/>
          </p:nvSpPr>
          <p:spPr bwMode="auto">
            <a:xfrm>
              <a:off x="2400" y="3792"/>
              <a:ext cx="44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 type="none" w="lg" len="lg"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r>
                <a:rPr lang="en-US" sz="9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</a:t>
              </a:r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85136" name="Freeform 48"/>
            <p:cNvSpPr>
              <a:spLocks/>
            </p:cNvSpPr>
            <p:nvPr/>
          </p:nvSpPr>
          <p:spPr bwMode="auto">
            <a:xfrm>
              <a:off x="2565" y="3818"/>
              <a:ext cx="224" cy="229"/>
            </a:xfrm>
            <a:custGeom>
              <a:avLst/>
              <a:gdLst>
                <a:gd name="T0" fmla="*/ 0 w 224"/>
                <a:gd name="T1" fmla="*/ 52 h 229"/>
                <a:gd name="T2" fmla="*/ 27 w 224"/>
                <a:gd name="T3" fmla="*/ 22 h 229"/>
                <a:gd name="T4" fmla="*/ 60 w 224"/>
                <a:gd name="T5" fmla="*/ 229 h 229"/>
                <a:gd name="T6" fmla="*/ 77 w 224"/>
                <a:gd name="T7" fmla="*/ 0 h 229"/>
                <a:gd name="T8" fmla="*/ 224 w 224"/>
                <a:gd name="T9" fmla="*/ 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9">
                  <a:moveTo>
                    <a:pt x="0" y="52"/>
                  </a:moveTo>
                  <a:lnTo>
                    <a:pt x="27" y="22"/>
                  </a:lnTo>
                  <a:lnTo>
                    <a:pt x="60" y="229"/>
                  </a:lnTo>
                  <a:lnTo>
                    <a:pt x="77" y="0"/>
                  </a:lnTo>
                  <a:lnTo>
                    <a:pt x="224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985138" name="Group 50"/>
          <p:cNvGrpSpPr>
            <a:grpSpLocks/>
          </p:cNvGrpSpPr>
          <p:nvPr/>
        </p:nvGrpSpPr>
        <p:grpSpPr bwMode="auto">
          <a:xfrm>
            <a:off x="2133600" y="3886200"/>
            <a:ext cx="708025" cy="519113"/>
            <a:chOff x="2400" y="3792"/>
            <a:chExt cx="446" cy="327"/>
          </a:xfrm>
        </p:grpSpPr>
        <p:sp>
          <p:nvSpPr>
            <p:cNvPr id="985139" name="Text Box 51"/>
            <p:cNvSpPr txBox="1">
              <a:spLocks noChangeArrowheads="1"/>
            </p:cNvSpPr>
            <p:nvPr/>
          </p:nvSpPr>
          <p:spPr bwMode="auto">
            <a:xfrm>
              <a:off x="2400" y="3792"/>
              <a:ext cx="44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 type="none" w="lg" len="lg"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r>
                <a:rPr lang="en-US" sz="9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</a:t>
              </a:r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85140" name="Freeform 52"/>
            <p:cNvSpPr>
              <a:spLocks/>
            </p:cNvSpPr>
            <p:nvPr/>
          </p:nvSpPr>
          <p:spPr bwMode="auto">
            <a:xfrm>
              <a:off x="2565" y="3818"/>
              <a:ext cx="224" cy="229"/>
            </a:xfrm>
            <a:custGeom>
              <a:avLst/>
              <a:gdLst>
                <a:gd name="T0" fmla="*/ 0 w 224"/>
                <a:gd name="T1" fmla="*/ 52 h 229"/>
                <a:gd name="T2" fmla="*/ 27 w 224"/>
                <a:gd name="T3" fmla="*/ 22 h 229"/>
                <a:gd name="T4" fmla="*/ 60 w 224"/>
                <a:gd name="T5" fmla="*/ 229 h 229"/>
                <a:gd name="T6" fmla="*/ 77 w 224"/>
                <a:gd name="T7" fmla="*/ 0 h 229"/>
                <a:gd name="T8" fmla="*/ 224 w 224"/>
                <a:gd name="T9" fmla="*/ 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9">
                  <a:moveTo>
                    <a:pt x="0" y="52"/>
                  </a:moveTo>
                  <a:lnTo>
                    <a:pt x="27" y="22"/>
                  </a:lnTo>
                  <a:lnTo>
                    <a:pt x="60" y="229"/>
                  </a:lnTo>
                  <a:lnTo>
                    <a:pt x="77" y="0"/>
                  </a:lnTo>
                  <a:lnTo>
                    <a:pt x="224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sp>
        <p:nvSpPr>
          <p:cNvPr id="985126" name="Text Box 38"/>
          <p:cNvSpPr txBox="1">
            <a:spLocks noChangeArrowheads="1"/>
          </p:cNvSpPr>
          <p:nvPr/>
        </p:nvSpPr>
        <p:spPr bwMode="auto">
          <a:xfrm>
            <a:off x="2570163" y="5364163"/>
            <a:ext cx="91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13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sz="28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5125" name="Text Box 37"/>
          <p:cNvSpPr txBox="1">
            <a:spLocks noChangeArrowheads="1"/>
          </p:cNvSpPr>
          <p:nvPr/>
        </p:nvSpPr>
        <p:spPr bwMode="auto">
          <a:xfrm>
            <a:off x="2570163" y="5364163"/>
            <a:ext cx="91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13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sz="28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85143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561280"/>
              </p:ext>
            </p:extLst>
          </p:nvPr>
        </p:nvGraphicFramePr>
        <p:xfrm>
          <a:off x="4294188" y="5105400"/>
          <a:ext cx="16875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73" name="Формула" r:id="rId11" imgW="647640" imgH="203040" progId="Equation.3">
                  <p:embed/>
                </p:oleObj>
              </mc:Choice>
              <mc:Fallback>
                <p:oleObj name="Формула" r:id="rId11" imgW="647640" imgH="203040" progId="Equation.3">
                  <p:embed/>
                  <p:pic>
                    <p:nvPicPr>
                      <p:cNvPr id="0" name="Picture 1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4188" y="5105400"/>
                        <a:ext cx="1687512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5146" name="Object 58"/>
          <p:cNvGraphicFramePr>
            <a:graphicFrameLocks noChangeAspect="1"/>
          </p:cNvGraphicFramePr>
          <p:nvPr/>
        </p:nvGraphicFramePr>
        <p:xfrm>
          <a:off x="6205538" y="5106988"/>
          <a:ext cx="20256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74" name="Формула" r:id="rId13" imgW="774364" imgH="203112" progId="Equation.3">
                  <p:embed/>
                </p:oleObj>
              </mc:Choice>
              <mc:Fallback>
                <p:oleObj name="Формула" r:id="rId13" imgW="774364" imgH="203112" progId="Equation.3">
                  <p:embed/>
                  <p:pic>
                    <p:nvPicPr>
                      <p:cNvPr id="0" name="Picture 1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5538" y="5106988"/>
                        <a:ext cx="2025650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5148" name="Rectangle 60"/>
          <p:cNvSpPr>
            <a:spLocks noChangeArrowheads="1"/>
          </p:cNvSpPr>
          <p:nvPr/>
        </p:nvSpPr>
        <p:spPr bwMode="auto">
          <a:xfrm>
            <a:off x="228600" y="3276600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Найти угол А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74667" y="139869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3</a:t>
            </a:r>
          </a:p>
        </p:txBody>
      </p:sp>
      <p:sp>
        <p:nvSpPr>
          <p:cNvPr id="50" name="Управляющая кнопка: домой 49">
            <a:hlinkClick r:id="" action="ppaction://hlinkshowjump?jump=lastslide" highlightClick="1"/>
          </p:cNvPr>
          <p:cNvSpPr/>
          <p:nvPr/>
        </p:nvSpPr>
        <p:spPr bwMode="auto">
          <a:xfrm>
            <a:off x="8057741" y="6290147"/>
            <a:ext cx="461962" cy="328297"/>
          </a:xfrm>
          <a:prstGeom prst="actionButtonHom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L -0.09167 -0.42222 L -0.13177 -0.43033 " pathEditMode="relative" rAng="0" ptsTypes="AAA">
                                      <p:cBhvr>
                                        <p:cTn id="16" dur="1000" fill="hold"/>
                                        <p:tgtEl>
                                          <p:spTgt spid="98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97" y="-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14775 -0.4421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98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-2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10416 -0.704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8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" y="-3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8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8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8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8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8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8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8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8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5129" grpId="0" animBg="1"/>
      <p:bldP spid="985130" grpId="0" animBg="1"/>
      <p:bldP spid="985122" grpId="0"/>
      <p:bldP spid="9851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6" name="Object 60"/>
          <p:cNvGraphicFramePr>
            <a:graphicFrameLocks noChangeAspect="1"/>
          </p:cNvGraphicFramePr>
          <p:nvPr/>
        </p:nvGraphicFramePr>
        <p:xfrm>
          <a:off x="5603875" y="3563938"/>
          <a:ext cx="284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194" name="Equation" r:id="rId2" imgW="2844720" imgH="406080" progId="Equation.DSMT4">
                  <p:embed/>
                </p:oleObj>
              </mc:Choice>
              <mc:Fallback>
                <p:oleObj name="Equation" r:id="rId2" imgW="2844720" imgH="406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75" y="3563938"/>
                        <a:ext cx="28448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57" name="Freeform 61"/>
          <p:cNvSpPr>
            <a:spLocks/>
          </p:cNvSpPr>
          <p:nvPr/>
        </p:nvSpPr>
        <p:spPr bwMode="auto">
          <a:xfrm>
            <a:off x="755650" y="1196975"/>
            <a:ext cx="4248150" cy="2879725"/>
          </a:xfrm>
          <a:custGeom>
            <a:avLst/>
            <a:gdLst/>
            <a:ahLst/>
            <a:cxnLst>
              <a:cxn ang="0">
                <a:pos x="0" y="1814"/>
              </a:cxn>
              <a:cxn ang="0">
                <a:pos x="2041" y="1814"/>
              </a:cxn>
              <a:cxn ang="0">
                <a:pos x="2676" y="0"/>
              </a:cxn>
              <a:cxn ang="0">
                <a:pos x="0" y="1814"/>
              </a:cxn>
            </a:cxnLst>
            <a:rect l="0" t="0" r="r" b="b"/>
            <a:pathLst>
              <a:path w="2676" h="1814">
                <a:moveTo>
                  <a:pt x="0" y="1814"/>
                </a:moveTo>
                <a:lnTo>
                  <a:pt x="2041" y="1814"/>
                </a:lnTo>
                <a:lnTo>
                  <a:pt x="2676" y="0"/>
                </a:lnTo>
                <a:lnTo>
                  <a:pt x="0" y="1814"/>
                </a:lnTo>
                <a:close/>
              </a:path>
            </a:pathLst>
          </a:custGeom>
          <a:gradFill rotWithShape="1">
            <a:gsLst>
              <a:gs pos="0">
                <a:srgbClr val="B6EC4A">
                  <a:alpha val="44000"/>
                </a:srgbClr>
              </a:gs>
              <a:gs pos="50000">
                <a:schemeClr val="bg1"/>
              </a:gs>
              <a:gs pos="100000">
                <a:srgbClr val="B6EC4A">
                  <a:alpha val="44000"/>
                </a:srgbClr>
              </a:gs>
            </a:gsLst>
            <a:lin ang="5400000" scaled="1"/>
          </a:gra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4158" name="Object 62"/>
          <p:cNvGraphicFramePr>
            <a:graphicFrameLocks noChangeAspect="1"/>
          </p:cNvGraphicFramePr>
          <p:nvPr/>
        </p:nvGraphicFramePr>
        <p:xfrm>
          <a:off x="395288" y="3933825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195" name="Equation" r:id="rId4" imgW="291960" imgH="330120" progId="Equation.DSMT4">
                  <p:embed/>
                </p:oleObj>
              </mc:Choice>
              <mc:Fallback>
                <p:oleObj name="Equation" r:id="rId4" imgW="291960" imgH="3301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933825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59" name="Object 63"/>
          <p:cNvGraphicFramePr>
            <a:graphicFrameLocks noChangeAspect="1"/>
          </p:cNvGraphicFramePr>
          <p:nvPr/>
        </p:nvGraphicFramePr>
        <p:xfrm>
          <a:off x="4160838" y="3822700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196" name="Equation" r:id="rId6" imgW="330120" imgH="330120" progId="Equation.DSMT4">
                  <p:embed/>
                </p:oleObj>
              </mc:Choice>
              <mc:Fallback>
                <p:oleObj name="Equation" r:id="rId6" imgW="330120" imgH="3301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0838" y="3822700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60" name="Object 64"/>
          <p:cNvGraphicFramePr>
            <a:graphicFrameLocks noChangeAspect="1"/>
          </p:cNvGraphicFramePr>
          <p:nvPr/>
        </p:nvGraphicFramePr>
        <p:xfrm>
          <a:off x="5076825" y="836613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197" name="Equation" r:id="rId8" imgW="291960" imgH="342720" progId="Equation.DSMT4">
                  <p:embed/>
                </p:oleObj>
              </mc:Choice>
              <mc:Fallback>
                <p:oleObj name="Equation" r:id="rId8" imgW="291960" imgH="342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836613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61" name="Line 65"/>
          <p:cNvSpPr>
            <a:spLocks noChangeShapeType="1"/>
          </p:cNvSpPr>
          <p:nvPr/>
        </p:nvSpPr>
        <p:spPr bwMode="auto">
          <a:xfrm>
            <a:off x="4257675" y="2847975"/>
            <a:ext cx="360363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62" name="Freeform 66"/>
          <p:cNvSpPr>
            <a:spLocks/>
          </p:cNvSpPr>
          <p:nvPr/>
        </p:nvSpPr>
        <p:spPr bwMode="auto">
          <a:xfrm>
            <a:off x="2600325" y="3914775"/>
            <a:ext cx="1588" cy="352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22"/>
              </a:cxn>
            </a:cxnLst>
            <a:rect l="0" t="0" r="r" b="b"/>
            <a:pathLst>
              <a:path w="1" h="222">
                <a:moveTo>
                  <a:pt x="0" y="0"/>
                </a:moveTo>
                <a:cubicBezTo>
                  <a:pt x="0" y="74"/>
                  <a:pt x="0" y="148"/>
                  <a:pt x="0" y="22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4163" name="Object 67"/>
          <p:cNvGraphicFramePr>
            <a:graphicFrameLocks noChangeAspect="1"/>
          </p:cNvGraphicFramePr>
          <p:nvPr/>
        </p:nvGraphicFramePr>
        <p:xfrm>
          <a:off x="2843213" y="4149725"/>
          <a:ext cx="228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198" name="Equation" r:id="rId10" imgW="228600" imgH="342720" progId="Equation.DSMT4">
                  <p:embed/>
                </p:oleObj>
              </mc:Choice>
              <mc:Fallback>
                <p:oleObj name="Equation" r:id="rId10" imgW="228600" imgH="3427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149725"/>
                        <a:ext cx="2286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64" name="Arc 68"/>
          <p:cNvSpPr>
            <a:spLocks/>
          </p:cNvSpPr>
          <p:nvPr/>
        </p:nvSpPr>
        <p:spPr bwMode="auto">
          <a:xfrm>
            <a:off x="1400175" y="3629025"/>
            <a:ext cx="219075" cy="4476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67" name="Line 71"/>
          <p:cNvSpPr>
            <a:spLocks noChangeShapeType="1"/>
          </p:cNvSpPr>
          <p:nvPr/>
        </p:nvSpPr>
        <p:spPr bwMode="auto">
          <a:xfrm>
            <a:off x="5657850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4168" name="Object 72"/>
          <p:cNvGraphicFramePr>
            <a:graphicFrameLocks noChangeAspect="1"/>
          </p:cNvGraphicFramePr>
          <p:nvPr/>
        </p:nvGraphicFramePr>
        <p:xfrm>
          <a:off x="5743575" y="4995863"/>
          <a:ext cx="1092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201" name="Equation" r:id="rId12" imgW="1091880" imgH="342720" progId="Equation.DSMT4">
                  <p:embed/>
                </p:oleObj>
              </mc:Choice>
              <mc:Fallback>
                <p:oleObj name="Equation" r:id="rId12" imgW="1091880" imgH="3427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3575" y="4995863"/>
                        <a:ext cx="1092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57200" y="228600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4</a:t>
            </a:r>
          </a:p>
        </p:txBody>
      </p:sp>
      <p:grpSp>
        <p:nvGrpSpPr>
          <p:cNvPr id="21" name="Group 1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" name="Text Box 37"/>
          <p:cNvSpPr txBox="1">
            <a:spLocks noChangeArrowheads="1"/>
          </p:cNvSpPr>
          <p:nvPr/>
        </p:nvSpPr>
        <p:spPr bwMode="auto">
          <a:xfrm>
            <a:off x="1600200" y="3505200"/>
            <a:ext cx="718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sz="28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032203" name="Object 11"/>
          <p:cNvGraphicFramePr>
            <a:graphicFrameLocks noChangeAspect="1"/>
          </p:cNvGraphicFramePr>
          <p:nvPr/>
        </p:nvGraphicFramePr>
        <p:xfrm>
          <a:off x="5791200" y="4038600"/>
          <a:ext cx="16875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203" name="Формула" r:id="rId14" imgW="647640" imgH="203040" progId="Equation.3">
                  <p:embed/>
                </p:oleObj>
              </mc:Choice>
              <mc:Fallback>
                <p:oleObj name="Формула" r:id="rId14" imgW="64764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038600"/>
                        <a:ext cx="1687512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14775 -0.4421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-2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93" name="Object 41"/>
          <p:cNvGraphicFramePr>
            <a:graphicFrameLocks noChangeAspect="1"/>
          </p:cNvGraphicFramePr>
          <p:nvPr/>
        </p:nvGraphicFramePr>
        <p:xfrm>
          <a:off x="5665788" y="3573463"/>
          <a:ext cx="1282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18" name="Equation" r:id="rId2" imgW="1282680" imgH="406080" progId="Equation.DSMT4">
                  <p:embed/>
                </p:oleObj>
              </mc:Choice>
              <mc:Fallback>
                <p:oleObj name="Equation" r:id="rId2" imgW="1282680" imgH="4060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788" y="3573463"/>
                        <a:ext cx="12827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94" name="Line 42"/>
          <p:cNvSpPr>
            <a:spLocks noChangeShapeType="1"/>
          </p:cNvSpPr>
          <p:nvPr/>
        </p:nvSpPr>
        <p:spPr bwMode="auto">
          <a:xfrm>
            <a:off x="5657850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95" name="Freeform 43"/>
          <p:cNvSpPr>
            <a:spLocks/>
          </p:cNvSpPr>
          <p:nvPr/>
        </p:nvSpPr>
        <p:spPr bwMode="auto">
          <a:xfrm>
            <a:off x="900113" y="1052513"/>
            <a:ext cx="3527425" cy="3097212"/>
          </a:xfrm>
          <a:custGeom>
            <a:avLst/>
            <a:gdLst/>
            <a:ahLst/>
            <a:cxnLst>
              <a:cxn ang="0">
                <a:pos x="0" y="1951"/>
              </a:cxn>
              <a:cxn ang="0">
                <a:pos x="2222" y="1951"/>
              </a:cxn>
              <a:cxn ang="0">
                <a:pos x="1451" y="0"/>
              </a:cxn>
              <a:cxn ang="0">
                <a:pos x="0" y="1951"/>
              </a:cxn>
            </a:cxnLst>
            <a:rect l="0" t="0" r="r" b="b"/>
            <a:pathLst>
              <a:path w="2222" h="1951">
                <a:moveTo>
                  <a:pt x="0" y="1951"/>
                </a:moveTo>
                <a:lnTo>
                  <a:pt x="2222" y="1951"/>
                </a:lnTo>
                <a:lnTo>
                  <a:pt x="1451" y="0"/>
                </a:lnTo>
                <a:lnTo>
                  <a:pt x="0" y="1951"/>
                </a:lnTo>
                <a:close/>
              </a:path>
            </a:pathLst>
          </a:custGeom>
          <a:gradFill rotWithShape="1">
            <a:gsLst>
              <a:gs pos="0">
                <a:srgbClr val="7DE5F3">
                  <a:alpha val="44000"/>
                </a:srgbClr>
              </a:gs>
              <a:gs pos="50000">
                <a:schemeClr val="bg1"/>
              </a:gs>
              <a:gs pos="100000">
                <a:srgbClr val="7DE5F3">
                  <a:alpha val="44000"/>
                </a:srgbClr>
              </a:gs>
            </a:gsLst>
            <a:lin ang="5400000" scaled="1"/>
          </a:gra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3596" name="Object 44"/>
          <p:cNvGraphicFramePr>
            <a:graphicFrameLocks noChangeAspect="1"/>
          </p:cNvGraphicFramePr>
          <p:nvPr/>
        </p:nvGraphicFramePr>
        <p:xfrm>
          <a:off x="539750" y="393382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19" name="Equation" r:id="rId4" imgW="330120" imgH="330120" progId="Equation.DSMT4">
                  <p:embed/>
                </p:oleObj>
              </mc:Choice>
              <mc:Fallback>
                <p:oleObj name="Equation" r:id="rId4" imgW="330120" imgH="3301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933825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7" name="Object 45"/>
          <p:cNvGraphicFramePr>
            <a:graphicFrameLocks noChangeAspect="1"/>
          </p:cNvGraphicFramePr>
          <p:nvPr/>
        </p:nvGraphicFramePr>
        <p:xfrm>
          <a:off x="3187700" y="654050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0" name="Equation" r:id="rId6" imgW="291960" imgH="330120" progId="Equation.DSMT4">
                  <p:embed/>
                </p:oleObj>
              </mc:Choice>
              <mc:Fallback>
                <p:oleObj name="Equation" r:id="rId6" imgW="291960" imgH="3301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654050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8" name="Object 46"/>
          <p:cNvGraphicFramePr>
            <a:graphicFrameLocks noChangeAspect="1"/>
          </p:cNvGraphicFramePr>
          <p:nvPr/>
        </p:nvGraphicFramePr>
        <p:xfrm>
          <a:off x="4487863" y="3862388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1" name="Equation" r:id="rId8" imgW="291960" imgH="342720" progId="Equation.DSMT4">
                  <p:embed/>
                </p:oleObj>
              </mc:Choice>
              <mc:Fallback>
                <p:oleObj name="Equation" r:id="rId8" imgW="291960" imgH="342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7863" y="3862388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0" name="Object 48"/>
          <p:cNvGraphicFramePr>
            <a:graphicFrameLocks noChangeAspect="1"/>
          </p:cNvGraphicFramePr>
          <p:nvPr/>
        </p:nvGraphicFramePr>
        <p:xfrm>
          <a:off x="2843213" y="1773238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3" name="Equation" r:id="rId10" imgW="558720" imgH="431640" progId="Equation.DSMT4">
                  <p:embed/>
                </p:oleObj>
              </mc:Choice>
              <mc:Fallback>
                <p:oleObj name="Equation" r:id="rId10" imgW="558720" imgH="4316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8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01" name="Arc 49"/>
          <p:cNvSpPr>
            <a:spLocks/>
          </p:cNvSpPr>
          <p:nvPr/>
        </p:nvSpPr>
        <p:spPr bwMode="auto">
          <a:xfrm>
            <a:off x="1285875" y="3638550"/>
            <a:ext cx="314325" cy="5048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602" name="Arc 50"/>
          <p:cNvSpPr>
            <a:spLocks/>
          </p:cNvSpPr>
          <p:nvPr/>
        </p:nvSpPr>
        <p:spPr bwMode="auto">
          <a:xfrm rot="-1593903" flipH="1" flipV="1">
            <a:off x="2933700" y="1343025"/>
            <a:ext cx="409575" cy="3714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582"/>
              <a:gd name="T1" fmla="*/ 0 h 21600"/>
              <a:gd name="T2" fmla="*/ 21582 w 21582"/>
              <a:gd name="T3" fmla="*/ 20716 h 21600"/>
              <a:gd name="T4" fmla="*/ 0 w 21582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82" h="21600" fill="none" extrusionOk="0">
                <a:moveTo>
                  <a:pt x="-1" y="0"/>
                </a:moveTo>
                <a:cubicBezTo>
                  <a:pt x="11585" y="0"/>
                  <a:pt x="21107" y="9140"/>
                  <a:pt x="21581" y="20716"/>
                </a:cubicBezTo>
              </a:path>
              <a:path w="21582" h="21600" stroke="0" extrusionOk="0">
                <a:moveTo>
                  <a:pt x="-1" y="0"/>
                </a:moveTo>
                <a:cubicBezTo>
                  <a:pt x="11585" y="0"/>
                  <a:pt x="21107" y="9140"/>
                  <a:pt x="21581" y="20716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603" name="Line 51"/>
          <p:cNvSpPr>
            <a:spLocks noChangeShapeType="1"/>
          </p:cNvSpPr>
          <p:nvPr/>
        </p:nvSpPr>
        <p:spPr bwMode="auto">
          <a:xfrm>
            <a:off x="3132138" y="1528763"/>
            <a:ext cx="55562" cy="185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04" name="Line 52"/>
          <p:cNvSpPr>
            <a:spLocks noChangeShapeType="1"/>
          </p:cNvSpPr>
          <p:nvPr/>
        </p:nvSpPr>
        <p:spPr bwMode="auto">
          <a:xfrm>
            <a:off x="3090863" y="1535113"/>
            <a:ext cx="55562" cy="185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3605" name="Object 53"/>
          <p:cNvGraphicFramePr>
            <a:graphicFrameLocks noChangeAspect="1"/>
          </p:cNvGraphicFramePr>
          <p:nvPr/>
        </p:nvGraphicFramePr>
        <p:xfrm>
          <a:off x="2743200" y="4267200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4" name="Equation" r:id="rId12" imgW="228600" imgH="330120" progId="Equation.DSMT4">
                  <p:embed/>
                </p:oleObj>
              </mc:Choice>
              <mc:Fallback>
                <p:oleObj name="Equation" r:id="rId12" imgW="228600" imgH="33012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267200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7" name="Object 55"/>
          <p:cNvGraphicFramePr>
            <a:graphicFrameLocks noChangeAspect="1"/>
          </p:cNvGraphicFramePr>
          <p:nvPr/>
        </p:nvGraphicFramePr>
        <p:xfrm>
          <a:off x="6959600" y="3463925"/>
          <a:ext cx="2082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6" name="Equation" r:id="rId14" imgW="2082600" imgH="431640" progId="Equation.DSMT4">
                  <p:embed/>
                </p:oleObj>
              </mc:Choice>
              <mc:Fallback>
                <p:oleObj name="Equation" r:id="rId14" imgW="2082600" imgH="4316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9600" y="3463925"/>
                        <a:ext cx="2082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8" name="Object 56"/>
          <p:cNvGraphicFramePr>
            <a:graphicFrameLocks noChangeAspect="1"/>
          </p:cNvGraphicFramePr>
          <p:nvPr/>
        </p:nvGraphicFramePr>
        <p:xfrm>
          <a:off x="5737225" y="4995863"/>
          <a:ext cx="1104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7" name="Equation" r:id="rId16" imgW="1104840" imgH="342720" progId="Equation.DSMT4">
                  <p:embed/>
                </p:oleObj>
              </mc:Choice>
              <mc:Fallback>
                <p:oleObj name="Equation" r:id="rId16" imgW="1104840" imgH="3427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7225" y="4995863"/>
                        <a:ext cx="1104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5105400" y="228600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5</a:t>
            </a:r>
          </a:p>
        </p:txBody>
      </p:sp>
      <p:grpSp>
        <p:nvGrpSpPr>
          <p:cNvPr id="21" name="Group 1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" name="Text Box 37"/>
          <p:cNvSpPr txBox="1">
            <a:spLocks noChangeArrowheads="1"/>
          </p:cNvSpPr>
          <p:nvPr/>
        </p:nvSpPr>
        <p:spPr bwMode="auto">
          <a:xfrm>
            <a:off x="1676400" y="3429000"/>
            <a:ext cx="718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55</a:t>
            </a:r>
            <a:r>
              <a:rPr lang="en-US" sz="28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033228" name="Object 12"/>
          <p:cNvGraphicFramePr>
            <a:graphicFrameLocks noChangeAspect="1"/>
          </p:cNvGraphicFramePr>
          <p:nvPr/>
        </p:nvGraphicFramePr>
        <p:xfrm>
          <a:off x="5791200" y="4191000"/>
          <a:ext cx="16875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28" name="Формула" r:id="rId18" imgW="647640" imgH="203040" progId="Equation.3">
                  <p:embed/>
                </p:oleObj>
              </mc:Choice>
              <mc:Fallback>
                <p:oleObj name="Формула" r:id="rId18" imgW="64764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191000"/>
                        <a:ext cx="1687513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14775 -0.4421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-2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3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13" name="Object 49"/>
          <p:cNvGraphicFramePr>
            <a:graphicFrameLocks noChangeAspect="1"/>
          </p:cNvGraphicFramePr>
          <p:nvPr/>
        </p:nvGraphicFramePr>
        <p:xfrm>
          <a:off x="4859338" y="3284538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2" name="Equation" r:id="rId2" imgW="114120" imgH="177480" progId="Equation.DSMT4">
                  <p:embed/>
                </p:oleObj>
              </mc:Choice>
              <mc:Fallback>
                <p:oleObj name="Equation" r:id="rId2" imgW="114120" imgH="177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284538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51"/>
          <p:cNvGraphicFramePr>
            <a:graphicFrameLocks noChangeAspect="1"/>
          </p:cNvGraphicFramePr>
          <p:nvPr/>
        </p:nvGraphicFramePr>
        <p:xfrm>
          <a:off x="5643563" y="4075113"/>
          <a:ext cx="1714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3" name="Equation" r:id="rId4" imgW="1714320" imgH="495000" progId="Equation.DSMT4">
                  <p:embed/>
                </p:oleObj>
              </mc:Choice>
              <mc:Fallback>
                <p:oleObj name="Equation" r:id="rId4" imgW="1714320" imgH="4950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3" y="4075113"/>
                        <a:ext cx="17145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6" name="Line 52"/>
          <p:cNvSpPr>
            <a:spLocks noChangeShapeType="1"/>
          </p:cNvSpPr>
          <p:nvPr/>
        </p:nvSpPr>
        <p:spPr bwMode="auto">
          <a:xfrm>
            <a:off x="5724525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1317" name="Object 53"/>
          <p:cNvGraphicFramePr>
            <a:graphicFrameLocks noChangeAspect="1"/>
          </p:cNvGraphicFramePr>
          <p:nvPr/>
        </p:nvGraphicFramePr>
        <p:xfrm>
          <a:off x="5691188" y="5022850"/>
          <a:ext cx="863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4" name="Equation" r:id="rId6" imgW="863280" imgH="342720" progId="Equation.DSMT4">
                  <p:embed/>
                </p:oleObj>
              </mc:Choice>
              <mc:Fallback>
                <p:oleObj name="Equation" r:id="rId6" imgW="863280" imgH="3427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1188" y="5022850"/>
                        <a:ext cx="8636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21" name="Freeform 57"/>
          <p:cNvSpPr>
            <a:spLocks/>
          </p:cNvSpPr>
          <p:nvPr/>
        </p:nvSpPr>
        <p:spPr bwMode="auto">
          <a:xfrm>
            <a:off x="1619250" y="1412875"/>
            <a:ext cx="2952750" cy="2663825"/>
          </a:xfrm>
          <a:custGeom>
            <a:avLst/>
            <a:gdLst/>
            <a:ahLst/>
            <a:cxnLst>
              <a:cxn ang="0">
                <a:pos x="0" y="1678"/>
              </a:cxn>
              <a:cxn ang="0">
                <a:pos x="1860" y="1678"/>
              </a:cxn>
              <a:cxn ang="0">
                <a:pos x="454" y="0"/>
              </a:cxn>
              <a:cxn ang="0">
                <a:pos x="0" y="1678"/>
              </a:cxn>
            </a:cxnLst>
            <a:rect l="0" t="0" r="r" b="b"/>
            <a:pathLst>
              <a:path w="1860" h="1678">
                <a:moveTo>
                  <a:pt x="0" y="1678"/>
                </a:moveTo>
                <a:lnTo>
                  <a:pt x="1860" y="1678"/>
                </a:lnTo>
                <a:lnTo>
                  <a:pt x="454" y="0"/>
                </a:lnTo>
                <a:lnTo>
                  <a:pt x="0" y="1678"/>
                </a:lnTo>
                <a:close/>
              </a:path>
            </a:pathLst>
          </a:custGeom>
          <a:gradFill rotWithShape="1">
            <a:gsLst>
              <a:gs pos="0">
                <a:srgbClr val="70B9DA">
                  <a:alpha val="44000"/>
                </a:srgbClr>
              </a:gs>
              <a:gs pos="50000">
                <a:schemeClr val="bg1"/>
              </a:gs>
              <a:gs pos="100000">
                <a:srgbClr val="70B9DA">
                  <a:alpha val="44000"/>
                </a:srgbClr>
              </a:gs>
            </a:gsLst>
            <a:lin ang="5400000" scaled="1"/>
          </a:gra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22" name="Arc 58"/>
          <p:cNvSpPr>
            <a:spLocks/>
          </p:cNvSpPr>
          <p:nvPr/>
        </p:nvSpPr>
        <p:spPr bwMode="auto">
          <a:xfrm>
            <a:off x="1763713" y="3573463"/>
            <a:ext cx="287337" cy="5032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1323" name="Object 59"/>
          <p:cNvGraphicFramePr>
            <a:graphicFrameLocks noChangeAspect="1"/>
          </p:cNvGraphicFramePr>
          <p:nvPr/>
        </p:nvGraphicFramePr>
        <p:xfrm>
          <a:off x="1979613" y="1052513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6" name="Equation" r:id="rId8" imgW="330120" imgH="330120" progId="Equation.DSMT4">
                  <p:embed/>
                </p:oleObj>
              </mc:Choice>
              <mc:Fallback>
                <p:oleObj name="Equation" r:id="rId8" imgW="330120" imgH="3301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1052513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4" name="Object 60"/>
          <p:cNvGraphicFramePr>
            <a:graphicFrameLocks noChangeAspect="1"/>
          </p:cNvGraphicFramePr>
          <p:nvPr/>
        </p:nvGraphicFramePr>
        <p:xfrm>
          <a:off x="1258888" y="3933825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7" name="Equation" r:id="rId10" imgW="291960" imgH="330120" progId="Equation.DSMT4">
                  <p:embed/>
                </p:oleObj>
              </mc:Choice>
              <mc:Fallback>
                <p:oleObj name="Equation" r:id="rId10" imgW="291960" imgH="3301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3933825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5" name="Object 61"/>
          <p:cNvGraphicFramePr>
            <a:graphicFrameLocks noChangeAspect="1"/>
          </p:cNvGraphicFramePr>
          <p:nvPr/>
        </p:nvGraphicFramePr>
        <p:xfrm>
          <a:off x="4643438" y="3860800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8" name="Equation" r:id="rId12" imgW="291960" imgH="342720" progId="Equation.DSMT4">
                  <p:embed/>
                </p:oleObj>
              </mc:Choice>
              <mc:Fallback>
                <p:oleObj name="Equation" r:id="rId12" imgW="291960" imgH="34272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860800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6" name="Object 62"/>
          <p:cNvGraphicFramePr>
            <a:graphicFrameLocks noChangeAspect="1"/>
          </p:cNvGraphicFramePr>
          <p:nvPr/>
        </p:nvGraphicFramePr>
        <p:xfrm>
          <a:off x="2051050" y="3429000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49" name="Equation" r:id="rId14" imgW="558720" imgH="431640" progId="Equation.DSMT4">
                  <p:embed/>
                </p:oleObj>
              </mc:Choice>
              <mc:Fallback>
                <p:oleObj name="Equation" r:id="rId14" imgW="558720" imgH="4316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3429000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105400" y="228600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6</a:t>
            </a:r>
          </a:p>
        </p:txBody>
      </p:sp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226" name="Group 2"/>
          <p:cNvGrpSpPr>
            <a:grpSpLocks/>
          </p:cNvGrpSpPr>
          <p:nvPr/>
        </p:nvGrpSpPr>
        <p:grpSpPr bwMode="auto">
          <a:xfrm>
            <a:off x="76200" y="152400"/>
            <a:ext cx="9004300" cy="6553200"/>
            <a:chOff x="168" y="176"/>
            <a:chExt cx="5408" cy="3928"/>
          </a:xfrm>
        </p:grpSpPr>
        <p:sp>
          <p:nvSpPr>
            <p:cNvPr id="564227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28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29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30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31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32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33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4234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564286" name="Object 6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1732" name="Формула" r:id="rId3" imgW="114151" imgH="215619" progId="Equation.3">
                  <p:embed/>
                </p:oleObj>
              </mc:Choice>
              <mc:Fallback>
                <p:oleObj name="Формула" r:id="rId3" imgW="114151" imgH="215619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06650" y="417317"/>
            <a:ext cx="7543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Теорема </a:t>
            </a:r>
            <a:r>
              <a:rPr lang="ru-RU" sz="44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 синусов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4" name="Rectangle 97"/>
          <p:cNvSpPr>
            <a:spLocks noChangeArrowheads="1"/>
          </p:cNvSpPr>
          <p:nvPr/>
        </p:nvSpPr>
        <p:spPr bwMode="auto">
          <a:xfrm>
            <a:off x="476250" y="2481134"/>
            <a:ext cx="830580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Стороны треугольника пропорциональны синусам противолежащих углов.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56" y="4564349"/>
            <a:ext cx="2814545" cy="187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03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75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85" name="Object 69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66" name="Equation" r:id="rId2" imgW="114120" imgH="177480" progId="Equation.DSMT4">
                  <p:embed/>
                </p:oleObj>
              </mc:Choice>
              <mc:Fallback>
                <p:oleObj name="Equation" r:id="rId2" imgW="114120" imgH="177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9" name="Object 73"/>
          <p:cNvGraphicFramePr>
            <a:graphicFrameLocks noChangeAspect="1"/>
          </p:cNvGraphicFramePr>
          <p:nvPr/>
        </p:nvGraphicFramePr>
        <p:xfrm>
          <a:off x="6096000" y="1676400"/>
          <a:ext cx="1003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67" name="Equation" r:id="rId4" imgW="1002960" imgH="355320" progId="Equation.DSMT4">
                  <p:embed/>
                </p:oleObj>
              </mc:Choice>
              <mc:Fallback>
                <p:oleObj name="Equation" r:id="rId4" imgW="1002960" imgH="3553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676400"/>
                        <a:ext cx="10033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90" name="Line 74"/>
          <p:cNvSpPr>
            <a:spLocks noChangeShapeType="1"/>
          </p:cNvSpPr>
          <p:nvPr/>
        </p:nvSpPr>
        <p:spPr bwMode="auto">
          <a:xfrm>
            <a:off x="5562600" y="2286000"/>
            <a:ext cx="2828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9291" name="Object 75"/>
          <p:cNvGraphicFramePr>
            <a:graphicFrameLocks noChangeAspect="1"/>
          </p:cNvGraphicFramePr>
          <p:nvPr/>
        </p:nvGraphicFramePr>
        <p:xfrm>
          <a:off x="6019800" y="2590800"/>
          <a:ext cx="1104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68" name="Equation" r:id="rId6" imgW="1104840" imgH="342720" progId="Equation.DSMT4">
                  <p:embed/>
                </p:oleObj>
              </mc:Choice>
              <mc:Fallback>
                <p:oleObj name="Equation" r:id="rId6" imgW="1104840" imgH="3427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590800"/>
                        <a:ext cx="1104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94" name="Freeform 78"/>
          <p:cNvSpPr>
            <a:spLocks/>
          </p:cNvSpPr>
          <p:nvPr/>
        </p:nvSpPr>
        <p:spPr bwMode="auto">
          <a:xfrm>
            <a:off x="1547813" y="836613"/>
            <a:ext cx="2881312" cy="2952750"/>
          </a:xfrm>
          <a:custGeom>
            <a:avLst/>
            <a:gdLst/>
            <a:ahLst/>
            <a:cxnLst>
              <a:cxn ang="0">
                <a:pos x="0" y="1860"/>
              </a:cxn>
              <a:cxn ang="0">
                <a:pos x="1815" y="1860"/>
              </a:cxn>
              <a:cxn ang="0">
                <a:pos x="1543" y="0"/>
              </a:cxn>
              <a:cxn ang="0">
                <a:pos x="0" y="1860"/>
              </a:cxn>
            </a:cxnLst>
            <a:rect l="0" t="0" r="r" b="b"/>
            <a:pathLst>
              <a:path w="1815" h="1860">
                <a:moveTo>
                  <a:pt x="0" y="1860"/>
                </a:moveTo>
                <a:lnTo>
                  <a:pt x="1815" y="1860"/>
                </a:lnTo>
                <a:lnTo>
                  <a:pt x="1543" y="0"/>
                </a:lnTo>
                <a:lnTo>
                  <a:pt x="0" y="1860"/>
                </a:lnTo>
                <a:close/>
              </a:path>
            </a:pathLst>
          </a:custGeom>
          <a:gradFill rotWithShape="1">
            <a:gsLst>
              <a:gs pos="0">
                <a:srgbClr val="FFFF81">
                  <a:alpha val="44000"/>
                </a:srgbClr>
              </a:gs>
              <a:gs pos="50000">
                <a:schemeClr val="bg1"/>
              </a:gs>
              <a:gs pos="100000">
                <a:srgbClr val="FFFF81">
                  <a:alpha val="44000"/>
                </a:srgbClr>
              </a:gs>
            </a:gsLst>
            <a:lin ang="0" scaled="1"/>
          </a:gra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9295" name="Object 79"/>
          <p:cNvGraphicFramePr>
            <a:graphicFrameLocks noChangeAspect="1"/>
          </p:cNvGraphicFramePr>
          <p:nvPr/>
        </p:nvGraphicFramePr>
        <p:xfrm>
          <a:off x="1082675" y="3783013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70" name="Equation" r:id="rId8" imgW="330120" imgH="330120" progId="Equation.DSMT4">
                  <p:embed/>
                </p:oleObj>
              </mc:Choice>
              <mc:Fallback>
                <p:oleObj name="Equation" r:id="rId8" imgW="330120" imgH="3301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675" y="3783013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96" name="Object 80"/>
          <p:cNvGraphicFramePr>
            <a:graphicFrameLocks noChangeAspect="1"/>
          </p:cNvGraphicFramePr>
          <p:nvPr/>
        </p:nvGraphicFramePr>
        <p:xfrm>
          <a:off x="4502150" y="3768725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71" name="Equation" r:id="rId10" imgW="291960" imgH="330120" progId="Equation.DSMT4">
                  <p:embed/>
                </p:oleObj>
              </mc:Choice>
              <mc:Fallback>
                <p:oleObj name="Equation" r:id="rId10" imgW="291960" imgH="3301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150" y="3768725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97" name="Object 81"/>
          <p:cNvGraphicFramePr>
            <a:graphicFrameLocks noChangeAspect="1"/>
          </p:cNvGraphicFramePr>
          <p:nvPr/>
        </p:nvGraphicFramePr>
        <p:xfrm>
          <a:off x="4067175" y="549275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72" name="Equation" r:id="rId12" imgW="291960" imgH="342720" progId="Equation.DSMT4">
                  <p:embed/>
                </p:oleObj>
              </mc:Choice>
              <mc:Fallback>
                <p:oleObj name="Equation" r:id="rId12" imgW="291960" imgH="34272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549275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99" name="Arc 83"/>
          <p:cNvSpPr>
            <a:spLocks/>
          </p:cNvSpPr>
          <p:nvPr/>
        </p:nvSpPr>
        <p:spPr bwMode="auto">
          <a:xfrm rot="8781667">
            <a:off x="3622675" y="1201738"/>
            <a:ext cx="576263" cy="530225"/>
          </a:xfrm>
          <a:custGeom>
            <a:avLst/>
            <a:gdLst>
              <a:gd name="G0" fmla="+- 0 0 0"/>
              <a:gd name="G1" fmla="+- 19893 0 0"/>
              <a:gd name="G2" fmla="+- 21600 0 0"/>
              <a:gd name="T0" fmla="*/ 8415 w 21600"/>
              <a:gd name="T1" fmla="*/ 0 h 19893"/>
              <a:gd name="T2" fmla="*/ 21600 w 21600"/>
              <a:gd name="T3" fmla="*/ 19893 h 19893"/>
              <a:gd name="T4" fmla="*/ 0 w 21600"/>
              <a:gd name="T5" fmla="*/ 19893 h 19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9893" fill="none" extrusionOk="0">
                <a:moveTo>
                  <a:pt x="8415" y="-1"/>
                </a:moveTo>
                <a:cubicBezTo>
                  <a:pt x="16407" y="3380"/>
                  <a:pt x="21600" y="11215"/>
                  <a:pt x="21600" y="19893"/>
                </a:cubicBezTo>
              </a:path>
              <a:path w="21600" h="19893" stroke="0" extrusionOk="0">
                <a:moveTo>
                  <a:pt x="8415" y="-1"/>
                </a:moveTo>
                <a:cubicBezTo>
                  <a:pt x="16407" y="3380"/>
                  <a:pt x="21600" y="11215"/>
                  <a:pt x="21600" y="19893"/>
                </a:cubicBezTo>
                <a:lnTo>
                  <a:pt x="0" y="1989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300" name="Object 84"/>
          <p:cNvGraphicFramePr>
            <a:graphicFrameLocks noChangeAspect="1"/>
          </p:cNvGraphicFramePr>
          <p:nvPr/>
        </p:nvGraphicFramePr>
        <p:xfrm>
          <a:off x="3419475" y="1700213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73" name="Equation" r:id="rId14" imgW="558720" imgH="431640" progId="Equation.DSMT4">
                  <p:embed/>
                </p:oleObj>
              </mc:Choice>
              <mc:Fallback>
                <p:oleObj name="Equation" r:id="rId14" imgW="558720" imgH="4316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1700213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105400" y="228600"/>
            <a:ext cx="35702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/>
                <a:solidFill>
                  <a:srgbClr val="00B0F0"/>
                </a:solidFill>
                <a:latin typeface="Monotype Corsiva" panose="03010101010201010101" pitchFamily="66" charset="0"/>
              </a:rPr>
              <a:t>Задача № 7</a:t>
            </a:r>
          </a:p>
        </p:txBody>
      </p:sp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612" name="Freeform 4"/>
          <p:cNvSpPr>
            <a:spLocks/>
          </p:cNvSpPr>
          <p:nvPr/>
        </p:nvSpPr>
        <p:spPr bwMode="auto">
          <a:xfrm>
            <a:off x="2911475" y="4505325"/>
            <a:ext cx="1292225" cy="1117600"/>
          </a:xfrm>
          <a:custGeom>
            <a:avLst/>
            <a:gdLst>
              <a:gd name="T0" fmla="*/ 814 w 814"/>
              <a:gd name="T1" fmla="*/ 698 h 704"/>
              <a:gd name="T2" fmla="*/ 48 w 814"/>
              <a:gd name="T3" fmla="*/ 704 h 704"/>
              <a:gd name="T4" fmla="*/ 0 w 814"/>
              <a:gd name="T5" fmla="*/ 480 h 704"/>
              <a:gd name="T6" fmla="*/ 48 w 814"/>
              <a:gd name="T7" fmla="*/ 288 h 704"/>
              <a:gd name="T8" fmla="*/ 112 w 814"/>
              <a:gd name="T9" fmla="*/ 160 h 704"/>
              <a:gd name="T10" fmla="*/ 400 w 814"/>
              <a:gd name="T11" fmla="*/ 0 h 704"/>
              <a:gd name="T12" fmla="*/ 814 w 814"/>
              <a:gd name="T13" fmla="*/ 698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4" h="704">
                <a:moveTo>
                  <a:pt x="814" y="698"/>
                </a:moveTo>
                <a:lnTo>
                  <a:pt x="48" y="704"/>
                </a:lnTo>
                <a:lnTo>
                  <a:pt x="0" y="480"/>
                </a:lnTo>
                <a:lnTo>
                  <a:pt x="48" y="288"/>
                </a:lnTo>
                <a:lnTo>
                  <a:pt x="112" y="160"/>
                </a:lnTo>
                <a:lnTo>
                  <a:pt x="400" y="0"/>
                </a:lnTo>
                <a:lnTo>
                  <a:pt x="814" y="698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4615" name="Freeform 7"/>
          <p:cNvSpPr>
            <a:spLocks/>
          </p:cNvSpPr>
          <p:nvPr/>
        </p:nvSpPr>
        <p:spPr bwMode="auto">
          <a:xfrm>
            <a:off x="2057400" y="3416300"/>
            <a:ext cx="1600200" cy="1308100"/>
          </a:xfrm>
          <a:custGeom>
            <a:avLst/>
            <a:gdLst>
              <a:gd name="T0" fmla="*/ 576 w 1008"/>
              <a:gd name="T1" fmla="*/ 0 h 824"/>
              <a:gd name="T2" fmla="*/ 0 w 1008"/>
              <a:gd name="T3" fmla="*/ 568 h 824"/>
              <a:gd name="T4" fmla="*/ 116 w 1008"/>
              <a:gd name="T5" fmla="*/ 680 h 824"/>
              <a:gd name="T6" fmla="*/ 256 w 1008"/>
              <a:gd name="T7" fmla="*/ 777 h 824"/>
              <a:gd name="T8" fmla="*/ 371 w 1008"/>
              <a:gd name="T9" fmla="*/ 824 h 824"/>
              <a:gd name="T10" fmla="*/ 1008 w 1008"/>
              <a:gd name="T11" fmla="*/ 790 h 824"/>
              <a:gd name="T12" fmla="*/ 576 w 1008"/>
              <a:gd name="T13" fmla="*/ 0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8" h="824">
                <a:moveTo>
                  <a:pt x="576" y="0"/>
                </a:moveTo>
                <a:lnTo>
                  <a:pt x="0" y="568"/>
                </a:lnTo>
                <a:lnTo>
                  <a:pt x="116" y="680"/>
                </a:lnTo>
                <a:lnTo>
                  <a:pt x="256" y="777"/>
                </a:lnTo>
                <a:lnTo>
                  <a:pt x="371" y="824"/>
                </a:lnTo>
                <a:lnTo>
                  <a:pt x="1008" y="790"/>
                </a:lnTo>
                <a:lnTo>
                  <a:pt x="576" y="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4618" name="Freeform 10"/>
          <p:cNvSpPr>
            <a:spLocks/>
          </p:cNvSpPr>
          <p:nvPr/>
        </p:nvSpPr>
        <p:spPr bwMode="auto">
          <a:xfrm>
            <a:off x="777875" y="4606925"/>
            <a:ext cx="1371600" cy="1016000"/>
          </a:xfrm>
          <a:custGeom>
            <a:avLst/>
            <a:gdLst>
              <a:gd name="T0" fmla="*/ 0 w 864"/>
              <a:gd name="T1" fmla="*/ 640 h 640"/>
              <a:gd name="T2" fmla="*/ 816 w 864"/>
              <a:gd name="T3" fmla="*/ 640 h 640"/>
              <a:gd name="T4" fmla="*/ 864 w 864"/>
              <a:gd name="T5" fmla="*/ 400 h 640"/>
              <a:gd name="T6" fmla="*/ 816 w 864"/>
              <a:gd name="T7" fmla="*/ 208 h 640"/>
              <a:gd name="T8" fmla="*/ 752 w 864"/>
              <a:gd name="T9" fmla="*/ 80 h 640"/>
              <a:gd name="T10" fmla="*/ 608 w 864"/>
              <a:gd name="T11" fmla="*/ 0 h 640"/>
              <a:gd name="T12" fmla="*/ 0 w 864"/>
              <a:gd name="T13" fmla="*/ 64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4" h="640">
                <a:moveTo>
                  <a:pt x="0" y="640"/>
                </a:moveTo>
                <a:lnTo>
                  <a:pt x="816" y="640"/>
                </a:lnTo>
                <a:lnTo>
                  <a:pt x="864" y="400"/>
                </a:lnTo>
                <a:lnTo>
                  <a:pt x="816" y="208"/>
                </a:lnTo>
                <a:lnTo>
                  <a:pt x="752" y="80"/>
                </a:lnTo>
                <a:lnTo>
                  <a:pt x="608" y="0"/>
                </a:lnTo>
                <a:lnTo>
                  <a:pt x="0" y="640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4622" name="AutoShape 14"/>
          <p:cNvSpPr>
            <a:spLocks noChangeArrowheads="1"/>
          </p:cNvSpPr>
          <p:nvPr/>
        </p:nvSpPr>
        <p:spPr bwMode="auto">
          <a:xfrm>
            <a:off x="777875" y="3413125"/>
            <a:ext cx="3429000" cy="2209800"/>
          </a:xfrm>
          <a:prstGeom prst="triangle">
            <a:avLst>
              <a:gd name="adj" fmla="val 64074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64624" name="Text Box 16"/>
          <p:cNvSpPr txBox="1">
            <a:spLocks noChangeArrowheads="1"/>
          </p:cNvSpPr>
          <p:nvPr/>
        </p:nvSpPr>
        <p:spPr bwMode="auto">
          <a:xfrm>
            <a:off x="549275" y="5546725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4625" name="Text Box 17"/>
          <p:cNvSpPr txBox="1">
            <a:spLocks noChangeArrowheads="1"/>
          </p:cNvSpPr>
          <p:nvPr/>
        </p:nvSpPr>
        <p:spPr bwMode="auto">
          <a:xfrm>
            <a:off x="2759075" y="2955925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</a:p>
        </p:txBody>
      </p:sp>
      <p:sp>
        <p:nvSpPr>
          <p:cNvPr id="964626" name="Text Box 18"/>
          <p:cNvSpPr txBox="1">
            <a:spLocks noChangeArrowheads="1"/>
          </p:cNvSpPr>
          <p:nvPr/>
        </p:nvSpPr>
        <p:spPr bwMode="auto">
          <a:xfrm>
            <a:off x="3978275" y="5561013"/>
            <a:ext cx="441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64640" name="Picture 32" descr="Рисунок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47323" flipH="1" flipV="1">
            <a:off x="3132138" y="4038600"/>
            <a:ext cx="1135062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4642" name="Picture 34" descr="Рисунок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56050">
            <a:off x="1999456" y="5391944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4644" name="Picture 36" descr="Рисунок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1962">
            <a:off x="1371600" y="4191000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4654" name="Rectangle 46"/>
          <p:cNvSpPr>
            <a:spLocks noChangeArrowheads="1"/>
          </p:cNvSpPr>
          <p:nvPr/>
        </p:nvSpPr>
        <p:spPr bwMode="auto">
          <a:xfrm>
            <a:off x="152400" y="6858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964685" name="Group 77"/>
          <p:cNvGrpSpPr>
            <a:grpSpLocks/>
          </p:cNvGrpSpPr>
          <p:nvPr/>
        </p:nvGrpSpPr>
        <p:grpSpPr bwMode="auto">
          <a:xfrm>
            <a:off x="2016125" y="1465263"/>
            <a:ext cx="1336675" cy="1506538"/>
            <a:chOff x="2544" y="443"/>
            <a:chExt cx="842" cy="949"/>
          </a:xfrm>
        </p:grpSpPr>
        <p:sp>
          <p:nvSpPr>
            <p:cNvPr id="964657" name="Text Box 49"/>
            <p:cNvSpPr txBox="1">
              <a:spLocks noChangeArrowheads="1"/>
            </p:cNvSpPr>
            <p:nvPr/>
          </p:nvSpPr>
          <p:spPr bwMode="auto">
            <a:xfrm>
              <a:off x="2647" y="443"/>
              <a:ext cx="61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ВС</a:t>
              </a:r>
            </a:p>
          </p:txBody>
        </p:sp>
        <p:sp>
          <p:nvSpPr>
            <p:cNvPr id="964658" name="Freeform 50"/>
            <p:cNvSpPr>
              <a:spLocks/>
            </p:cNvSpPr>
            <p:nvPr/>
          </p:nvSpPr>
          <p:spPr bwMode="auto">
            <a:xfrm>
              <a:off x="2592" y="96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4659" name="Text Box 51"/>
            <p:cNvSpPr txBox="1">
              <a:spLocks noChangeArrowheads="1"/>
            </p:cNvSpPr>
            <p:nvPr/>
          </p:nvSpPr>
          <p:spPr bwMode="auto">
            <a:xfrm>
              <a:off x="2544" y="87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sinA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4686" name="Group 78"/>
          <p:cNvGrpSpPr>
            <a:grpSpLocks/>
          </p:cNvGrpSpPr>
          <p:nvPr/>
        </p:nvGrpSpPr>
        <p:grpSpPr bwMode="auto">
          <a:xfrm>
            <a:off x="3692525" y="1479550"/>
            <a:ext cx="1336675" cy="1492250"/>
            <a:chOff x="3600" y="452"/>
            <a:chExt cx="842" cy="940"/>
          </a:xfrm>
        </p:grpSpPr>
        <p:sp>
          <p:nvSpPr>
            <p:cNvPr id="964662" name="Text Box 54"/>
            <p:cNvSpPr txBox="1">
              <a:spLocks noChangeArrowheads="1"/>
            </p:cNvSpPr>
            <p:nvPr/>
          </p:nvSpPr>
          <p:spPr bwMode="auto">
            <a:xfrm>
              <a:off x="3719" y="452"/>
              <a:ext cx="62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АС</a:t>
              </a:r>
            </a:p>
          </p:txBody>
        </p:sp>
        <p:sp>
          <p:nvSpPr>
            <p:cNvPr id="964663" name="Freeform 55"/>
            <p:cNvSpPr>
              <a:spLocks/>
            </p:cNvSpPr>
            <p:nvPr/>
          </p:nvSpPr>
          <p:spPr bwMode="auto">
            <a:xfrm>
              <a:off x="3648" y="96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4664" name="Text Box 56"/>
            <p:cNvSpPr txBox="1">
              <a:spLocks noChangeArrowheads="1"/>
            </p:cNvSpPr>
            <p:nvPr/>
          </p:nvSpPr>
          <p:spPr bwMode="auto">
            <a:xfrm>
              <a:off x="3600" y="87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sinB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4687" name="Group 79"/>
          <p:cNvGrpSpPr>
            <a:grpSpLocks/>
          </p:cNvGrpSpPr>
          <p:nvPr/>
        </p:nvGrpSpPr>
        <p:grpSpPr bwMode="auto">
          <a:xfrm>
            <a:off x="3159125" y="1828800"/>
            <a:ext cx="2208213" cy="823913"/>
            <a:chOff x="3264" y="672"/>
            <a:chExt cx="1391" cy="519"/>
          </a:xfrm>
        </p:grpSpPr>
        <p:sp>
          <p:nvSpPr>
            <p:cNvPr id="964660" name="Text Box 52"/>
            <p:cNvSpPr txBox="1">
              <a:spLocks noChangeArrowheads="1"/>
            </p:cNvSpPr>
            <p:nvPr/>
          </p:nvSpPr>
          <p:spPr bwMode="auto">
            <a:xfrm>
              <a:off x="3264" y="672"/>
              <a:ext cx="33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4665" name="Text Box 57"/>
            <p:cNvSpPr txBox="1">
              <a:spLocks noChangeArrowheads="1"/>
            </p:cNvSpPr>
            <p:nvPr/>
          </p:nvSpPr>
          <p:spPr bwMode="auto">
            <a:xfrm>
              <a:off x="4320" y="672"/>
              <a:ext cx="33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4684" name="Group 76"/>
          <p:cNvGrpSpPr>
            <a:grpSpLocks/>
          </p:cNvGrpSpPr>
          <p:nvPr/>
        </p:nvGrpSpPr>
        <p:grpSpPr bwMode="auto">
          <a:xfrm>
            <a:off x="5368925" y="1528763"/>
            <a:ext cx="1447800" cy="1443038"/>
            <a:chOff x="4656" y="483"/>
            <a:chExt cx="912" cy="909"/>
          </a:xfrm>
        </p:grpSpPr>
        <p:sp>
          <p:nvSpPr>
            <p:cNvPr id="964666" name="Text Box 58"/>
            <p:cNvSpPr txBox="1">
              <a:spLocks noChangeArrowheads="1"/>
            </p:cNvSpPr>
            <p:nvPr/>
          </p:nvSpPr>
          <p:spPr bwMode="auto">
            <a:xfrm>
              <a:off x="4667" y="483"/>
              <a:ext cx="901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4800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АВ</a:t>
              </a:r>
            </a:p>
          </p:txBody>
        </p:sp>
        <p:sp>
          <p:nvSpPr>
            <p:cNvPr id="964667" name="Freeform 59"/>
            <p:cNvSpPr>
              <a:spLocks/>
            </p:cNvSpPr>
            <p:nvPr/>
          </p:nvSpPr>
          <p:spPr bwMode="auto">
            <a:xfrm>
              <a:off x="4704" y="96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4668" name="Text Box 60"/>
            <p:cNvSpPr txBox="1">
              <a:spLocks noChangeArrowheads="1"/>
            </p:cNvSpPr>
            <p:nvPr/>
          </p:nvSpPr>
          <p:spPr bwMode="auto">
            <a:xfrm>
              <a:off x="4656" y="87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sinC</a:t>
              </a:r>
              <a:endParaRPr lang="ru-RU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4672" name="Group 64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964673" name="Freeform 6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74" name="Freeform 6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75" name="Freeform 6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76" name="Freeform 6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77" name="Freeform 6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78" name="Freeform 7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79" name="Freeform 7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80" name="Freeform 7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4681" name="Text Box 73"/>
          <p:cNvSpPr txBox="1">
            <a:spLocks noChangeArrowheads="1"/>
          </p:cNvSpPr>
          <p:nvPr/>
        </p:nvSpPr>
        <p:spPr bwMode="auto">
          <a:xfrm>
            <a:off x="1388890" y="4106317"/>
            <a:ext cx="6454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ВС</a:t>
            </a:r>
          </a:p>
        </p:txBody>
      </p:sp>
      <p:sp>
        <p:nvSpPr>
          <p:cNvPr id="964682" name="Text Box 74"/>
          <p:cNvSpPr txBox="1">
            <a:spLocks noChangeArrowheads="1"/>
          </p:cNvSpPr>
          <p:nvPr/>
        </p:nvSpPr>
        <p:spPr bwMode="auto">
          <a:xfrm>
            <a:off x="2135445" y="5560469"/>
            <a:ext cx="7226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АС</a:t>
            </a:r>
          </a:p>
        </p:txBody>
      </p:sp>
      <p:sp>
        <p:nvSpPr>
          <p:cNvPr id="964683" name="Text Box 75"/>
          <p:cNvSpPr txBox="1">
            <a:spLocks noChangeArrowheads="1"/>
          </p:cNvSpPr>
          <p:nvPr/>
        </p:nvSpPr>
        <p:spPr bwMode="auto">
          <a:xfrm>
            <a:off x="3535704" y="3961309"/>
            <a:ext cx="73289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АВ</a:t>
            </a:r>
          </a:p>
        </p:txBody>
      </p:sp>
      <p:sp>
        <p:nvSpPr>
          <p:cNvPr id="964705" name="Rectangle 97"/>
          <p:cNvSpPr>
            <a:spLocks noChangeArrowheads="1"/>
          </p:cNvSpPr>
          <p:nvPr/>
        </p:nvSpPr>
        <p:spPr bwMode="auto">
          <a:xfrm>
            <a:off x="204845" y="466186"/>
            <a:ext cx="881688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треугольника пропорциональны синусам противолежащих углов.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274" y="4505325"/>
            <a:ext cx="1323975" cy="1685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35 0.09237 L 8.33333E-7 -4.44444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964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-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6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4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64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64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64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4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03594 -0.2048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64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-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6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64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64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022E-16 L -0.21284 0.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964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42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6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64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46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64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4612" grpId="0" animBg="1"/>
      <p:bldP spid="964615" grpId="0" animBg="1"/>
      <p:bldP spid="9646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419600" y="3276600"/>
            <a:ext cx="4572000" cy="16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648200" y="1371600"/>
            <a:ext cx="4038600" cy="47545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4400"/>
              <a:t>Дано:     АВС</a:t>
            </a:r>
          </a:p>
          <a:p>
            <a:pPr marL="0" indent="0" eaLnBrk="1" hangingPunct="1">
              <a:buFontTx/>
              <a:buNone/>
            </a:pPr>
            <a:r>
              <a:rPr lang="ru-RU" altLang="ru-RU" sz="4400"/>
              <a:t>Доказать:</a:t>
            </a:r>
          </a:p>
          <a:p>
            <a:pPr marL="0" indent="0" eaLnBrk="1" hangingPunct="1">
              <a:buFontTx/>
              <a:buNone/>
            </a:pPr>
            <a:r>
              <a:rPr lang="ru-RU" altLang="ru-RU" sz="4400"/>
              <a:t> 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838200" y="1524000"/>
            <a:ext cx="3429000" cy="4038600"/>
          </a:xfrm>
          <a:prstGeom prst="triangle">
            <a:avLst>
              <a:gd name="adj" fmla="val 839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533400" y="5410200"/>
            <a:ext cx="517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3429000" y="914400"/>
            <a:ext cx="492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0247" name="TextBox 6"/>
          <p:cNvSpPr txBox="1">
            <a:spLocks noChangeArrowheads="1"/>
          </p:cNvSpPr>
          <p:nvPr/>
        </p:nvSpPr>
        <p:spPr bwMode="auto">
          <a:xfrm>
            <a:off x="4114800" y="5486400"/>
            <a:ext cx="517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graphicFrame>
        <p:nvGraphicFramePr>
          <p:cNvPr id="10248" name="Object 2"/>
          <p:cNvGraphicFramePr>
            <a:graphicFrameLocks noChangeAspect="1"/>
          </p:cNvGraphicFramePr>
          <p:nvPr/>
        </p:nvGraphicFramePr>
        <p:xfrm>
          <a:off x="6248400" y="1371600"/>
          <a:ext cx="4508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744" name="Формула" r:id="rId2" imgW="139579" imgH="164957" progId="Equation.3">
                  <p:embed/>
                </p:oleObj>
              </mc:Choice>
              <mc:Fallback>
                <p:oleObj name="Формула" r:id="rId2" imgW="139579" imgH="164957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371600"/>
                        <a:ext cx="450850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3"/>
          <p:cNvGraphicFramePr>
            <a:graphicFrameLocks noChangeAspect="1"/>
          </p:cNvGraphicFramePr>
          <p:nvPr/>
        </p:nvGraphicFramePr>
        <p:xfrm>
          <a:off x="4495800" y="3429000"/>
          <a:ext cx="4429125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2745" name="Формула" r:id="rId4" imgW="1345616" imgH="393529" progId="Equation.3">
                  <p:embed/>
                </p:oleObj>
              </mc:Choice>
              <mc:Fallback>
                <p:oleObj name="Формула" r:id="rId4" imgW="1345616" imgH="393529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429000"/>
                        <a:ext cx="4429125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04856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3733800" y="381000"/>
            <a:ext cx="5410200" cy="5745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3600" u="sng" dirty="0"/>
              <a:t>Доказательство:</a:t>
            </a:r>
          </a:p>
          <a:p>
            <a:pPr marL="0" indent="0" eaLnBrk="1" hangingPunct="1">
              <a:buFontTx/>
              <a:buNone/>
            </a:pPr>
            <a:r>
              <a:rPr lang="en-US" altLang="ru-RU" sz="3600" dirty="0">
                <a:solidFill>
                  <a:schemeClr val="tx1"/>
                </a:solidFill>
              </a:rPr>
              <a:t>S  </a:t>
            </a:r>
            <a:r>
              <a:rPr lang="ru-RU" altLang="ru-RU" sz="3600" dirty="0">
                <a:solidFill>
                  <a:schemeClr val="tx1"/>
                </a:solidFill>
              </a:rPr>
              <a:t> </a:t>
            </a:r>
            <a:r>
              <a:rPr lang="en-US" altLang="ru-RU" sz="2400" dirty="0">
                <a:solidFill>
                  <a:schemeClr val="tx1"/>
                </a:solidFill>
              </a:rPr>
              <a:t>ABC </a:t>
            </a:r>
            <a:r>
              <a:rPr lang="en-US" altLang="ru-RU" sz="3600" dirty="0">
                <a:solidFill>
                  <a:schemeClr val="tx1"/>
                </a:solidFill>
              </a:rPr>
              <a:t>=                  </a:t>
            </a:r>
            <a:r>
              <a:rPr lang="ru-RU" altLang="ru-RU" sz="3600" dirty="0">
                <a:solidFill>
                  <a:schemeClr val="tx1"/>
                </a:solidFill>
              </a:rPr>
              <a:t>      </a:t>
            </a:r>
            <a:r>
              <a:rPr lang="en-US" altLang="ru-RU" sz="2400" dirty="0">
                <a:solidFill>
                  <a:srgbClr val="C00000"/>
                </a:solidFill>
              </a:rPr>
              <a:t>(1)</a:t>
            </a:r>
          </a:p>
          <a:p>
            <a:pPr marL="0" indent="0" eaLnBrk="1" hangingPunct="1">
              <a:buFontTx/>
              <a:buNone/>
            </a:pPr>
            <a:endParaRPr lang="en-US" altLang="ru-RU" sz="3600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US" altLang="ru-RU" sz="3600" dirty="0">
                <a:solidFill>
                  <a:schemeClr val="tx1"/>
                </a:solidFill>
              </a:rPr>
              <a:t>S  </a:t>
            </a:r>
            <a:r>
              <a:rPr lang="en-US" altLang="ru-RU" sz="2400" dirty="0">
                <a:solidFill>
                  <a:schemeClr val="tx1"/>
                </a:solidFill>
              </a:rPr>
              <a:t>ABC</a:t>
            </a:r>
            <a:r>
              <a:rPr lang="en-US" altLang="ru-RU" sz="3600" dirty="0">
                <a:solidFill>
                  <a:schemeClr val="tx1"/>
                </a:solidFill>
              </a:rPr>
              <a:t> =</a:t>
            </a:r>
            <a:r>
              <a:rPr lang="ru-RU" altLang="ru-RU" sz="3600" dirty="0">
                <a:solidFill>
                  <a:schemeClr val="tx1"/>
                </a:solidFill>
              </a:rPr>
              <a:t> </a:t>
            </a:r>
            <a:r>
              <a:rPr lang="en-US" altLang="ru-RU" sz="3600" dirty="0">
                <a:solidFill>
                  <a:schemeClr val="tx1"/>
                </a:solidFill>
              </a:rPr>
              <a:t>         </a:t>
            </a:r>
            <a:r>
              <a:rPr lang="ru-RU" altLang="ru-RU" sz="3600" dirty="0">
                <a:solidFill>
                  <a:schemeClr val="tx1"/>
                </a:solidFill>
              </a:rPr>
              <a:t>       </a:t>
            </a:r>
            <a:r>
              <a:rPr lang="en-US" altLang="ru-RU" sz="3600" dirty="0">
                <a:solidFill>
                  <a:schemeClr val="tx1"/>
                </a:solidFill>
              </a:rPr>
              <a:t>       </a:t>
            </a:r>
            <a:r>
              <a:rPr lang="en-US" altLang="ru-RU" sz="2400" dirty="0">
                <a:solidFill>
                  <a:srgbClr val="C00000"/>
                </a:solidFill>
              </a:rPr>
              <a:t>(2)</a:t>
            </a:r>
          </a:p>
          <a:p>
            <a:pPr marL="0" indent="0" eaLnBrk="1" hangingPunct="1">
              <a:buFontTx/>
              <a:buNone/>
            </a:pPr>
            <a:endParaRPr lang="en-US" altLang="ru-RU" sz="3600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US" altLang="ru-RU" sz="3600" dirty="0">
                <a:solidFill>
                  <a:schemeClr val="tx1"/>
                </a:solidFill>
              </a:rPr>
              <a:t>S  </a:t>
            </a:r>
            <a:r>
              <a:rPr lang="ru-RU" altLang="ru-RU" sz="3600" dirty="0">
                <a:solidFill>
                  <a:schemeClr val="tx1"/>
                </a:solidFill>
              </a:rPr>
              <a:t> </a:t>
            </a:r>
            <a:r>
              <a:rPr lang="en-US" altLang="ru-RU" sz="2400" dirty="0">
                <a:solidFill>
                  <a:schemeClr val="tx1"/>
                </a:solidFill>
              </a:rPr>
              <a:t>ABC</a:t>
            </a:r>
            <a:r>
              <a:rPr lang="en-US" altLang="ru-RU" sz="3600" dirty="0">
                <a:solidFill>
                  <a:schemeClr val="tx1"/>
                </a:solidFill>
              </a:rPr>
              <a:t> =</a:t>
            </a:r>
            <a:r>
              <a:rPr lang="ru-RU" altLang="ru-RU" sz="3600" dirty="0">
                <a:solidFill>
                  <a:schemeClr val="tx1"/>
                </a:solidFill>
              </a:rPr>
              <a:t>     </a:t>
            </a:r>
            <a:r>
              <a:rPr lang="en-US" altLang="ru-RU" sz="3600" dirty="0">
                <a:solidFill>
                  <a:schemeClr val="tx1"/>
                </a:solidFill>
              </a:rPr>
              <a:t>                  </a:t>
            </a:r>
            <a:r>
              <a:rPr lang="en-US" altLang="ru-RU" sz="2400" dirty="0">
                <a:solidFill>
                  <a:srgbClr val="C00000"/>
                </a:solidFill>
              </a:rPr>
              <a:t>(3)</a:t>
            </a:r>
          </a:p>
          <a:p>
            <a:pPr marL="0" indent="0" eaLnBrk="1" hangingPunct="1">
              <a:buFontTx/>
              <a:buNone/>
            </a:pPr>
            <a:endParaRPr lang="ru-RU" altLang="ru-RU" sz="36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33400" y="1447800"/>
            <a:ext cx="3200400" cy="4038600"/>
          </a:xfrm>
          <a:prstGeom prst="triangle">
            <a:avLst>
              <a:gd name="adj" fmla="val 839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381000" y="5410200"/>
            <a:ext cx="517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3124200" y="914400"/>
            <a:ext cx="492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3657600" y="5334000"/>
            <a:ext cx="517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graphicFrame>
        <p:nvGraphicFramePr>
          <p:cNvPr id="11271" name="Object 2"/>
          <p:cNvGraphicFramePr>
            <a:graphicFrameLocks noChangeAspect="1"/>
          </p:cNvGraphicFramePr>
          <p:nvPr/>
        </p:nvGraphicFramePr>
        <p:xfrm>
          <a:off x="4051300" y="1371600"/>
          <a:ext cx="304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0" name="Формула" r:id="rId2" imgW="139579" imgH="164957" progId="Equation.3">
                  <p:embed/>
                </p:oleObj>
              </mc:Choice>
              <mc:Fallback>
                <p:oleObj name="Формула" r:id="rId2" imgW="139579" imgH="164957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1300" y="1371600"/>
                        <a:ext cx="304800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2590800" y="2286000"/>
            <a:ext cx="727075" cy="153988"/>
          </a:xfrm>
          <a:custGeom>
            <a:avLst/>
            <a:gdLst>
              <a:gd name="connsiteX0" fmla="*/ 33627 w 726801"/>
              <a:gd name="connsiteY0" fmla="*/ 16813 h 153721"/>
              <a:gd name="connsiteX1" fmla="*/ 122117 w 726801"/>
              <a:gd name="connsiteY1" fmla="*/ 61058 h 153721"/>
              <a:gd name="connsiteX2" fmla="*/ 166363 w 726801"/>
              <a:gd name="connsiteY2" fmla="*/ 90554 h 153721"/>
              <a:gd name="connsiteX3" fmla="*/ 269601 w 726801"/>
              <a:gd name="connsiteY3" fmla="*/ 105303 h 153721"/>
              <a:gd name="connsiteX4" fmla="*/ 343343 w 726801"/>
              <a:gd name="connsiteY4" fmla="*/ 120051 h 153721"/>
              <a:gd name="connsiteX5" fmla="*/ 431834 w 726801"/>
              <a:gd name="connsiteY5" fmla="*/ 134800 h 153721"/>
              <a:gd name="connsiteX6" fmla="*/ 476079 w 726801"/>
              <a:gd name="connsiteY6" fmla="*/ 149548 h 153721"/>
              <a:gd name="connsiteX7" fmla="*/ 726801 w 726801"/>
              <a:gd name="connsiteY7" fmla="*/ 149548 h 1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6801" h="153721">
                <a:moveTo>
                  <a:pt x="33627" y="16813"/>
                </a:moveTo>
                <a:cubicBezTo>
                  <a:pt x="160421" y="101341"/>
                  <a:pt x="0" y="0"/>
                  <a:pt x="122117" y="61058"/>
                </a:cubicBezTo>
                <a:cubicBezTo>
                  <a:pt x="137971" y="68985"/>
                  <a:pt x="149385" y="85461"/>
                  <a:pt x="166363" y="90554"/>
                </a:cubicBezTo>
                <a:cubicBezTo>
                  <a:pt x="199659" y="100543"/>
                  <a:pt x="235312" y="99588"/>
                  <a:pt x="269601" y="105303"/>
                </a:cubicBezTo>
                <a:cubicBezTo>
                  <a:pt x="294327" y="109424"/>
                  <a:pt x="318680" y="115567"/>
                  <a:pt x="343343" y="120051"/>
                </a:cubicBezTo>
                <a:cubicBezTo>
                  <a:pt x="372765" y="125400"/>
                  <a:pt x="402642" y="128313"/>
                  <a:pt x="431834" y="134800"/>
                </a:cubicBezTo>
                <a:cubicBezTo>
                  <a:pt x="447010" y="138172"/>
                  <a:pt x="460552" y="148772"/>
                  <a:pt x="476079" y="149548"/>
                </a:cubicBezTo>
                <a:cubicBezTo>
                  <a:pt x="559549" y="153721"/>
                  <a:pt x="643227" y="149548"/>
                  <a:pt x="726801" y="149548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1273" name="Object 4"/>
          <p:cNvGraphicFramePr>
            <a:graphicFrameLocks noChangeAspect="1"/>
          </p:cNvGraphicFramePr>
          <p:nvPr/>
        </p:nvGraphicFramePr>
        <p:xfrm>
          <a:off x="5422900" y="1044575"/>
          <a:ext cx="27876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1" name="Формула" r:id="rId4" imgW="1028254" imgH="393529" progId="Equation.3">
                  <p:embed/>
                </p:oleObj>
              </mc:Choice>
              <mc:Fallback>
                <p:oleObj name="Формула" r:id="rId4" imgW="1028254" imgH="393529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044575"/>
                        <a:ext cx="278765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Object 5"/>
          <p:cNvGraphicFramePr>
            <a:graphicFrameLocks noChangeAspect="1"/>
          </p:cNvGraphicFramePr>
          <p:nvPr/>
        </p:nvGraphicFramePr>
        <p:xfrm>
          <a:off x="4022725" y="3019425"/>
          <a:ext cx="304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2" name="Формула" r:id="rId6" imgW="139579" imgH="164957" progId="Equation.3">
                  <p:embed/>
                </p:oleObj>
              </mc:Choice>
              <mc:Fallback>
                <p:oleObj name="Формула" r:id="rId6" imgW="139579" imgH="164957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2725" y="3019425"/>
                        <a:ext cx="304800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Object 6"/>
          <p:cNvGraphicFramePr>
            <a:graphicFrameLocks noChangeAspect="1"/>
          </p:cNvGraphicFramePr>
          <p:nvPr/>
        </p:nvGraphicFramePr>
        <p:xfrm>
          <a:off x="5422900" y="2678113"/>
          <a:ext cx="28559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3" name="Формула" r:id="rId8" imgW="1054100" imgH="393700" progId="Equation.3">
                  <p:embed/>
                </p:oleObj>
              </mc:Choice>
              <mc:Fallback>
                <p:oleObj name="Формула" r:id="rId8" imgW="1054100" imgH="3937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2678113"/>
                        <a:ext cx="2855913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6" name="Object 8"/>
          <p:cNvGraphicFramePr>
            <a:graphicFrameLocks noChangeAspect="1"/>
          </p:cNvGraphicFramePr>
          <p:nvPr/>
        </p:nvGraphicFramePr>
        <p:xfrm>
          <a:off x="4114800" y="4572000"/>
          <a:ext cx="304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4" name="Формула" r:id="rId10" imgW="139579" imgH="164957" progId="Equation.3">
                  <p:embed/>
                </p:oleObj>
              </mc:Choice>
              <mc:Fallback>
                <p:oleObj name="Формула" r:id="rId10" imgW="139579" imgH="164957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572000"/>
                        <a:ext cx="304800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7" name="Object 9"/>
          <p:cNvGraphicFramePr>
            <a:graphicFrameLocks noChangeAspect="1"/>
          </p:cNvGraphicFramePr>
          <p:nvPr/>
        </p:nvGraphicFramePr>
        <p:xfrm>
          <a:off x="5638800" y="4267200"/>
          <a:ext cx="28225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5" name="Формула" r:id="rId11" imgW="1040948" imgH="393529" progId="Equation.3">
                  <p:embed/>
                </p:oleObj>
              </mc:Choice>
              <mc:Fallback>
                <p:oleObj name="Формула" r:id="rId11" imgW="1040948" imgH="393529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267200"/>
                        <a:ext cx="2822575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олилиния 15"/>
          <p:cNvSpPr/>
          <p:nvPr/>
        </p:nvSpPr>
        <p:spPr>
          <a:xfrm>
            <a:off x="3051175" y="4660900"/>
            <a:ext cx="547688" cy="795338"/>
          </a:xfrm>
          <a:custGeom>
            <a:avLst/>
            <a:gdLst>
              <a:gd name="connsiteX0" fmla="*/ 546821 w 546821"/>
              <a:gd name="connsiteY0" fmla="*/ 0 h 796413"/>
              <a:gd name="connsiteX1" fmla="*/ 355092 w 546821"/>
              <a:gd name="connsiteY1" fmla="*/ 29497 h 796413"/>
              <a:gd name="connsiteX2" fmla="*/ 266602 w 546821"/>
              <a:gd name="connsiteY2" fmla="*/ 88491 h 796413"/>
              <a:gd name="connsiteX3" fmla="*/ 222357 w 546821"/>
              <a:gd name="connsiteY3" fmla="*/ 117987 h 796413"/>
              <a:gd name="connsiteX4" fmla="*/ 192860 w 546821"/>
              <a:gd name="connsiteY4" fmla="*/ 162233 h 796413"/>
              <a:gd name="connsiteX5" fmla="*/ 148615 w 546821"/>
              <a:gd name="connsiteY5" fmla="*/ 206478 h 796413"/>
              <a:gd name="connsiteX6" fmla="*/ 133867 w 546821"/>
              <a:gd name="connsiteY6" fmla="*/ 250723 h 796413"/>
              <a:gd name="connsiteX7" fmla="*/ 104370 w 546821"/>
              <a:gd name="connsiteY7" fmla="*/ 294968 h 796413"/>
              <a:gd name="connsiteX8" fmla="*/ 74873 w 546821"/>
              <a:gd name="connsiteY8" fmla="*/ 383458 h 796413"/>
              <a:gd name="connsiteX9" fmla="*/ 30628 w 546821"/>
              <a:gd name="connsiteY9" fmla="*/ 516194 h 796413"/>
              <a:gd name="connsiteX10" fmla="*/ 15880 w 546821"/>
              <a:gd name="connsiteY10" fmla="*/ 560439 h 796413"/>
              <a:gd name="connsiteX11" fmla="*/ 1131 w 546821"/>
              <a:gd name="connsiteY11" fmla="*/ 796413 h 79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6821" h="796413">
                <a:moveTo>
                  <a:pt x="546821" y="0"/>
                </a:moveTo>
                <a:cubicBezTo>
                  <a:pt x="525132" y="2169"/>
                  <a:pt x="401758" y="3571"/>
                  <a:pt x="355092" y="29497"/>
                </a:cubicBezTo>
                <a:cubicBezTo>
                  <a:pt x="324102" y="46713"/>
                  <a:pt x="296099" y="68826"/>
                  <a:pt x="266602" y="88491"/>
                </a:cubicBezTo>
                <a:lnTo>
                  <a:pt x="222357" y="117987"/>
                </a:lnTo>
                <a:cubicBezTo>
                  <a:pt x="212525" y="132736"/>
                  <a:pt x="204208" y="148616"/>
                  <a:pt x="192860" y="162233"/>
                </a:cubicBezTo>
                <a:cubicBezTo>
                  <a:pt x="179508" y="178256"/>
                  <a:pt x="160184" y="189124"/>
                  <a:pt x="148615" y="206478"/>
                </a:cubicBezTo>
                <a:cubicBezTo>
                  <a:pt x="139992" y="219413"/>
                  <a:pt x="140819" y="236818"/>
                  <a:pt x="133867" y="250723"/>
                </a:cubicBezTo>
                <a:cubicBezTo>
                  <a:pt x="125940" y="266577"/>
                  <a:pt x="111569" y="278770"/>
                  <a:pt x="104370" y="294968"/>
                </a:cubicBezTo>
                <a:cubicBezTo>
                  <a:pt x="91742" y="323380"/>
                  <a:pt x="84705" y="353961"/>
                  <a:pt x="74873" y="383458"/>
                </a:cubicBezTo>
                <a:lnTo>
                  <a:pt x="30628" y="516194"/>
                </a:lnTo>
                <a:lnTo>
                  <a:pt x="15880" y="560439"/>
                </a:lnTo>
                <a:cubicBezTo>
                  <a:pt x="0" y="766873"/>
                  <a:pt x="1131" y="688070"/>
                  <a:pt x="1131" y="796413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203575" y="4813300"/>
            <a:ext cx="454025" cy="673100"/>
          </a:xfrm>
          <a:custGeom>
            <a:avLst/>
            <a:gdLst>
              <a:gd name="connsiteX0" fmla="*/ 546821 w 546821"/>
              <a:gd name="connsiteY0" fmla="*/ 0 h 796413"/>
              <a:gd name="connsiteX1" fmla="*/ 355092 w 546821"/>
              <a:gd name="connsiteY1" fmla="*/ 29497 h 796413"/>
              <a:gd name="connsiteX2" fmla="*/ 266602 w 546821"/>
              <a:gd name="connsiteY2" fmla="*/ 88491 h 796413"/>
              <a:gd name="connsiteX3" fmla="*/ 222357 w 546821"/>
              <a:gd name="connsiteY3" fmla="*/ 117987 h 796413"/>
              <a:gd name="connsiteX4" fmla="*/ 192860 w 546821"/>
              <a:gd name="connsiteY4" fmla="*/ 162233 h 796413"/>
              <a:gd name="connsiteX5" fmla="*/ 148615 w 546821"/>
              <a:gd name="connsiteY5" fmla="*/ 206478 h 796413"/>
              <a:gd name="connsiteX6" fmla="*/ 133867 w 546821"/>
              <a:gd name="connsiteY6" fmla="*/ 250723 h 796413"/>
              <a:gd name="connsiteX7" fmla="*/ 104370 w 546821"/>
              <a:gd name="connsiteY7" fmla="*/ 294968 h 796413"/>
              <a:gd name="connsiteX8" fmla="*/ 74873 w 546821"/>
              <a:gd name="connsiteY8" fmla="*/ 383458 h 796413"/>
              <a:gd name="connsiteX9" fmla="*/ 30628 w 546821"/>
              <a:gd name="connsiteY9" fmla="*/ 516194 h 796413"/>
              <a:gd name="connsiteX10" fmla="*/ 15880 w 546821"/>
              <a:gd name="connsiteY10" fmla="*/ 560439 h 796413"/>
              <a:gd name="connsiteX11" fmla="*/ 1131 w 546821"/>
              <a:gd name="connsiteY11" fmla="*/ 796413 h 79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6821" h="796413">
                <a:moveTo>
                  <a:pt x="546821" y="0"/>
                </a:moveTo>
                <a:cubicBezTo>
                  <a:pt x="525132" y="2169"/>
                  <a:pt x="401758" y="3571"/>
                  <a:pt x="355092" y="29497"/>
                </a:cubicBezTo>
                <a:cubicBezTo>
                  <a:pt x="324102" y="46713"/>
                  <a:pt x="296099" y="68826"/>
                  <a:pt x="266602" y="88491"/>
                </a:cubicBezTo>
                <a:lnTo>
                  <a:pt x="222357" y="117987"/>
                </a:lnTo>
                <a:cubicBezTo>
                  <a:pt x="212525" y="132736"/>
                  <a:pt x="204208" y="148616"/>
                  <a:pt x="192860" y="162233"/>
                </a:cubicBezTo>
                <a:cubicBezTo>
                  <a:pt x="179508" y="178256"/>
                  <a:pt x="160184" y="189124"/>
                  <a:pt x="148615" y="206478"/>
                </a:cubicBezTo>
                <a:cubicBezTo>
                  <a:pt x="139992" y="219413"/>
                  <a:pt x="140819" y="236818"/>
                  <a:pt x="133867" y="250723"/>
                </a:cubicBezTo>
                <a:cubicBezTo>
                  <a:pt x="125940" y="266577"/>
                  <a:pt x="111569" y="278770"/>
                  <a:pt x="104370" y="294968"/>
                </a:cubicBezTo>
                <a:cubicBezTo>
                  <a:pt x="91742" y="323380"/>
                  <a:pt x="84705" y="353961"/>
                  <a:pt x="74873" y="383458"/>
                </a:cubicBezTo>
                <a:lnTo>
                  <a:pt x="30628" y="516194"/>
                </a:lnTo>
                <a:lnTo>
                  <a:pt x="15880" y="560439"/>
                </a:lnTo>
                <a:cubicBezTo>
                  <a:pt x="0" y="766873"/>
                  <a:pt x="1131" y="688070"/>
                  <a:pt x="1131" y="796413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 rot="13539005">
            <a:off x="715169" y="5207794"/>
            <a:ext cx="541337" cy="98425"/>
          </a:xfrm>
          <a:custGeom>
            <a:avLst/>
            <a:gdLst>
              <a:gd name="connsiteX0" fmla="*/ 33627 w 726801"/>
              <a:gd name="connsiteY0" fmla="*/ 16813 h 153721"/>
              <a:gd name="connsiteX1" fmla="*/ 122117 w 726801"/>
              <a:gd name="connsiteY1" fmla="*/ 61058 h 153721"/>
              <a:gd name="connsiteX2" fmla="*/ 166363 w 726801"/>
              <a:gd name="connsiteY2" fmla="*/ 90554 h 153721"/>
              <a:gd name="connsiteX3" fmla="*/ 269601 w 726801"/>
              <a:gd name="connsiteY3" fmla="*/ 105303 h 153721"/>
              <a:gd name="connsiteX4" fmla="*/ 343343 w 726801"/>
              <a:gd name="connsiteY4" fmla="*/ 120051 h 153721"/>
              <a:gd name="connsiteX5" fmla="*/ 431834 w 726801"/>
              <a:gd name="connsiteY5" fmla="*/ 134800 h 153721"/>
              <a:gd name="connsiteX6" fmla="*/ 476079 w 726801"/>
              <a:gd name="connsiteY6" fmla="*/ 149548 h 153721"/>
              <a:gd name="connsiteX7" fmla="*/ 726801 w 726801"/>
              <a:gd name="connsiteY7" fmla="*/ 149548 h 1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6801" h="153721">
                <a:moveTo>
                  <a:pt x="33627" y="16813"/>
                </a:moveTo>
                <a:cubicBezTo>
                  <a:pt x="160421" y="101341"/>
                  <a:pt x="0" y="0"/>
                  <a:pt x="122117" y="61058"/>
                </a:cubicBezTo>
                <a:cubicBezTo>
                  <a:pt x="137971" y="68985"/>
                  <a:pt x="149385" y="85461"/>
                  <a:pt x="166363" y="90554"/>
                </a:cubicBezTo>
                <a:cubicBezTo>
                  <a:pt x="199659" y="100543"/>
                  <a:pt x="235312" y="99588"/>
                  <a:pt x="269601" y="105303"/>
                </a:cubicBezTo>
                <a:cubicBezTo>
                  <a:pt x="294327" y="109424"/>
                  <a:pt x="318680" y="115567"/>
                  <a:pt x="343343" y="120051"/>
                </a:cubicBezTo>
                <a:cubicBezTo>
                  <a:pt x="372765" y="125400"/>
                  <a:pt x="402642" y="128313"/>
                  <a:pt x="431834" y="134800"/>
                </a:cubicBezTo>
                <a:cubicBezTo>
                  <a:pt x="447010" y="138172"/>
                  <a:pt x="460552" y="148772"/>
                  <a:pt x="476079" y="149548"/>
                </a:cubicBezTo>
                <a:cubicBezTo>
                  <a:pt x="559549" y="153721"/>
                  <a:pt x="643227" y="149548"/>
                  <a:pt x="726801" y="149548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rot="13539005">
            <a:off x="760412" y="5133976"/>
            <a:ext cx="758825" cy="95250"/>
          </a:xfrm>
          <a:custGeom>
            <a:avLst/>
            <a:gdLst>
              <a:gd name="connsiteX0" fmla="*/ 33627 w 726801"/>
              <a:gd name="connsiteY0" fmla="*/ 16813 h 153721"/>
              <a:gd name="connsiteX1" fmla="*/ 122117 w 726801"/>
              <a:gd name="connsiteY1" fmla="*/ 61058 h 153721"/>
              <a:gd name="connsiteX2" fmla="*/ 166363 w 726801"/>
              <a:gd name="connsiteY2" fmla="*/ 90554 h 153721"/>
              <a:gd name="connsiteX3" fmla="*/ 269601 w 726801"/>
              <a:gd name="connsiteY3" fmla="*/ 105303 h 153721"/>
              <a:gd name="connsiteX4" fmla="*/ 343343 w 726801"/>
              <a:gd name="connsiteY4" fmla="*/ 120051 h 153721"/>
              <a:gd name="connsiteX5" fmla="*/ 431834 w 726801"/>
              <a:gd name="connsiteY5" fmla="*/ 134800 h 153721"/>
              <a:gd name="connsiteX6" fmla="*/ 476079 w 726801"/>
              <a:gd name="connsiteY6" fmla="*/ 149548 h 153721"/>
              <a:gd name="connsiteX7" fmla="*/ 726801 w 726801"/>
              <a:gd name="connsiteY7" fmla="*/ 149548 h 1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6801" h="153721">
                <a:moveTo>
                  <a:pt x="33627" y="16813"/>
                </a:moveTo>
                <a:cubicBezTo>
                  <a:pt x="160421" y="101341"/>
                  <a:pt x="0" y="0"/>
                  <a:pt x="122117" y="61058"/>
                </a:cubicBezTo>
                <a:cubicBezTo>
                  <a:pt x="137971" y="68985"/>
                  <a:pt x="149385" y="85461"/>
                  <a:pt x="166363" y="90554"/>
                </a:cubicBezTo>
                <a:cubicBezTo>
                  <a:pt x="199659" y="100543"/>
                  <a:pt x="235312" y="99588"/>
                  <a:pt x="269601" y="105303"/>
                </a:cubicBezTo>
                <a:cubicBezTo>
                  <a:pt x="294327" y="109424"/>
                  <a:pt x="318680" y="115567"/>
                  <a:pt x="343343" y="120051"/>
                </a:cubicBezTo>
                <a:cubicBezTo>
                  <a:pt x="372765" y="125400"/>
                  <a:pt x="402642" y="128313"/>
                  <a:pt x="431834" y="134800"/>
                </a:cubicBezTo>
                <a:cubicBezTo>
                  <a:pt x="447010" y="138172"/>
                  <a:pt x="460552" y="148772"/>
                  <a:pt x="476079" y="149548"/>
                </a:cubicBezTo>
                <a:cubicBezTo>
                  <a:pt x="559549" y="153721"/>
                  <a:pt x="643227" y="149548"/>
                  <a:pt x="726801" y="149548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 rot="13539005">
            <a:off x="869950" y="5032375"/>
            <a:ext cx="920750" cy="146050"/>
          </a:xfrm>
          <a:custGeom>
            <a:avLst/>
            <a:gdLst>
              <a:gd name="connsiteX0" fmla="*/ 33627 w 726801"/>
              <a:gd name="connsiteY0" fmla="*/ 16813 h 153721"/>
              <a:gd name="connsiteX1" fmla="*/ 122117 w 726801"/>
              <a:gd name="connsiteY1" fmla="*/ 61058 h 153721"/>
              <a:gd name="connsiteX2" fmla="*/ 166363 w 726801"/>
              <a:gd name="connsiteY2" fmla="*/ 90554 h 153721"/>
              <a:gd name="connsiteX3" fmla="*/ 269601 w 726801"/>
              <a:gd name="connsiteY3" fmla="*/ 105303 h 153721"/>
              <a:gd name="connsiteX4" fmla="*/ 343343 w 726801"/>
              <a:gd name="connsiteY4" fmla="*/ 120051 h 153721"/>
              <a:gd name="connsiteX5" fmla="*/ 431834 w 726801"/>
              <a:gd name="connsiteY5" fmla="*/ 134800 h 153721"/>
              <a:gd name="connsiteX6" fmla="*/ 476079 w 726801"/>
              <a:gd name="connsiteY6" fmla="*/ 149548 h 153721"/>
              <a:gd name="connsiteX7" fmla="*/ 726801 w 726801"/>
              <a:gd name="connsiteY7" fmla="*/ 149548 h 1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6801" h="153721">
                <a:moveTo>
                  <a:pt x="33627" y="16813"/>
                </a:moveTo>
                <a:cubicBezTo>
                  <a:pt x="160421" y="101341"/>
                  <a:pt x="0" y="0"/>
                  <a:pt x="122117" y="61058"/>
                </a:cubicBezTo>
                <a:cubicBezTo>
                  <a:pt x="137971" y="68985"/>
                  <a:pt x="149385" y="85461"/>
                  <a:pt x="166363" y="90554"/>
                </a:cubicBezTo>
                <a:cubicBezTo>
                  <a:pt x="199659" y="100543"/>
                  <a:pt x="235312" y="99588"/>
                  <a:pt x="269601" y="105303"/>
                </a:cubicBezTo>
                <a:cubicBezTo>
                  <a:pt x="294327" y="109424"/>
                  <a:pt x="318680" y="115567"/>
                  <a:pt x="343343" y="120051"/>
                </a:cubicBezTo>
                <a:cubicBezTo>
                  <a:pt x="372765" y="125400"/>
                  <a:pt x="402642" y="128313"/>
                  <a:pt x="431834" y="134800"/>
                </a:cubicBezTo>
                <a:cubicBezTo>
                  <a:pt x="447010" y="138172"/>
                  <a:pt x="460552" y="148772"/>
                  <a:pt x="476079" y="149548"/>
                </a:cubicBezTo>
                <a:cubicBezTo>
                  <a:pt x="559549" y="153721"/>
                  <a:pt x="643227" y="149548"/>
                  <a:pt x="726801" y="149548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77653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590800" y="4724400"/>
            <a:ext cx="3505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382000" cy="5821363"/>
          </a:xfrm>
        </p:spPr>
        <p:txBody>
          <a:bodyPr/>
          <a:lstStyle/>
          <a:p>
            <a:pPr marL="0" indent="176213" eaLnBrk="1" hangingPunct="1">
              <a:buFontTx/>
              <a:buNone/>
            </a:pPr>
            <a:r>
              <a:rPr lang="ru-RU" altLang="ru-RU" dirty="0"/>
              <a:t> </a:t>
            </a:r>
            <a:r>
              <a:rPr lang="ru-RU" altLang="ru-RU" dirty="0">
                <a:solidFill>
                  <a:schemeClr val="tx1"/>
                </a:solidFill>
              </a:rPr>
              <a:t>Приравняем равенства (1) и (2), получим</a:t>
            </a: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                                    </a:t>
            </a: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                              =        </a:t>
            </a:r>
          </a:p>
          <a:p>
            <a:pPr marL="0" indent="176213" eaLnBrk="1" hangingPunct="1">
              <a:buFontTx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Сократим  на            ,  получим </a:t>
            </a:r>
          </a:p>
          <a:p>
            <a:pPr marL="0" indent="176213" eaLnBrk="1" hangingPunct="1">
              <a:buFontTx/>
              <a:buNone/>
            </a:pPr>
            <a:endParaRPr lang="ru-RU" altLang="ru-RU" dirty="0"/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                             =</a:t>
            </a:r>
          </a:p>
          <a:p>
            <a:pPr marL="0" indent="176213" eaLnBrk="1" hangingPunct="1">
              <a:buFontTx/>
              <a:buNone/>
            </a:pPr>
            <a:endParaRPr lang="ru-RU" altLang="ru-RU" dirty="0"/>
          </a:p>
          <a:p>
            <a:pPr marL="0" indent="176213" algn="ctr" eaLnBrk="1" hangingPunct="1">
              <a:buFontTx/>
              <a:buNone/>
            </a:pPr>
            <a:r>
              <a:rPr lang="ru-RU" altLang="ru-RU" dirty="0"/>
              <a:t>                     </a:t>
            </a:r>
          </a:p>
        </p:txBody>
      </p:sp>
      <p:graphicFrame>
        <p:nvGraphicFramePr>
          <p:cNvPr id="1229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129061"/>
              </p:ext>
            </p:extLst>
          </p:nvPr>
        </p:nvGraphicFramePr>
        <p:xfrm>
          <a:off x="573496" y="1070923"/>
          <a:ext cx="35845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07" name="Формула" r:id="rId2" imgW="1028254" imgH="393529" progId="Equation.3">
                  <p:embed/>
                </p:oleObj>
              </mc:Choice>
              <mc:Fallback>
                <p:oleObj name="Формула" r:id="rId2" imgW="1028254" imgH="393529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96" y="1070923"/>
                        <a:ext cx="3584575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260191"/>
              </p:ext>
            </p:extLst>
          </p:nvPr>
        </p:nvGraphicFramePr>
        <p:xfrm>
          <a:off x="4822235" y="1092200"/>
          <a:ext cx="3352800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08" name="Формула" r:id="rId4" imgW="1054100" imgH="393700" progId="Equation.3">
                  <p:embed/>
                </p:oleObj>
              </mc:Choice>
              <mc:Fallback>
                <p:oleObj name="Формула" r:id="rId4" imgW="1054100" imgH="3937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2235" y="1092200"/>
                        <a:ext cx="3352800" cy="125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741153"/>
              </p:ext>
            </p:extLst>
          </p:nvPr>
        </p:nvGraphicFramePr>
        <p:xfrm>
          <a:off x="3616325" y="2344738"/>
          <a:ext cx="10318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09" name="Формула" r:id="rId6" imgW="380835" imgH="393529" progId="Equation.3">
                  <p:embed/>
                </p:oleObj>
              </mc:Choice>
              <mc:Fallback>
                <p:oleObj name="Формула" r:id="rId6" imgW="380835" imgH="393529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6325" y="2344738"/>
                        <a:ext cx="1031875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471177"/>
              </p:ext>
            </p:extLst>
          </p:nvPr>
        </p:nvGraphicFramePr>
        <p:xfrm>
          <a:off x="1285875" y="3713880"/>
          <a:ext cx="237172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10" name="Формула" r:id="rId8" imgW="621760" imgH="177646" progId="Equation.3">
                  <p:embed/>
                </p:oleObj>
              </mc:Choice>
              <mc:Fallback>
                <p:oleObj name="Формула" r:id="rId8" imgW="621760" imgH="177646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3713880"/>
                        <a:ext cx="2371725" cy="677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943609"/>
              </p:ext>
            </p:extLst>
          </p:nvPr>
        </p:nvGraphicFramePr>
        <p:xfrm>
          <a:off x="4648200" y="3732929"/>
          <a:ext cx="210661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11" name="Формула" r:id="rId10" imgW="583693" imgH="177646" progId="Equation.3">
                  <p:embed/>
                </p:oleObj>
              </mc:Choice>
              <mc:Fallback>
                <p:oleObj name="Формула" r:id="rId10" imgW="583693" imgH="177646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732929"/>
                        <a:ext cx="2106612" cy="639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8"/>
          <p:cNvGraphicFramePr>
            <a:graphicFrameLocks noChangeAspect="1"/>
          </p:cNvGraphicFramePr>
          <p:nvPr/>
        </p:nvGraphicFramePr>
        <p:xfrm>
          <a:off x="6858000" y="388620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12" name="Формула" r:id="rId12" imgW="190417" imgH="152334" progId="Equation.3">
                  <p:embed/>
                </p:oleObj>
              </mc:Choice>
              <mc:Fallback>
                <p:oleObj name="Формула" r:id="rId12" imgW="190417" imgH="152334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886200"/>
                        <a:ext cx="5715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Object 9"/>
          <p:cNvGraphicFramePr>
            <a:graphicFrameLocks noChangeAspect="1"/>
          </p:cNvGraphicFramePr>
          <p:nvPr/>
        </p:nvGraphicFramePr>
        <p:xfrm>
          <a:off x="2743200" y="4876800"/>
          <a:ext cx="31765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13" name="Формула" r:id="rId14" imgW="863225" imgH="393529" progId="Equation.3">
                  <p:embed/>
                </p:oleObj>
              </mc:Choice>
              <mc:Fallback>
                <p:oleObj name="Формула" r:id="rId14" imgW="863225" imgH="393529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876800"/>
                        <a:ext cx="3176588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620293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590800" y="4724400"/>
            <a:ext cx="3505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382000" cy="5821363"/>
          </a:xfrm>
        </p:spPr>
        <p:txBody>
          <a:bodyPr/>
          <a:lstStyle/>
          <a:p>
            <a:pPr marL="0" indent="176213" eaLnBrk="1" hangingPunct="1">
              <a:buFontTx/>
              <a:buNone/>
            </a:pPr>
            <a:r>
              <a:rPr lang="ru-RU" altLang="ru-RU" dirty="0"/>
              <a:t> </a:t>
            </a:r>
            <a:r>
              <a:rPr lang="ru-RU" altLang="ru-RU" dirty="0">
                <a:solidFill>
                  <a:schemeClr val="tx1"/>
                </a:solidFill>
              </a:rPr>
              <a:t>Приравняем равенства (2) и (3), получим</a:t>
            </a: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</a:t>
            </a: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                             =</a:t>
            </a:r>
          </a:p>
          <a:p>
            <a:pPr marL="0" indent="176213" eaLnBrk="1" hangingPunct="1">
              <a:buFontTx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Сократим  на                    ,  получим </a:t>
            </a:r>
          </a:p>
          <a:p>
            <a:pPr marL="0" indent="176213" eaLnBrk="1" hangingPunct="1">
              <a:buFontTx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marL="0" indent="176213" eaLnBrk="1" hangingPunct="1"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                               =</a:t>
            </a:r>
          </a:p>
          <a:p>
            <a:pPr marL="0" indent="176213" eaLnBrk="1" hangingPunct="1">
              <a:buFontTx/>
              <a:buNone/>
            </a:pPr>
            <a:endParaRPr lang="ru-RU" altLang="ru-RU" dirty="0"/>
          </a:p>
          <a:p>
            <a:pPr marL="0" indent="176213" algn="ctr" eaLnBrk="1" hangingPunct="1">
              <a:buFontTx/>
              <a:buNone/>
            </a:pPr>
            <a:r>
              <a:rPr lang="ru-RU" altLang="ru-RU" dirty="0"/>
              <a:t>                     </a:t>
            </a:r>
          </a:p>
        </p:txBody>
      </p:sp>
      <p:graphicFrame>
        <p:nvGraphicFramePr>
          <p:cNvPr id="1331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753202"/>
              </p:ext>
            </p:extLst>
          </p:nvPr>
        </p:nvGraphicFramePr>
        <p:xfrm>
          <a:off x="486697" y="1108076"/>
          <a:ext cx="3627438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1" name="Формула" r:id="rId2" imgW="1040948" imgH="393529" progId="Equation.3">
                  <p:embed/>
                </p:oleObj>
              </mc:Choice>
              <mc:Fallback>
                <p:oleObj name="Формула" r:id="rId2" imgW="1040948" imgH="393529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697" y="1108076"/>
                        <a:ext cx="3627438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785290"/>
              </p:ext>
            </p:extLst>
          </p:nvPr>
        </p:nvGraphicFramePr>
        <p:xfrm>
          <a:off x="4684277" y="1150939"/>
          <a:ext cx="3352800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2" name="Формула" r:id="rId4" imgW="1054100" imgH="393700" progId="Equation.3">
                  <p:embed/>
                </p:oleObj>
              </mc:Choice>
              <mc:Fallback>
                <p:oleObj name="Формула" r:id="rId4" imgW="1054100" imgH="3937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4277" y="1150939"/>
                        <a:ext cx="3352800" cy="125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631193"/>
              </p:ext>
            </p:extLst>
          </p:nvPr>
        </p:nvGraphicFramePr>
        <p:xfrm>
          <a:off x="3815556" y="2479676"/>
          <a:ext cx="10318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3" name="Формула" r:id="rId6" imgW="380835" imgH="393529" progId="Equation.3">
                  <p:embed/>
                </p:oleObj>
              </mc:Choice>
              <mc:Fallback>
                <p:oleObj name="Формула" r:id="rId6" imgW="380835" imgH="393529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5556" y="2479676"/>
                        <a:ext cx="1031875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514798"/>
              </p:ext>
            </p:extLst>
          </p:nvPr>
        </p:nvGraphicFramePr>
        <p:xfrm>
          <a:off x="1458247" y="3709782"/>
          <a:ext cx="2371725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4" name="Формула" r:id="rId8" imgW="621760" imgH="177646" progId="Equation.3">
                  <p:embed/>
                </p:oleObj>
              </mc:Choice>
              <mc:Fallback>
                <p:oleObj name="Формула" r:id="rId8" imgW="621760" imgH="177646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247" y="3709782"/>
                        <a:ext cx="2371725" cy="677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641334"/>
              </p:ext>
            </p:extLst>
          </p:nvPr>
        </p:nvGraphicFramePr>
        <p:xfrm>
          <a:off x="4626077" y="3703638"/>
          <a:ext cx="210661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5" name="Формула" r:id="rId10" imgW="583693" imgH="177646" progId="Equation.3">
                  <p:embed/>
                </p:oleObj>
              </mc:Choice>
              <mc:Fallback>
                <p:oleObj name="Формула" r:id="rId10" imgW="583693" imgH="177646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6077" y="3703638"/>
                        <a:ext cx="2106613" cy="639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7"/>
          <p:cNvGraphicFramePr>
            <a:graphicFrameLocks noChangeAspect="1"/>
          </p:cNvGraphicFramePr>
          <p:nvPr/>
        </p:nvGraphicFramePr>
        <p:xfrm>
          <a:off x="6858000" y="3886200"/>
          <a:ext cx="57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6" name="Формула" r:id="rId12" imgW="190417" imgH="152334" progId="Equation.3">
                  <p:embed/>
                </p:oleObj>
              </mc:Choice>
              <mc:Fallback>
                <p:oleObj name="Формула" r:id="rId12" imgW="190417" imgH="152334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886200"/>
                        <a:ext cx="5715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Object 8"/>
          <p:cNvGraphicFramePr>
            <a:graphicFrameLocks noChangeAspect="1"/>
          </p:cNvGraphicFramePr>
          <p:nvPr/>
        </p:nvGraphicFramePr>
        <p:xfrm>
          <a:off x="2743200" y="4876800"/>
          <a:ext cx="31765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7" name="Формула" r:id="rId14" imgW="863225" imgH="393529" progId="Equation.3">
                  <p:embed/>
                </p:oleObj>
              </mc:Choice>
              <mc:Fallback>
                <p:oleObj name="Формула" r:id="rId14" imgW="863225" imgH="393529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876800"/>
                        <a:ext cx="3176588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15887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5181600" y="1676400"/>
            <a:ext cx="32004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14400" y="1752600"/>
            <a:ext cx="32004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05000" y="4267200"/>
            <a:ext cx="55626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pPr eaLnBrk="1" hangingPunct="1">
              <a:defRPr/>
            </a:pPr>
            <a:r>
              <a:rPr lang="ru-RU"/>
              <a:t>Объединив равенства</a:t>
            </a:r>
            <a:br>
              <a:rPr lang="ru-RU"/>
            </a:br>
            <a:endParaRPr lang="ru-RU"/>
          </a:p>
        </p:txBody>
      </p:sp>
      <p:graphicFrame>
        <p:nvGraphicFramePr>
          <p:cNvPr id="14342" name="Object 2"/>
          <p:cNvGraphicFramePr>
            <a:graphicFrameLocks noChangeAspect="1"/>
          </p:cNvGraphicFramePr>
          <p:nvPr/>
        </p:nvGraphicFramePr>
        <p:xfrm>
          <a:off x="914400" y="1676400"/>
          <a:ext cx="31765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843" name="Формула" r:id="rId2" imgW="863225" imgH="393529" progId="Equation.3">
                  <p:embed/>
                </p:oleObj>
              </mc:Choice>
              <mc:Fallback>
                <p:oleObj name="Формула" r:id="rId2" imgW="863225" imgH="393529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3176588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Object 3"/>
          <p:cNvGraphicFramePr>
            <a:graphicFrameLocks noChangeAspect="1"/>
          </p:cNvGraphicFramePr>
          <p:nvPr/>
        </p:nvGraphicFramePr>
        <p:xfrm>
          <a:off x="5181600" y="1600200"/>
          <a:ext cx="317658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844" name="Формула" r:id="rId4" imgW="863225" imgH="393529" progId="Equation.3">
                  <p:embed/>
                </p:oleObj>
              </mc:Choice>
              <mc:Fallback>
                <p:oleObj name="Формула" r:id="rId4" imgW="863225" imgH="393529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600200"/>
                        <a:ext cx="3176588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4267200" y="1828800"/>
            <a:ext cx="682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5400">
                <a:latin typeface="Arial" panose="020B0604020202020204" pitchFamily="34" charset="0"/>
              </a:rPr>
              <a:t>И</a:t>
            </a:r>
          </a:p>
        </p:txBody>
      </p:sp>
      <p:sp>
        <p:nvSpPr>
          <p:cNvPr id="14345" name="TextBox 6"/>
          <p:cNvSpPr txBox="1">
            <a:spLocks noChangeArrowheads="1"/>
          </p:cNvSpPr>
          <p:nvPr/>
        </p:nvSpPr>
        <p:spPr bwMode="auto">
          <a:xfrm>
            <a:off x="3581400" y="3352800"/>
            <a:ext cx="2400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400">
                <a:latin typeface="Arial" panose="020B0604020202020204" pitchFamily="34" charset="0"/>
              </a:rPr>
              <a:t>получим</a:t>
            </a:r>
          </a:p>
        </p:txBody>
      </p:sp>
      <p:graphicFrame>
        <p:nvGraphicFramePr>
          <p:cNvPr id="14346" name="Object 4"/>
          <p:cNvGraphicFramePr>
            <a:graphicFrameLocks noChangeAspect="1"/>
          </p:cNvGraphicFramePr>
          <p:nvPr/>
        </p:nvGraphicFramePr>
        <p:xfrm>
          <a:off x="2057400" y="4419600"/>
          <a:ext cx="52117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845" name="Формула" r:id="rId6" imgW="1345616" imgH="393529" progId="Equation.3">
                  <p:embed/>
                </p:oleObj>
              </mc:Choice>
              <mc:Fallback>
                <p:oleObj name="Формула" r:id="rId6" imgW="1345616" imgH="393529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419600"/>
                        <a:ext cx="5211763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007088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7" name="Freeform 3"/>
          <p:cNvSpPr>
            <a:spLocks/>
          </p:cNvSpPr>
          <p:nvPr/>
        </p:nvSpPr>
        <p:spPr bwMode="auto">
          <a:xfrm>
            <a:off x="3035300" y="3416300"/>
            <a:ext cx="1181100" cy="1522413"/>
          </a:xfrm>
          <a:custGeom>
            <a:avLst/>
            <a:gdLst>
              <a:gd name="T0" fmla="*/ 712 w 744"/>
              <a:gd name="T1" fmla="*/ 0 h 959"/>
              <a:gd name="T2" fmla="*/ 0 w 744"/>
              <a:gd name="T3" fmla="*/ 496 h 959"/>
              <a:gd name="T4" fmla="*/ 104 w 744"/>
              <a:gd name="T5" fmla="*/ 664 h 959"/>
              <a:gd name="T6" fmla="*/ 238 w 744"/>
              <a:gd name="T7" fmla="*/ 793 h 959"/>
              <a:gd name="T8" fmla="*/ 401 w 744"/>
              <a:gd name="T9" fmla="*/ 905 h 959"/>
              <a:gd name="T10" fmla="*/ 534 w 744"/>
              <a:gd name="T11" fmla="*/ 959 h 959"/>
              <a:gd name="T12" fmla="*/ 744 w 744"/>
              <a:gd name="T13" fmla="*/ 936 h 959"/>
              <a:gd name="T14" fmla="*/ 712 w 744"/>
              <a:gd name="T15" fmla="*/ 0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4" h="959">
                <a:moveTo>
                  <a:pt x="712" y="0"/>
                </a:moveTo>
                <a:lnTo>
                  <a:pt x="0" y="496"/>
                </a:lnTo>
                <a:lnTo>
                  <a:pt x="104" y="664"/>
                </a:lnTo>
                <a:lnTo>
                  <a:pt x="238" y="793"/>
                </a:lnTo>
                <a:lnTo>
                  <a:pt x="401" y="905"/>
                </a:lnTo>
                <a:lnTo>
                  <a:pt x="534" y="959"/>
                </a:lnTo>
                <a:lnTo>
                  <a:pt x="744" y="936"/>
                </a:lnTo>
                <a:lnTo>
                  <a:pt x="712" y="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8706" name="Freeform 2"/>
          <p:cNvSpPr>
            <a:spLocks/>
          </p:cNvSpPr>
          <p:nvPr/>
        </p:nvSpPr>
        <p:spPr bwMode="auto">
          <a:xfrm>
            <a:off x="2971800" y="4572000"/>
            <a:ext cx="1219200" cy="1050925"/>
          </a:xfrm>
          <a:custGeom>
            <a:avLst/>
            <a:gdLst>
              <a:gd name="T0" fmla="*/ 768 w 768"/>
              <a:gd name="T1" fmla="*/ 656 h 662"/>
              <a:gd name="T2" fmla="*/ 46 w 768"/>
              <a:gd name="T3" fmla="*/ 662 h 662"/>
              <a:gd name="T4" fmla="*/ 0 w 768"/>
              <a:gd name="T5" fmla="*/ 483 h 662"/>
              <a:gd name="T6" fmla="*/ 46 w 768"/>
              <a:gd name="T7" fmla="*/ 330 h 662"/>
              <a:gd name="T8" fmla="*/ 107 w 768"/>
              <a:gd name="T9" fmla="*/ 228 h 662"/>
              <a:gd name="T10" fmla="*/ 416 w 768"/>
              <a:gd name="T11" fmla="*/ 13 h 662"/>
              <a:gd name="T12" fmla="*/ 751 w 768"/>
              <a:gd name="T13" fmla="*/ 0 h 662"/>
              <a:gd name="T14" fmla="*/ 768 w 768"/>
              <a:gd name="T15" fmla="*/ 656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" h="662">
                <a:moveTo>
                  <a:pt x="768" y="656"/>
                </a:moveTo>
                <a:lnTo>
                  <a:pt x="46" y="662"/>
                </a:lnTo>
                <a:lnTo>
                  <a:pt x="0" y="483"/>
                </a:lnTo>
                <a:lnTo>
                  <a:pt x="46" y="330"/>
                </a:lnTo>
                <a:lnTo>
                  <a:pt x="107" y="228"/>
                </a:lnTo>
                <a:lnTo>
                  <a:pt x="416" y="13"/>
                </a:lnTo>
                <a:lnTo>
                  <a:pt x="751" y="0"/>
                </a:lnTo>
                <a:lnTo>
                  <a:pt x="768" y="656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8708" name="Freeform 4"/>
          <p:cNvSpPr>
            <a:spLocks/>
          </p:cNvSpPr>
          <p:nvPr/>
        </p:nvSpPr>
        <p:spPr bwMode="auto">
          <a:xfrm>
            <a:off x="777875" y="4749800"/>
            <a:ext cx="1787525" cy="873125"/>
          </a:xfrm>
          <a:custGeom>
            <a:avLst/>
            <a:gdLst>
              <a:gd name="T0" fmla="*/ 0 w 1126"/>
              <a:gd name="T1" fmla="*/ 550 h 550"/>
              <a:gd name="T2" fmla="*/ 816 w 1126"/>
              <a:gd name="T3" fmla="*/ 550 h 550"/>
              <a:gd name="T4" fmla="*/ 1062 w 1126"/>
              <a:gd name="T5" fmla="*/ 528 h 550"/>
              <a:gd name="T6" fmla="*/ 1126 w 1126"/>
              <a:gd name="T7" fmla="*/ 392 h 550"/>
              <a:gd name="T8" fmla="*/ 1030 w 1126"/>
              <a:gd name="T9" fmla="*/ 192 h 550"/>
              <a:gd name="T10" fmla="*/ 862 w 1126"/>
              <a:gd name="T11" fmla="*/ 0 h 550"/>
              <a:gd name="T12" fmla="*/ 814 w 1126"/>
              <a:gd name="T13" fmla="*/ 8 h 550"/>
              <a:gd name="T14" fmla="*/ 0 w 1126"/>
              <a:gd name="T15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6" h="550">
                <a:moveTo>
                  <a:pt x="0" y="550"/>
                </a:moveTo>
                <a:lnTo>
                  <a:pt x="816" y="550"/>
                </a:lnTo>
                <a:lnTo>
                  <a:pt x="1062" y="528"/>
                </a:lnTo>
                <a:lnTo>
                  <a:pt x="1126" y="392"/>
                </a:lnTo>
                <a:lnTo>
                  <a:pt x="1030" y="192"/>
                </a:lnTo>
                <a:lnTo>
                  <a:pt x="862" y="0"/>
                </a:lnTo>
                <a:lnTo>
                  <a:pt x="814" y="8"/>
                </a:lnTo>
                <a:lnTo>
                  <a:pt x="0" y="550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8709" name="AutoShape 5"/>
          <p:cNvSpPr>
            <a:spLocks noChangeArrowheads="1"/>
          </p:cNvSpPr>
          <p:nvPr/>
        </p:nvSpPr>
        <p:spPr bwMode="auto">
          <a:xfrm>
            <a:off x="777875" y="3413125"/>
            <a:ext cx="3429000" cy="2209800"/>
          </a:xfrm>
          <a:prstGeom prst="triangle">
            <a:avLst>
              <a:gd name="adj" fmla="val 99259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68710" name="Text Box 6"/>
          <p:cNvSpPr txBox="1">
            <a:spLocks noChangeArrowheads="1"/>
          </p:cNvSpPr>
          <p:nvPr/>
        </p:nvSpPr>
        <p:spPr bwMode="auto">
          <a:xfrm>
            <a:off x="549275" y="5546725"/>
            <a:ext cx="4810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</a:t>
            </a:r>
          </a:p>
        </p:txBody>
      </p:sp>
      <p:sp>
        <p:nvSpPr>
          <p:cNvPr id="968711" name="Text Box 7"/>
          <p:cNvSpPr txBox="1">
            <a:spLocks noChangeArrowheads="1"/>
          </p:cNvSpPr>
          <p:nvPr/>
        </p:nvSpPr>
        <p:spPr bwMode="auto">
          <a:xfrm>
            <a:off x="4191000" y="3124200"/>
            <a:ext cx="460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8712" name="Text Box 8"/>
          <p:cNvSpPr txBox="1">
            <a:spLocks noChangeArrowheads="1"/>
          </p:cNvSpPr>
          <p:nvPr/>
        </p:nvSpPr>
        <p:spPr bwMode="auto">
          <a:xfrm>
            <a:off x="3978275" y="5561013"/>
            <a:ext cx="420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68713" name="Picture 9" descr="Рисунок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7080" flipH="1" flipV="1">
            <a:off x="3505200" y="4343400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8714" name="Picture 10" descr="Рисунок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26492">
            <a:off x="2151856" y="5163344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8715" name="Picture 11" descr="Рисунок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3174">
            <a:off x="2209800" y="4038600"/>
            <a:ext cx="113506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8716" name="Rectangle 12"/>
          <p:cNvSpPr>
            <a:spLocks noChangeArrowheads="1"/>
          </p:cNvSpPr>
          <p:nvPr/>
        </p:nvSpPr>
        <p:spPr bwMode="auto">
          <a:xfrm>
            <a:off x="152400" y="6858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68754" name="Group 50"/>
          <p:cNvGrpSpPr>
            <a:grpSpLocks/>
          </p:cNvGrpSpPr>
          <p:nvPr/>
        </p:nvGrpSpPr>
        <p:grpSpPr bwMode="auto">
          <a:xfrm>
            <a:off x="2016125" y="1573213"/>
            <a:ext cx="1336675" cy="1398587"/>
            <a:chOff x="1270" y="991"/>
            <a:chExt cx="842" cy="881"/>
          </a:xfrm>
        </p:grpSpPr>
        <p:sp>
          <p:nvSpPr>
            <p:cNvPr id="968718" name="Text Box 14"/>
            <p:cNvSpPr txBox="1">
              <a:spLocks noChangeArrowheads="1"/>
            </p:cNvSpPr>
            <p:nvPr/>
          </p:nvSpPr>
          <p:spPr bwMode="auto">
            <a:xfrm>
              <a:off x="1344" y="991"/>
              <a:ext cx="683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MO</a:t>
              </a:r>
              <a:endParaRPr lang="ru-RU" sz="4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8719" name="Freeform 15"/>
            <p:cNvSpPr>
              <a:spLocks/>
            </p:cNvSpPr>
            <p:nvPr/>
          </p:nvSpPr>
          <p:spPr bwMode="auto">
            <a:xfrm>
              <a:off x="1318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8720" name="Text Box 16"/>
            <p:cNvSpPr txBox="1">
              <a:spLocks noChangeArrowheads="1"/>
            </p:cNvSpPr>
            <p:nvPr/>
          </p:nvSpPr>
          <p:spPr bwMode="auto">
            <a:xfrm>
              <a:off x="1270" y="135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sinX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8755" name="Group 51"/>
          <p:cNvGrpSpPr>
            <a:grpSpLocks/>
          </p:cNvGrpSpPr>
          <p:nvPr/>
        </p:nvGrpSpPr>
        <p:grpSpPr bwMode="auto">
          <a:xfrm>
            <a:off x="3692525" y="1573213"/>
            <a:ext cx="1370013" cy="1398587"/>
            <a:chOff x="2326" y="991"/>
            <a:chExt cx="863" cy="881"/>
          </a:xfrm>
        </p:grpSpPr>
        <p:sp>
          <p:nvSpPr>
            <p:cNvPr id="968722" name="Text Box 18"/>
            <p:cNvSpPr txBox="1">
              <a:spLocks noChangeArrowheads="1"/>
            </p:cNvSpPr>
            <p:nvPr/>
          </p:nvSpPr>
          <p:spPr bwMode="auto">
            <a:xfrm>
              <a:off x="2400" y="991"/>
              <a:ext cx="664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MX</a:t>
              </a:r>
              <a:endParaRPr lang="ru-RU" sz="4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8723" name="Freeform 19"/>
            <p:cNvSpPr>
              <a:spLocks/>
            </p:cNvSpPr>
            <p:nvPr/>
          </p:nvSpPr>
          <p:spPr bwMode="auto">
            <a:xfrm>
              <a:off x="2374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8724" name="Text Box 20"/>
            <p:cNvSpPr txBox="1">
              <a:spLocks noChangeArrowheads="1"/>
            </p:cNvSpPr>
            <p:nvPr/>
          </p:nvSpPr>
          <p:spPr bwMode="auto">
            <a:xfrm>
              <a:off x="2326" y="1353"/>
              <a:ext cx="86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sinO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8725" name="Group 21"/>
          <p:cNvGrpSpPr>
            <a:grpSpLocks/>
          </p:cNvGrpSpPr>
          <p:nvPr/>
        </p:nvGrpSpPr>
        <p:grpSpPr bwMode="auto">
          <a:xfrm>
            <a:off x="3159125" y="1828800"/>
            <a:ext cx="2208213" cy="823913"/>
            <a:chOff x="3264" y="672"/>
            <a:chExt cx="1391" cy="519"/>
          </a:xfrm>
        </p:grpSpPr>
        <p:sp>
          <p:nvSpPr>
            <p:cNvPr id="968726" name="Text Box 22"/>
            <p:cNvSpPr txBox="1">
              <a:spLocks noChangeArrowheads="1"/>
            </p:cNvSpPr>
            <p:nvPr/>
          </p:nvSpPr>
          <p:spPr bwMode="auto">
            <a:xfrm>
              <a:off x="3264" y="672"/>
              <a:ext cx="33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8727" name="Text Box 23"/>
            <p:cNvSpPr txBox="1">
              <a:spLocks noChangeArrowheads="1"/>
            </p:cNvSpPr>
            <p:nvPr/>
          </p:nvSpPr>
          <p:spPr bwMode="auto">
            <a:xfrm>
              <a:off x="4320" y="672"/>
              <a:ext cx="33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=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8756" name="Group 52"/>
          <p:cNvGrpSpPr>
            <a:grpSpLocks/>
          </p:cNvGrpSpPr>
          <p:nvPr/>
        </p:nvGrpSpPr>
        <p:grpSpPr bwMode="auto">
          <a:xfrm>
            <a:off x="5368925" y="1573213"/>
            <a:ext cx="1336675" cy="1398587"/>
            <a:chOff x="3382" y="991"/>
            <a:chExt cx="842" cy="881"/>
          </a:xfrm>
        </p:grpSpPr>
        <p:sp>
          <p:nvSpPr>
            <p:cNvPr id="968729" name="Text Box 25"/>
            <p:cNvSpPr txBox="1">
              <a:spLocks noChangeArrowheads="1"/>
            </p:cNvSpPr>
            <p:nvPr/>
          </p:nvSpPr>
          <p:spPr bwMode="auto">
            <a:xfrm>
              <a:off x="3475" y="991"/>
              <a:ext cx="60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OX</a:t>
              </a:r>
              <a:endParaRPr lang="ru-RU" sz="4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968730" name="Freeform 26"/>
            <p:cNvSpPr>
              <a:spLocks/>
            </p:cNvSpPr>
            <p:nvPr/>
          </p:nvSpPr>
          <p:spPr bwMode="auto">
            <a:xfrm>
              <a:off x="3430" y="1440"/>
              <a:ext cx="664" cy="1"/>
            </a:xfrm>
            <a:custGeom>
              <a:avLst/>
              <a:gdLst>
                <a:gd name="T0" fmla="*/ 0 w 664"/>
                <a:gd name="T1" fmla="*/ 0 h 1"/>
                <a:gd name="T2" fmla="*/ 664 w 6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68731" name="Text Box 27"/>
            <p:cNvSpPr txBox="1">
              <a:spLocks noChangeArrowheads="1"/>
            </p:cNvSpPr>
            <p:nvPr/>
          </p:nvSpPr>
          <p:spPr bwMode="auto">
            <a:xfrm>
              <a:off x="3382" y="1353"/>
              <a:ext cx="842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sinC</a:t>
              </a:r>
              <a:endParaRPr lang="ru-RU" sz="48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8732" name="Group 28"/>
          <p:cNvGrpSpPr>
            <a:grpSpLocks/>
          </p:cNvGrpSpPr>
          <p:nvPr/>
        </p:nvGrpSpPr>
        <p:grpSpPr bwMode="auto">
          <a:xfrm>
            <a:off x="76200" y="76200"/>
            <a:ext cx="9004300" cy="6705600"/>
            <a:chOff x="168" y="176"/>
            <a:chExt cx="5408" cy="3928"/>
          </a:xfrm>
        </p:grpSpPr>
        <p:sp>
          <p:nvSpPr>
            <p:cNvPr id="968733" name="Freeform 29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34" name="Freeform 30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35" name="Freeform 31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36" name="Freeform 32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37" name="Freeform 33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38" name="Freeform 34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39" name="Freeform 35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8740" name="Freeform 36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8753" name="Rectangle 49"/>
          <p:cNvSpPr>
            <a:spLocks noChangeArrowheads="1"/>
          </p:cNvSpPr>
          <p:nvPr/>
        </p:nvSpPr>
        <p:spPr bwMode="auto">
          <a:xfrm>
            <a:off x="71090" y="174240"/>
            <a:ext cx="904116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1000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треугольника пропорциональны синусам противолежащих углов.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774" y="4611597"/>
            <a:ext cx="2318834" cy="19107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 rot="1544952">
            <a:off x="8122661" y="5943879"/>
            <a:ext cx="435831" cy="690355"/>
          </a:xfrm>
          <a:prstGeom prst="rect">
            <a:avLst/>
          </a:prstGeom>
          <a:solidFill>
            <a:schemeClr val="bg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02 0.11459 L 4.16667E-6 -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968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-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6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8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68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6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687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11927 -0.2048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687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-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6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8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8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6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68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23698 0.081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968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6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68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68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96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87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968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8707" grpId="0" animBg="1"/>
      <p:bldP spid="968706" grpId="0" animBg="1"/>
      <p:bldP spid="96870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rgbClr val="00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rgbClr val="00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11576</TotalTime>
  <Words>431</Words>
  <Application>Microsoft Office PowerPoint</Application>
  <PresentationFormat>Экран (4:3)</PresentationFormat>
  <Paragraphs>163</Paragraphs>
  <Slides>20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Bookman Old Style</vt:lpstr>
      <vt:lpstr>Cambria Math</vt:lpstr>
      <vt:lpstr>Monotype Corsiva</vt:lpstr>
      <vt:lpstr>Times New Roman</vt:lpstr>
      <vt:lpstr>Wingdings</vt:lpstr>
      <vt:lpstr>Оформление по умолчанию</vt:lpstr>
      <vt:lpstr>Формула</vt:lpstr>
      <vt:lpstr>Уравнение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Объединив равенства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Кабинет317</dc:creator>
  <cp:lastModifiedBy>Алена Бондарева</cp:lastModifiedBy>
  <cp:revision>1062</cp:revision>
  <cp:lastPrinted>1601-01-01T00:00:00Z</cp:lastPrinted>
  <dcterms:created xsi:type="dcterms:W3CDTF">1601-01-01T00:00:00Z</dcterms:created>
  <dcterms:modified xsi:type="dcterms:W3CDTF">2023-06-09T08:43:48Z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