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39BA8-5BB0-4FFA-89F7-EAA930EE7B12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FD8FF-76EE-4D7E-8712-CDA5B4C493F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39BA8-5BB0-4FFA-89F7-EAA930EE7B12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FD8FF-76EE-4D7E-8712-CDA5B4C493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39BA8-5BB0-4FFA-89F7-EAA930EE7B12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FD8FF-76EE-4D7E-8712-CDA5B4C493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39BA8-5BB0-4FFA-89F7-EAA930EE7B12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FD8FF-76EE-4D7E-8712-CDA5B4C493F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39BA8-5BB0-4FFA-89F7-EAA930EE7B12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FD8FF-76EE-4D7E-8712-CDA5B4C493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39BA8-5BB0-4FFA-89F7-EAA930EE7B12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FD8FF-76EE-4D7E-8712-CDA5B4C493F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39BA8-5BB0-4FFA-89F7-EAA930EE7B12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FD8FF-76EE-4D7E-8712-CDA5B4C493F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39BA8-5BB0-4FFA-89F7-EAA930EE7B12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FD8FF-76EE-4D7E-8712-CDA5B4C493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39BA8-5BB0-4FFA-89F7-EAA930EE7B12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FD8FF-76EE-4D7E-8712-CDA5B4C493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39BA8-5BB0-4FFA-89F7-EAA930EE7B12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FD8FF-76EE-4D7E-8712-CDA5B4C493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39BA8-5BB0-4FFA-89F7-EAA930EE7B12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FD8FF-76EE-4D7E-8712-CDA5B4C493F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BB39BA8-5BB0-4FFA-89F7-EAA930EE7B12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0DFD8FF-76EE-4D7E-8712-CDA5B4C493F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859993"/>
            <a:ext cx="9036496" cy="33855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 по теме: 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«Создание проблемной ситуации на уроке математики как один из способов развития творческого мышления школьников»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99992" y="4365104"/>
            <a:ext cx="4464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                   учитель математики           МОУ «СОШ №13» Коноваленко Мария Алексеевна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626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6559" y="2060848"/>
            <a:ext cx="7250704" cy="2677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ru-RU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7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7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</a:t>
            </a:r>
            <a:r>
              <a:rPr lang="ru-RU" sz="7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365</a:t>
            </a:r>
            <a:r>
              <a:rPr lang="ru-RU" sz="4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4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1908" y="1988840"/>
            <a:ext cx="6360908" cy="35394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eaLnBrk="0" hangingPunct="0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– месяц февраль, </a:t>
            </a:r>
          </a:p>
          <a:p>
            <a:pPr eaLnBrk="0" hangingPunct="0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– месяцев по 30 дней,</a:t>
            </a:r>
          </a:p>
          <a:p>
            <a:pPr eaLnBrk="0" hangingPunct="0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–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месяцев по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дню,</a:t>
            </a:r>
          </a:p>
          <a:p>
            <a:pPr eaLnBrk="0" hangingPunct="0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365 – это количество дней в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году.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Тогда: 28 ·1 + 30 · 4 + 31 · 7 = 365.</a:t>
            </a:r>
          </a:p>
          <a:p>
            <a:pPr eaLnBrk="0" hangingPunct="0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k=1;m=30;n=31.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5395" y="692696"/>
            <a:ext cx="54841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 + 4n + 7m = 365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0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92" y="2420888"/>
            <a:ext cx="914400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</a:t>
            </a:r>
            <a:endParaRPr lang="ru-RU" sz="6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107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988840"/>
            <a:ext cx="8712968" cy="20313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Эмблема мастер-класса:</a:t>
            </a:r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 + 4n + 7m = 365</a:t>
            </a:r>
            <a:endParaRPr lang="ru-RU" sz="7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31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im5-tub-ru.yandex.net/i?id=56575270-31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48680"/>
            <a:ext cx="2500313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1640" y="990431"/>
            <a:ext cx="29206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Георгины</a:t>
            </a:r>
            <a:endParaRPr lang="ru-RU" sz="4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http://im3-tub-ru.yandex.net/i?id=246128324-66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5377" y="3429000"/>
            <a:ext cx="228600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36308" y="3945337"/>
            <a:ext cx="37112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Маргаритки</a:t>
            </a:r>
            <a:endParaRPr lang="ru-RU" sz="4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95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3820" y="476672"/>
            <a:ext cx="7632848" cy="57431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09600" indent="-609600">
              <a:lnSpc>
                <a:spcPct val="9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Репродуктивный</a:t>
            </a:r>
          </a:p>
          <a:p>
            <a:pPr marL="609600" indent="-609600">
              <a:lnSpc>
                <a:spcPct val="9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(основное назначение метода-формирование навыков и умений использования и применения полученных знаний)</a:t>
            </a:r>
          </a:p>
          <a:p>
            <a:pPr marL="609600" indent="-609600">
              <a:lnSpc>
                <a:spcPct val="9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Эвристический (или частично-поисковый)</a:t>
            </a:r>
          </a:p>
          <a:p>
            <a:pPr marL="609600" indent="-609600">
              <a:lnSpc>
                <a:spcPct val="9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(основное назначение метода - постепенная подготовка обучаемых к самостоятельной постановке и решению проблем)</a:t>
            </a:r>
          </a:p>
          <a:p>
            <a:pPr marL="609600" indent="-609600">
              <a:lnSpc>
                <a:spcPct val="9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Проблемный</a:t>
            </a:r>
          </a:p>
          <a:p>
            <a:pPr marL="609600" indent="-609600">
              <a:lnSpc>
                <a:spcPct val="9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(основное назначение метода – раскрытие  в изучаемом материале различных проблем и показ способов их решения)</a:t>
            </a:r>
          </a:p>
          <a:p>
            <a:pPr marL="609600" indent="-609600">
              <a:lnSpc>
                <a:spcPct val="9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Объяснительно- иллюстративный</a:t>
            </a:r>
          </a:p>
          <a:p>
            <a:pPr marL="609600" indent="-609600">
              <a:lnSpc>
                <a:spcPct val="9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(основное назначение метода – организация усвоения информации путем сообщения им учебного материала и обеспечение его успешного восприятия)</a:t>
            </a:r>
          </a:p>
        </p:txBody>
      </p:sp>
    </p:spTree>
    <p:extLst>
      <p:ext uri="{BB962C8B-B14F-4D97-AF65-F5344CB8AC3E}">
        <p14:creationId xmlns:p14="http://schemas.microsoft.com/office/powerpoint/2010/main" val="423074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/>
        </p:nvSpPr>
        <p:spPr bwMode="auto">
          <a:xfrm>
            <a:off x="2552700" y="1166019"/>
            <a:ext cx="4038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                </a:t>
            </a:r>
          </a:p>
        </p:txBody>
      </p:sp>
      <p:pic>
        <p:nvPicPr>
          <p:cNvPr id="3" name="Picture 6" descr="http://im3-tub-ru.yandex.net/i?id=22377482-14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019"/>
            <a:ext cx="4071937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67744" y="4869160"/>
            <a:ext cx="1765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Фундамент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78376" y="4005063"/>
            <a:ext cx="11486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этаж</a:t>
            </a:r>
            <a:endParaRPr lang="ru-RU" sz="24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76939" y="2847479"/>
            <a:ext cx="10797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этаж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67744" y="1691516"/>
            <a:ext cx="12330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Крыша</a:t>
            </a:r>
          </a:p>
        </p:txBody>
      </p:sp>
      <p:sp>
        <p:nvSpPr>
          <p:cNvPr id="8" name="Rectangle 4"/>
          <p:cNvSpPr>
            <a:spLocks noGrp="1" noChangeArrowheads="1"/>
          </p:cNvSpPr>
          <p:nvPr/>
        </p:nvSpPr>
        <p:spPr bwMode="auto">
          <a:xfrm>
            <a:off x="4748839" y="1166019"/>
            <a:ext cx="40386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Ответ</a:t>
            </a:r>
          </a:p>
          <a:p>
            <a:pPr algn="ctr" eaLnBrk="1" hangingPunct="1">
              <a:buFontTx/>
              <a:buNone/>
            </a:pPr>
            <a:endParaRPr lang="ru-RU" sz="3200" b="1" dirty="0" smtClean="0">
              <a:solidFill>
                <a:srgbClr val="002060"/>
              </a:solidFill>
            </a:endParaRPr>
          </a:p>
          <a:p>
            <a:pPr algn="ctr" eaLnBrk="1" hangingPunct="1">
              <a:buFontTx/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Решение</a:t>
            </a:r>
          </a:p>
          <a:p>
            <a:pPr algn="ctr" eaLnBrk="1" hangingPunct="1">
              <a:buFontTx/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 </a:t>
            </a:r>
          </a:p>
          <a:p>
            <a:pPr algn="ctr" eaLnBrk="1" hangingPunct="1">
              <a:buFontTx/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Вопрос</a:t>
            </a:r>
          </a:p>
          <a:p>
            <a:pPr algn="ctr" eaLnBrk="1" hangingPunct="1">
              <a:buFontTx/>
              <a:buNone/>
            </a:pPr>
            <a:endParaRPr lang="ru-RU" sz="3200" b="1" dirty="0" smtClean="0">
              <a:solidFill>
                <a:srgbClr val="002060"/>
              </a:solidFill>
            </a:endParaRPr>
          </a:p>
          <a:p>
            <a:pPr algn="ctr" eaLnBrk="1" hangingPunct="1">
              <a:buFontTx/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Условие</a:t>
            </a:r>
          </a:p>
          <a:p>
            <a:pPr algn="ctr" eaLnBrk="1" hangingPunct="1">
              <a:buFontTx/>
              <a:buNone/>
            </a:pPr>
            <a:endParaRPr lang="ru-RU" sz="32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23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5856" y="332656"/>
            <a:ext cx="239681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№1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547" y="1268760"/>
            <a:ext cx="7632848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>
              <a:buAutoNum type="arabicParenR"/>
            </a:pP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Маленький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букетик составили из 9 цветочков. Из них 5 цветов были фиалки, а остальные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маргаритки</a:t>
            </a:r>
          </a:p>
          <a:p>
            <a:pPr marL="457200" indent="-457200">
              <a:buAutoNum type="arabicParenR"/>
            </a:pP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вазе было 29 тюльпанов. Через неделю несколько тюльпанов облетело. Сколько цветов осталось? 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  На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клумбе цвело 15 георгинов и 23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циннии.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всего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цветов было на клумбе?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   Все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цветы имеют лепестки и стебель. Все травы имеют листья и стебель. Бамбук имеет стебель. Маргаритка имеет стебель и лепестки. Бамбук имеет листья. Является ли Бамбук травой? Является ли маргаритка травой? </a:t>
            </a:r>
          </a:p>
        </p:txBody>
      </p:sp>
    </p:spTree>
    <p:extLst>
      <p:ext uri="{BB962C8B-B14F-4D97-AF65-F5344CB8AC3E}">
        <p14:creationId xmlns:p14="http://schemas.microsoft.com/office/powerpoint/2010/main" val="75027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76906" y="836712"/>
            <a:ext cx="153599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Свет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33194" y="2613391"/>
            <a:ext cx="85420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Газ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51670" y="898267"/>
            <a:ext cx="330673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244,80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рублей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2548000"/>
            <a:ext cx="292201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6000 рублей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82882" y="128826"/>
            <a:ext cx="322395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№2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951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13857" y="476672"/>
            <a:ext cx="211628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№3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5" y="1352436"/>
            <a:ext cx="835292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dirty="0"/>
              <a:t> 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Третьекласснице Даше учительница дала задание сосчитать, сколько треугольников изображено на рисунке. Она нашла 5 треугольников. Подошла Лена и нашла 7 треугольников. Кто из них прав?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сколько треугольников вы видите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рисунке?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ello_html_f5b0154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429000"/>
            <a:ext cx="1939290" cy="204978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278349" y="4941168"/>
            <a:ext cx="343061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Ответ:7 треугольников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3570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785204"/>
              </p:ext>
            </p:extLst>
          </p:nvPr>
        </p:nvGraphicFramePr>
        <p:xfrm>
          <a:off x="2339752" y="2492896"/>
          <a:ext cx="3950970" cy="25120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79295"/>
                <a:gridCol w="1971675"/>
              </a:tblGrid>
              <a:tr h="1235710">
                <a:tc>
                  <a:txBody>
                    <a:bodyPr/>
                    <a:lstStyle/>
                    <a:p>
                      <a:pPr marL="71755" marR="7175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3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1276350">
                <a:tc>
                  <a:txBody>
                    <a:bodyPr/>
                    <a:lstStyle/>
                    <a:p>
                      <a:pPr marL="71755" marR="7175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347864" y="404664"/>
            <a:ext cx="211628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№4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59043" y="1196752"/>
            <a:ext cx="23775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Ответ: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30870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184</TotalTime>
  <Words>316</Words>
  <Application>Microsoft Office PowerPoint</Application>
  <PresentationFormat>Экран (4:3)</PresentationFormat>
  <Paragraphs>54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по теме: «Создание проблемной ситуации на уроке математики как один из способов развития творческого мышления»</dc:title>
  <dc:creator>22333</dc:creator>
  <cp:lastModifiedBy>22333</cp:lastModifiedBy>
  <cp:revision>16</cp:revision>
  <dcterms:created xsi:type="dcterms:W3CDTF">2018-01-25T18:03:24Z</dcterms:created>
  <dcterms:modified xsi:type="dcterms:W3CDTF">2018-04-19T17:58:56Z</dcterms:modified>
</cp:coreProperties>
</file>