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257" r:id="rId3"/>
    <p:sldId id="261" r:id="rId4"/>
    <p:sldId id="264" r:id="rId5"/>
    <p:sldId id="269" r:id="rId6"/>
    <p:sldId id="271" r:id="rId7"/>
    <p:sldId id="273" r:id="rId8"/>
    <p:sldId id="260" r:id="rId9"/>
    <p:sldId id="258" r:id="rId10"/>
    <p:sldId id="259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2" d="100"/>
          <a:sy n="72" d="100"/>
        </p:scale>
        <p:origin x="81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102367-E78C-4A19-A197-70420818A87C}" type="datetimeFigureOut">
              <a:rPr lang="ru-RU" smtClean="0"/>
              <a:t>15.04.2023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AE5358-4FD4-4394-A975-48249B24F4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41740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AE5358-4FD4-4394-A975-48249B24F434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81596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AE5358-4FD4-4394-A975-48249B24F434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4430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D3387-6499-4265-8542-6FCB2D9BEB0C}" type="datetimeFigureOut">
              <a:rPr lang="ru-RU" smtClean="0"/>
              <a:t>15.04.2023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21BEE165-F794-44B3-8CBC-EB1247DEFD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80929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D3387-6499-4265-8542-6FCB2D9BEB0C}" type="datetimeFigureOut">
              <a:rPr lang="ru-RU" smtClean="0"/>
              <a:t>15.04.2023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21BEE165-F794-44B3-8CBC-EB1247DEFD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77086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D3387-6499-4265-8542-6FCB2D9BEB0C}" type="datetimeFigureOut">
              <a:rPr lang="ru-RU" smtClean="0"/>
              <a:t>15.04.2023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21BEE165-F794-44B3-8CBC-EB1247DEFD4B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342903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D3387-6499-4265-8542-6FCB2D9BEB0C}" type="datetimeFigureOut">
              <a:rPr lang="ru-RU" smtClean="0"/>
              <a:t>15.04.2023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21BEE165-F794-44B3-8CBC-EB1247DEFD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40429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D3387-6499-4265-8542-6FCB2D9BEB0C}" type="datetimeFigureOut">
              <a:rPr lang="ru-RU" smtClean="0"/>
              <a:t>15.04.2023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21BEE165-F794-44B3-8CBC-EB1247DEFD4B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366898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D3387-6499-4265-8542-6FCB2D9BEB0C}" type="datetimeFigureOut">
              <a:rPr lang="ru-RU" smtClean="0"/>
              <a:t>15.04.2023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21BEE165-F794-44B3-8CBC-EB1247DEFD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4182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D3387-6499-4265-8542-6FCB2D9BEB0C}" type="datetimeFigureOut">
              <a:rPr lang="ru-RU" smtClean="0"/>
              <a:t>15.04.2023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EE165-F794-44B3-8CBC-EB1247DEFD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77120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D3387-6499-4265-8542-6FCB2D9BEB0C}" type="datetimeFigureOut">
              <a:rPr lang="ru-RU" smtClean="0"/>
              <a:t>15.04.2023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EE165-F794-44B3-8CBC-EB1247DEFD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1625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D3387-6499-4265-8542-6FCB2D9BEB0C}" type="datetimeFigureOut">
              <a:rPr lang="ru-RU" smtClean="0"/>
              <a:t>15.04.2023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EE165-F794-44B3-8CBC-EB1247DEFD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81591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D3387-6499-4265-8542-6FCB2D9BEB0C}" type="datetimeFigureOut">
              <a:rPr lang="ru-RU" smtClean="0"/>
              <a:t>15.04.2023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21BEE165-F794-44B3-8CBC-EB1247DEFD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56135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D3387-6499-4265-8542-6FCB2D9BEB0C}" type="datetimeFigureOut">
              <a:rPr lang="ru-RU" smtClean="0"/>
              <a:t>15.04.2023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21BEE165-F794-44B3-8CBC-EB1247DEFD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45752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D3387-6499-4265-8542-6FCB2D9BEB0C}" type="datetimeFigureOut">
              <a:rPr lang="ru-RU" smtClean="0"/>
              <a:t>15.04.2023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21BEE165-F794-44B3-8CBC-EB1247DEFD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2518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D3387-6499-4265-8542-6FCB2D9BEB0C}" type="datetimeFigureOut">
              <a:rPr lang="ru-RU" smtClean="0"/>
              <a:t>15.04.2023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EE165-F794-44B3-8CBC-EB1247DEFD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01607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D3387-6499-4265-8542-6FCB2D9BEB0C}" type="datetimeFigureOut">
              <a:rPr lang="ru-RU" smtClean="0"/>
              <a:t>15.04.2023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EE165-F794-44B3-8CBC-EB1247DEFD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63364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D3387-6499-4265-8542-6FCB2D9BEB0C}" type="datetimeFigureOut">
              <a:rPr lang="ru-RU" smtClean="0"/>
              <a:t>15.04.2023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EE165-F794-44B3-8CBC-EB1247DEFD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27298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D3387-6499-4265-8542-6FCB2D9BEB0C}" type="datetimeFigureOut">
              <a:rPr lang="ru-RU" smtClean="0"/>
              <a:t>15.04.2023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21BEE165-F794-44B3-8CBC-EB1247DEFD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89552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CD3387-6499-4265-8542-6FCB2D9BEB0C}" type="datetimeFigureOut">
              <a:rPr lang="ru-RU" smtClean="0"/>
              <a:t>15.04.2023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21BEE165-F794-44B3-8CBC-EB1247DEFD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6516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jpeg"/><Relationship Id="rId3" Type="http://schemas.openxmlformats.org/officeDocument/2006/relationships/image" Target="../media/image71.jpeg"/><Relationship Id="rId7" Type="http://schemas.openxmlformats.org/officeDocument/2006/relationships/image" Target="../media/image75.jpe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jpeg"/><Relationship Id="rId11" Type="http://schemas.openxmlformats.org/officeDocument/2006/relationships/image" Target="../media/image79.jpeg"/><Relationship Id="rId5" Type="http://schemas.openxmlformats.org/officeDocument/2006/relationships/image" Target="../media/image73.jpeg"/><Relationship Id="rId10" Type="http://schemas.openxmlformats.org/officeDocument/2006/relationships/image" Target="../media/image78.jpeg"/><Relationship Id="rId4" Type="http://schemas.openxmlformats.org/officeDocument/2006/relationships/image" Target="../media/image72.jpeg"/><Relationship Id="rId9" Type="http://schemas.openxmlformats.org/officeDocument/2006/relationships/image" Target="../media/image77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13" Type="http://schemas.openxmlformats.org/officeDocument/2006/relationships/image" Target="../media/image30.jpeg"/><Relationship Id="rId3" Type="http://schemas.openxmlformats.org/officeDocument/2006/relationships/image" Target="../media/image20.png"/><Relationship Id="rId7" Type="http://schemas.openxmlformats.org/officeDocument/2006/relationships/image" Target="../media/image24.jpeg"/><Relationship Id="rId12" Type="http://schemas.openxmlformats.org/officeDocument/2006/relationships/image" Target="../media/image29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11" Type="http://schemas.openxmlformats.org/officeDocument/2006/relationships/image" Target="../media/image28.jpeg"/><Relationship Id="rId5" Type="http://schemas.openxmlformats.org/officeDocument/2006/relationships/image" Target="../media/image22.png"/><Relationship Id="rId10" Type="http://schemas.openxmlformats.org/officeDocument/2006/relationships/image" Target="../media/image27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2.png"/><Relationship Id="rId7" Type="http://schemas.openxmlformats.org/officeDocument/2006/relationships/image" Target="../media/image36.jp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Relationship Id="rId9" Type="http://schemas.openxmlformats.org/officeDocument/2006/relationships/image" Target="../media/image38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gif"/><Relationship Id="rId9" Type="http://schemas.openxmlformats.org/officeDocument/2006/relationships/image" Target="../media/image46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8.jpeg"/><Relationship Id="rId7" Type="http://schemas.openxmlformats.org/officeDocument/2006/relationships/image" Target="../media/image52.jpeg"/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Relationship Id="rId9" Type="http://schemas.openxmlformats.org/officeDocument/2006/relationships/image" Target="../media/image54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jpeg"/><Relationship Id="rId3" Type="http://schemas.openxmlformats.org/officeDocument/2006/relationships/image" Target="../media/image55.jpeg"/><Relationship Id="rId7" Type="http://schemas.openxmlformats.org/officeDocument/2006/relationships/image" Target="../media/image59.jpeg"/><Relationship Id="rId12" Type="http://schemas.openxmlformats.org/officeDocument/2006/relationships/image" Target="../media/image6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jpeg"/><Relationship Id="rId11" Type="http://schemas.openxmlformats.org/officeDocument/2006/relationships/image" Target="../media/image62.jpeg"/><Relationship Id="rId5" Type="http://schemas.openxmlformats.org/officeDocument/2006/relationships/image" Target="../media/image57.gif"/><Relationship Id="rId10" Type="http://schemas.openxmlformats.org/officeDocument/2006/relationships/image" Target="../media/image53.png"/><Relationship Id="rId4" Type="http://schemas.openxmlformats.org/officeDocument/2006/relationships/image" Target="../media/image56.png"/><Relationship Id="rId9" Type="http://schemas.openxmlformats.org/officeDocument/2006/relationships/image" Target="../media/image61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jpeg"/><Relationship Id="rId3" Type="http://schemas.openxmlformats.org/officeDocument/2006/relationships/image" Target="../media/image64.png"/><Relationship Id="rId7" Type="http://schemas.openxmlformats.org/officeDocument/2006/relationships/image" Target="../media/image6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65.jpeg"/><Relationship Id="rId9" Type="http://schemas.openxmlformats.org/officeDocument/2006/relationships/image" Target="../media/image7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8068ABE-25B0-F211-FF9E-86AD1D7AA2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472" y="1373737"/>
            <a:ext cx="2912012" cy="422861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ru-RU" sz="2000" dirty="0"/>
            </a:br>
            <a:br>
              <a:rPr lang="ru-RU" sz="2000" dirty="0"/>
            </a:br>
            <a:br>
              <a:rPr lang="ru-RU" sz="2000" dirty="0"/>
            </a:br>
            <a:br>
              <a:rPr lang="ru-RU" sz="2000" dirty="0"/>
            </a:br>
            <a:br>
              <a:rPr lang="ru-RU" sz="2000" dirty="0"/>
            </a:br>
            <a:br>
              <a:rPr lang="ru-RU" sz="2000" dirty="0"/>
            </a:br>
            <a:br>
              <a:rPr lang="ru-RU" sz="2000" dirty="0"/>
            </a:br>
            <a:br>
              <a:rPr lang="ru-RU" sz="2000" dirty="0"/>
            </a:br>
            <a:br>
              <a:rPr lang="ru-RU" sz="2000" dirty="0"/>
            </a:br>
            <a:br>
              <a:rPr lang="ru-RU" sz="2000" dirty="0"/>
            </a:br>
            <a:br>
              <a:rPr lang="ru-RU" sz="2000" dirty="0"/>
            </a:br>
            <a:br>
              <a:rPr lang="ru-RU" sz="2000" dirty="0"/>
            </a:br>
            <a:br>
              <a:rPr lang="ru-RU" sz="2000" dirty="0"/>
            </a:br>
            <a:br>
              <a:rPr lang="ru-RU" sz="2000" dirty="0"/>
            </a:br>
            <a:br>
              <a:rPr lang="ru-RU" sz="2000" dirty="0"/>
            </a:br>
            <a:br>
              <a:rPr lang="ru-RU" sz="2000" dirty="0"/>
            </a:br>
            <a:br>
              <a:rPr lang="ru-RU" sz="2000" dirty="0"/>
            </a:br>
            <a:br>
              <a:rPr lang="ru-RU" sz="2000" dirty="0"/>
            </a:br>
            <a:br>
              <a:rPr lang="ru-RU" sz="2000" dirty="0"/>
            </a:br>
            <a:br>
              <a:rPr lang="ru-RU" sz="2000" dirty="0"/>
            </a:br>
            <a:br>
              <a:rPr lang="ru-RU" sz="2000" dirty="0"/>
            </a:br>
            <a:br>
              <a:rPr lang="ru-RU" sz="2000" dirty="0"/>
            </a:br>
            <a:br>
              <a:rPr lang="ru-RU" sz="2000" dirty="0"/>
            </a:br>
            <a:br>
              <a:rPr lang="ru-RU" sz="2000" dirty="0"/>
            </a:br>
            <a:br>
              <a:rPr lang="ru-RU" sz="2000" dirty="0"/>
            </a:br>
            <a:br>
              <a:rPr lang="ru-RU" sz="2000" dirty="0"/>
            </a:br>
            <a:br>
              <a:rPr lang="ru-RU" sz="2000" dirty="0"/>
            </a:br>
            <a:br>
              <a:rPr lang="ru-RU" sz="2000" dirty="0"/>
            </a:br>
            <a:br>
              <a:rPr lang="ru-RU" sz="2000" dirty="0"/>
            </a:br>
            <a:br>
              <a:rPr lang="ru-RU" sz="2000" dirty="0"/>
            </a:br>
            <a:br>
              <a:rPr lang="ru-RU" sz="2000" dirty="0"/>
            </a:br>
            <a:br>
              <a:rPr lang="ru-RU" sz="2000" dirty="0"/>
            </a:br>
            <a:br>
              <a:rPr lang="ru-RU" sz="2000" dirty="0"/>
            </a:br>
            <a:br>
              <a:rPr lang="ru-RU" sz="2000" dirty="0"/>
            </a:br>
            <a:br>
              <a:rPr lang="ru-RU" sz="2000" dirty="0"/>
            </a:br>
            <a:br>
              <a:rPr lang="ru-RU" sz="2000" dirty="0"/>
            </a:br>
            <a:br>
              <a:rPr lang="ru-RU" sz="2000" dirty="0"/>
            </a:br>
            <a:br>
              <a:rPr lang="ru-RU" sz="2000" dirty="0"/>
            </a:br>
            <a:br>
              <a:rPr lang="ru-RU" sz="2000" dirty="0"/>
            </a:br>
            <a:br>
              <a:rPr lang="ru-RU" sz="2000" dirty="0"/>
            </a:br>
            <a:br>
              <a:rPr lang="ru-RU" sz="2000" dirty="0"/>
            </a:br>
            <a:br>
              <a:rPr lang="ru-RU" sz="2000" dirty="0"/>
            </a:br>
            <a:br>
              <a:rPr lang="ru-RU" sz="2000" dirty="0"/>
            </a:br>
            <a:r>
              <a:rPr lang="ru-RU" sz="1600" dirty="0"/>
              <a:t> </a:t>
            </a:r>
            <a:br>
              <a:rPr lang="ru-RU" sz="1600" dirty="0"/>
            </a:br>
            <a:r>
              <a:rPr lang="ru-RU" sz="1600" dirty="0"/>
              <a:t> </a:t>
            </a:r>
            <a:br>
              <a:rPr lang="ru-RU" sz="1600" dirty="0"/>
            </a:br>
            <a:r>
              <a:rPr lang="ru-RU" sz="1600" dirty="0"/>
              <a:t> </a:t>
            </a:r>
            <a:br>
              <a:rPr lang="ru-RU" sz="1600" dirty="0"/>
            </a:br>
            <a:r>
              <a:rPr lang="ru-RU" sz="1600" dirty="0"/>
              <a:t> </a:t>
            </a:r>
            <a:br>
              <a:rPr lang="ru-RU" sz="1600" dirty="0"/>
            </a:br>
            <a:r>
              <a:rPr lang="ru-RU" sz="1600" dirty="0"/>
              <a:t> </a:t>
            </a:r>
            <a:br>
              <a:rPr lang="ru-RU" sz="1600" dirty="0"/>
            </a:br>
            <a:br>
              <a:rPr lang="ru-RU" sz="1600" dirty="0"/>
            </a:br>
            <a:r>
              <a:rPr lang="ru-RU" sz="1600" dirty="0"/>
              <a:t> </a:t>
            </a:r>
            <a:br>
              <a:rPr lang="ru-RU" sz="1600" dirty="0"/>
            </a:br>
            <a:br>
              <a:rPr lang="ru-RU" sz="1600" dirty="0"/>
            </a:br>
            <a:r>
              <a:rPr lang="ru-RU" sz="1600" dirty="0"/>
              <a:t> </a:t>
            </a:r>
            <a:br>
              <a:rPr lang="ru-RU" sz="1600" dirty="0"/>
            </a:br>
            <a:r>
              <a:rPr lang="ru-RU" sz="1600" dirty="0"/>
              <a:t> </a:t>
            </a:r>
            <a:br>
              <a:rPr lang="ru-RU" sz="1600" dirty="0"/>
            </a:br>
            <a:endParaRPr lang="ru-RU" sz="1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body" idx="1"/>
          </p:nvPr>
        </p:nvSpPr>
        <p:spPr>
          <a:xfrm>
            <a:off x="3641213" y="1707322"/>
            <a:ext cx="4841604" cy="5010002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  <a:p>
            <a:pPr algn="ctr">
              <a:lnSpc>
                <a:spcPct val="115000"/>
              </a:lnSpc>
            </a:pPr>
            <a:r>
              <a:rPr lang="ru-RU" sz="9600" b="1" kern="1200" dirty="0">
                <a:solidFill>
                  <a:srgbClr val="008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Региональный  конкурс профессионального мастерства «Наставник36»</a:t>
            </a:r>
          </a:p>
          <a:p>
            <a:pPr algn="ctr">
              <a:lnSpc>
                <a:spcPct val="115000"/>
              </a:lnSpc>
            </a:pPr>
            <a:r>
              <a:rPr lang="ru-RU" sz="11200" b="1" dirty="0">
                <a:solidFill>
                  <a:srgbClr val="008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«Практика  наставничества. </a:t>
            </a:r>
          </a:p>
          <a:p>
            <a:pPr algn="ctr">
              <a:lnSpc>
                <a:spcPct val="115000"/>
              </a:lnSpc>
            </a:pPr>
            <a:r>
              <a:rPr lang="ru-RU" sz="11200" b="1" dirty="0">
                <a:solidFill>
                  <a:srgbClr val="008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Обобщение опыта работы»</a:t>
            </a:r>
          </a:p>
          <a:p>
            <a:pPr algn="ctr">
              <a:lnSpc>
                <a:spcPct val="115000"/>
              </a:lnSpc>
            </a:pPr>
            <a:endParaRPr lang="ru-RU" sz="11200" b="1" dirty="0">
              <a:solidFill>
                <a:srgbClr val="008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</a:pPr>
            <a:r>
              <a:rPr lang="ru-RU" sz="8000" b="1" kern="1200" dirty="0">
                <a:solidFill>
                  <a:srgbClr val="008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Автор: Ковалева Елена Павловна, преподаватель физики и астрономии ВКК, куратор КС-41 группы, </a:t>
            </a:r>
            <a:endParaRPr lang="ru-RU" sz="8000" dirty="0">
              <a:solidFill>
                <a:srgbClr val="008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</a:pPr>
            <a:r>
              <a:rPr lang="ru-RU" sz="8000" b="1" kern="1200" dirty="0">
                <a:solidFill>
                  <a:srgbClr val="008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ГБПОУ ВО «Бутурлиновский механико- технологический колледж» </a:t>
            </a:r>
            <a:endParaRPr lang="ru-RU" sz="8000" dirty="0">
              <a:solidFill>
                <a:srgbClr val="008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ru-RU" sz="8000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  <a:br>
              <a:rPr lang="ru-RU" sz="11200" b="1" dirty="0">
                <a:solidFill>
                  <a:srgbClr val="008000"/>
                </a:solidFill>
              </a:rPr>
            </a:br>
            <a:endParaRPr lang="ru-RU" sz="11200" b="1" dirty="0">
              <a:solidFill>
                <a:srgbClr val="008000"/>
              </a:solidFill>
            </a:endParaRP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B593A81F-7F07-FFEE-E3BD-96A3D51037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 rot="10800000" flipV="1">
            <a:off x="-1" y="5752201"/>
            <a:ext cx="3699803" cy="733005"/>
          </a:xfrm>
        </p:spPr>
        <p:txBody>
          <a:bodyPr>
            <a:noAutofit/>
          </a:bodyPr>
          <a:lstStyle/>
          <a:p>
            <a:r>
              <a:rPr lang="ru-RU" sz="1600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Ковалева Елена Павловна-педагог –наставник, педагогический стаж 27 лет 5 мес.</a:t>
            </a:r>
          </a:p>
        </p:txBody>
      </p:sp>
      <p:sp>
        <p:nvSpPr>
          <p:cNvPr id="9" name="Текст 8">
            <a:extLst>
              <a:ext uri="{FF2B5EF4-FFF2-40B4-BE49-F238E27FC236}">
                <a16:creationId xmlns:a16="http://schemas.microsoft.com/office/drawing/2014/main" id="{670B86F2-982E-4C6D-28CD-1CAAAD569A7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Объект 9">
            <a:extLst>
              <a:ext uri="{FF2B5EF4-FFF2-40B4-BE49-F238E27FC236}">
                <a16:creationId xmlns:a16="http://schemas.microsoft.com/office/drawing/2014/main" id="{02CF99C1-CFA3-20BF-5294-C5D1EAC5116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8362122" y="5759224"/>
            <a:ext cx="3468807" cy="845200"/>
          </a:xfrm>
        </p:spPr>
        <p:txBody>
          <a:bodyPr>
            <a:noAutofit/>
          </a:bodyPr>
          <a:lstStyle/>
          <a:p>
            <a:r>
              <a:rPr lang="ru-RU" sz="1600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Штанько Ю. В.- преподаватель физкультуры, педагогический стаж- 3 года 5 мес. 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D053603-5628-3B70-0437-5B0B128881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1410" y="140676"/>
            <a:ext cx="9169179" cy="108321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F2CAC5A-D492-03E8-8E19-4A953C4004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9526" y="1353143"/>
            <a:ext cx="2680388" cy="4276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4801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78810CE-5A9F-87BF-BCE7-792434957F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1410" y="0"/>
            <a:ext cx="9169179" cy="119017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38261" y="278296"/>
            <a:ext cx="8003682" cy="911876"/>
          </a:xfrm>
        </p:spPr>
        <p:txBody>
          <a:bodyPr>
            <a:noAutofit/>
          </a:bodyPr>
          <a:lstStyle/>
          <a:p>
            <a:r>
              <a:rPr lang="ru-RU" sz="2400" b="1" i="1" dirty="0">
                <a:solidFill>
                  <a:srgbClr val="00B050"/>
                </a:solidFill>
              </a:rPr>
              <a:t>ВАЛЬС ПОБЕДЫ!!!!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494971"/>
            <a:ext cx="12192000" cy="536302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b="1" dirty="0"/>
              <a:t> </a:t>
            </a:r>
            <a:endParaRPr lang="ru-RU" sz="2400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BFC8E21-803D-36FE-A255-2F5683D49D8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901" y="709945"/>
            <a:ext cx="3765195" cy="2523605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E49CEA2F-ABB4-F19A-B269-52387D74ECE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7626" y="2767012"/>
            <a:ext cx="4202009" cy="2504822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518A1E73-E57E-C578-DCEC-8D514C3ECDB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5453" y="4548322"/>
            <a:ext cx="3978718" cy="2309678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3CA37EA7-C092-FFDD-91E9-B9E4613E866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902" y="4422656"/>
            <a:ext cx="3765196" cy="2432751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D6DA69A7-28F6-E8E7-69F2-4D72CDEBC11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6236" y="4357728"/>
            <a:ext cx="3876493" cy="2508314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AFAB2C38-26E3-5647-542F-61D57E9100E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039" y="2607094"/>
            <a:ext cx="3690335" cy="2246912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A6867E74-F8F3-95DE-0559-9EFB0764DD0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758" y="799808"/>
            <a:ext cx="4060714" cy="2355470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78CFF42F-0C00-6A29-C705-29587EF0EFE9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9453" y="2568852"/>
            <a:ext cx="4081043" cy="2330710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C198FEEF-2B23-A300-C150-DD5C97403147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3807" y="864709"/>
            <a:ext cx="4090363" cy="2220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57239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398921" y="1354147"/>
            <a:ext cx="1793076" cy="5324949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2000" b="1" dirty="0">
                <a:solidFill>
                  <a:srgbClr val="C00000"/>
                </a:solidFill>
                <a:latin typeface="+mj-lt"/>
                <a:cs typeface="Arial" panose="020B0604020202020204" pitchFamily="34" charset="0"/>
              </a:rPr>
              <a:t>Талант </a:t>
            </a:r>
            <a:r>
              <a:rPr lang="ru-RU" sz="2000" b="1" dirty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t>– </a:t>
            </a:r>
            <a:br>
              <a:rPr lang="ru-RU" sz="2000" b="1" dirty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</a:br>
            <a:r>
              <a:rPr lang="ru-RU" sz="2000" b="1" dirty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t>высшая степень            способностей личности</a:t>
            </a:r>
            <a:br>
              <a:rPr lang="ru-RU" sz="2000" b="1" dirty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</a:br>
            <a:r>
              <a:rPr lang="ru-RU" sz="2000" b="1" dirty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t> к определенной деятельности.</a:t>
            </a:r>
            <a:br>
              <a:rPr lang="ru-RU" sz="2000" b="1" dirty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</a:br>
            <a:r>
              <a:rPr lang="ru-RU" sz="2000" b="1" dirty="0">
                <a:solidFill>
                  <a:srgbClr val="C00000"/>
                </a:solidFill>
                <a:latin typeface="+mj-lt"/>
                <a:cs typeface="Arial" panose="020B0604020202020204" pitchFamily="34" charset="0"/>
              </a:rPr>
              <a:t>1% таланта + 99% труда = УСПЕХ</a:t>
            </a:r>
            <a:br>
              <a:rPr lang="ru-RU" sz="2000" b="1" dirty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</a:br>
            <a:r>
              <a:rPr lang="ru-RU" sz="2000" b="1" dirty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t>  Успешный наставник - педагог, умеющий раскрывать</a:t>
            </a:r>
            <a:br>
              <a:rPr lang="ru-RU" sz="2000" b="1" dirty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</a:br>
            <a:r>
              <a:rPr lang="ru-RU" sz="2000" b="1" dirty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t> таланты своих учеников!!!</a:t>
            </a:r>
          </a:p>
          <a:p>
            <a:pPr marL="0" indent="0">
              <a:buNone/>
            </a:pPr>
            <a:endParaRPr lang="ru-RU" sz="2400" b="1" dirty="0">
              <a:latin typeface="+mj-lt"/>
            </a:endParaRPr>
          </a:p>
        </p:txBody>
      </p:sp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7C334AB9-DB00-FE57-256C-8B10CCEB8A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925" y="1547446"/>
            <a:ext cx="8911687" cy="35755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A92B32E-DA9E-ED32-B54A-D57E387BED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901"/>
            <a:ext cx="12192000" cy="129856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25BE227-7653-9845-6B5A-6E1D556D9422}"/>
              </a:ext>
            </a:extLst>
          </p:cNvPr>
          <p:cNvSpPr txBox="1"/>
          <p:nvPr/>
        </p:nvSpPr>
        <p:spPr>
          <a:xfrm>
            <a:off x="1722783" y="178903"/>
            <a:ext cx="879944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>
                <a:ln w="18000">
                  <a:solidFill>
                    <a:srgbClr val="726056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rabic Typesetting" panose="03020402040406030203" pitchFamily="66" charset="-78"/>
              </a:rPr>
              <a:t>ПЕДАГОГИЧЕСКОЕ КРЕДО НАСТАВНИКА:   «КАЖДЫЙ УЧЕНИК МОЖЕТ УЧИТЬСЯ ПОБЕДНО!»      (В.Ф. Шаталов)</a:t>
            </a:r>
            <a:endParaRPr lang="ru-RU" sz="2000" b="1" cap="all" dirty="0">
              <a:ln w="9000" cmpd="sng">
                <a:solidFill>
                  <a:srgbClr val="4E8542">
                    <a:shade val="50000"/>
                    <a:satMod val="120000"/>
                  </a:srgbClr>
                </a:solidFill>
                <a:prstDash val="solid"/>
              </a:ln>
              <a:solidFill>
                <a:srgbClr val="00B050"/>
              </a:solidFill>
              <a:effectLst>
                <a:reflection blurRad="12700" stA="28000" endPos="45000" dist="1000" dir="5400000" sy="-100000" algn="bl" rotWithShape="0"/>
              </a:effectLst>
              <a:latin typeface="Trebuchet MS" pitchFamily="34" charset="0"/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CBA3240F-45AE-EDB8-8F4B-80BF6F05B7B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0182" y="1521539"/>
            <a:ext cx="3216892" cy="2299157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8783A5FB-408F-8B26-D584-3EDB67BBB9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435" y="1570148"/>
            <a:ext cx="3450865" cy="2299381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0D419DF0-6D96-CC2D-B9E5-853C0D34BF3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0291" y="3936210"/>
            <a:ext cx="3363645" cy="2696611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7952D6E3-9DED-DA92-004B-4DEA3B0B375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9002" y="1506642"/>
            <a:ext cx="3331180" cy="2328952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C24085EF-DEE2-F808-3B66-5731BE3E0F4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060" y="3941856"/>
            <a:ext cx="3348137" cy="2681880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41BBED55-2EB1-BDEE-4BA5-EFB6B79916E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9669" y="3936210"/>
            <a:ext cx="3216892" cy="2704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9677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EF1DC8BC-9977-EB8A-9FA7-4905693B3E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4086"/>
            <a:ext cx="11210544" cy="104016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39151" y="43339"/>
            <a:ext cx="11732456" cy="900088"/>
          </a:xfrm>
        </p:spPr>
        <p:txBody>
          <a:bodyPr>
            <a:noAutofit/>
          </a:bodyPr>
          <a:lstStyle/>
          <a:p>
            <a:pPr algn="ctr"/>
            <a:r>
              <a:rPr lang="ru-RU" sz="2400" b="1" i="1" dirty="0">
                <a:solidFill>
                  <a:srgbClr val="008000"/>
                </a:solidFill>
                <a:latin typeface="+mn-lt"/>
              </a:rPr>
              <a:t>Внеурочная деятельность: студенческое </a:t>
            </a:r>
            <a:br>
              <a:rPr lang="ru-RU" sz="2400" b="1" i="1" dirty="0">
                <a:solidFill>
                  <a:srgbClr val="008000"/>
                </a:solidFill>
                <a:latin typeface="+mn-lt"/>
              </a:rPr>
            </a:br>
            <a:r>
              <a:rPr lang="ru-RU" sz="2400" b="1" i="1" dirty="0">
                <a:solidFill>
                  <a:srgbClr val="008000"/>
                </a:solidFill>
                <a:latin typeface="+mn-lt"/>
              </a:rPr>
              <a:t>научное объединение «УМНИК»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1799F70-3C90-6EC5-0FA4-19693C0FFF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4127" y="3581114"/>
            <a:ext cx="2521256" cy="3233547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69D2E872-160A-BF86-9015-E7A7D3545A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07025" y="1078544"/>
            <a:ext cx="2468164" cy="3200286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DFAC2A1B-089E-7207-878F-3F0EA74CDD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8955" y="3406702"/>
            <a:ext cx="2493274" cy="3407959"/>
          </a:xfrm>
          <a:prstGeom prst="rect">
            <a:avLst/>
          </a:prstGeom>
        </p:spPr>
      </p:pic>
      <p:sp>
        <p:nvSpPr>
          <p:cNvPr id="20" name="Объект 19">
            <a:extLst>
              <a:ext uri="{FF2B5EF4-FFF2-40B4-BE49-F238E27FC236}">
                <a16:creationId xmlns:a16="http://schemas.microsoft.com/office/drawing/2014/main" id="{14B80D05-F9C6-934B-7141-E20E5187BE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5301688"/>
            <a:ext cx="8915400" cy="60953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5871820F-167A-1AA2-3F6D-6E1614310D4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7393" y="1109055"/>
            <a:ext cx="2477734" cy="3200286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8EE873B8-5C1F-D16A-C83E-F6FC40E6303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50033" y="3731832"/>
            <a:ext cx="2620499" cy="3139712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7AA200E9-6536-728B-DD47-E92BD70B5A0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49839" y="1078544"/>
            <a:ext cx="2699485" cy="3139265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833FA56F-71B5-B51B-1128-4F82E4E4FBA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170726" y="4217809"/>
            <a:ext cx="3890999" cy="2582315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CD9BB74C-380E-A98D-5D54-3BC5BD811D63}"/>
              </a:ext>
            </a:extLst>
          </p:cNvPr>
          <p:cNvSpPr txBox="1"/>
          <p:nvPr/>
        </p:nvSpPr>
        <p:spPr>
          <a:xfrm>
            <a:off x="8170726" y="1153909"/>
            <a:ext cx="3977764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i="1" dirty="0">
                <a:solidFill>
                  <a:srgbClr val="008000"/>
                </a:solidFill>
                <a:latin typeface="+mn-lt"/>
              </a:rPr>
              <a:t>Проблемно- поисковые, проектно- экспериментальные, реферативно-творческие исследования. Опытом и навыками  работы по организации учебно- исследовательской работы студентов передаю молодому коллеге Штанько Юлии Владимировне.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787439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Лента лицом вверх 5">
            <a:extLst>
              <a:ext uri="{FF2B5EF4-FFF2-40B4-BE49-F238E27FC236}">
                <a16:creationId xmlns:a16="http://schemas.microsoft.com/office/drawing/2014/main" id="{5408AE20-5289-CDAA-586D-0D1E750A17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016" y="0"/>
            <a:ext cx="12085983" cy="723900"/>
          </a:xfrm>
          <a:prstGeom prst="ribbon2">
            <a:avLst>
              <a:gd name="adj1" fmla="val 16667"/>
              <a:gd name="adj2" fmla="val 74063"/>
            </a:avLst>
          </a:prstGeom>
          <a:ln>
            <a:solidFill>
              <a:schemeClr val="accent2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r>
              <a:rPr lang="ru-RU" sz="2800" b="1" dirty="0">
                <a:solidFill>
                  <a:srgbClr val="00B050"/>
                </a:solidFill>
              </a:rPr>
              <a:t>              ОЛИМПИАДЫ, КОНКУРСЫ, ФОРУМЫ</a:t>
            </a:r>
          </a:p>
        </p:txBody>
      </p:sp>
      <p:pic>
        <p:nvPicPr>
          <p:cNvPr id="34" name="Объект 33">
            <a:extLst>
              <a:ext uri="{FF2B5EF4-FFF2-40B4-BE49-F238E27FC236}">
                <a16:creationId xmlns:a16="http://schemas.microsoft.com/office/drawing/2014/main" id="{FA5CB154-EB1B-DBB1-972D-D1B4896B915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37" y="628850"/>
            <a:ext cx="2331660" cy="3299307"/>
          </a:xfrm>
        </p:spPr>
      </p:pic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E5160FE3-F66D-CACB-5443-4BA5A0C7986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270" y="628850"/>
            <a:ext cx="2394481" cy="3214958"/>
          </a:xfrm>
          <a:prstGeom prst="rect">
            <a:avLst/>
          </a:prstGeom>
        </p:spPr>
      </p:pic>
      <p:pic>
        <p:nvPicPr>
          <p:cNvPr id="38" name="Рисунок 37">
            <a:extLst>
              <a:ext uri="{FF2B5EF4-FFF2-40B4-BE49-F238E27FC236}">
                <a16:creationId xmlns:a16="http://schemas.microsoft.com/office/drawing/2014/main" id="{80B863DD-148B-5427-60C3-245C6E4383A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3032" y="602669"/>
            <a:ext cx="2331660" cy="3299306"/>
          </a:xfrm>
          <a:prstGeom prst="rect">
            <a:avLst/>
          </a:prstGeom>
        </p:spPr>
      </p:pic>
      <p:pic>
        <p:nvPicPr>
          <p:cNvPr id="40" name="Рисунок 39">
            <a:extLst>
              <a:ext uri="{FF2B5EF4-FFF2-40B4-BE49-F238E27FC236}">
                <a16:creationId xmlns:a16="http://schemas.microsoft.com/office/drawing/2014/main" id="{CCA2995F-0544-AAE4-5421-1694EB2763A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9294" y="586677"/>
            <a:ext cx="2331660" cy="3299306"/>
          </a:xfrm>
          <a:prstGeom prst="rect">
            <a:avLst/>
          </a:prstGeom>
        </p:spPr>
      </p:pic>
      <p:pic>
        <p:nvPicPr>
          <p:cNvPr id="42" name="Рисунок 41">
            <a:extLst>
              <a:ext uri="{FF2B5EF4-FFF2-40B4-BE49-F238E27FC236}">
                <a16:creationId xmlns:a16="http://schemas.microsoft.com/office/drawing/2014/main" id="{67BA76E1-8A8A-24AA-8809-292E421BE19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91" y="3429000"/>
            <a:ext cx="2446506" cy="3376524"/>
          </a:xfrm>
          <a:prstGeom prst="rect">
            <a:avLst/>
          </a:prstGeom>
        </p:spPr>
      </p:pic>
      <p:pic>
        <p:nvPicPr>
          <p:cNvPr id="44" name="Рисунок 43">
            <a:extLst>
              <a:ext uri="{FF2B5EF4-FFF2-40B4-BE49-F238E27FC236}">
                <a16:creationId xmlns:a16="http://schemas.microsoft.com/office/drawing/2014/main" id="{830D7DCA-5ADF-E356-F2EE-44720F79773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7529" y="3429000"/>
            <a:ext cx="2446507" cy="3402681"/>
          </a:xfrm>
          <a:prstGeom prst="rect">
            <a:avLst/>
          </a:prstGeom>
        </p:spPr>
      </p:pic>
      <p:pic>
        <p:nvPicPr>
          <p:cNvPr id="46" name="Рисунок 45">
            <a:extLst>
              <a:ext uri="{FF2B5EF4-FFF2-40B4-BE49-F238E27FC236}">
                <a16:creationId xmlns:a16="http://schemas.microsoft.com/office/drawing/2014/main" id="{91C448B5-FABB-5B38-27A5-56D9F336BD5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2472" y="3467528"/>
            <a:ext cx="2407138" cy="3429000"/>
          </a:xfrm>
          <a:prstGeom prst="rect">
            <a:avLst/>
          </a:prstGeom>
        </p:spPr>
      </p:pic>
      <p:pic>
        <p:nvPicPr>
          <p:cNvPr id="48" name="Рисунок 47">
            <a:extLst>
              <a:ext uri="{FF2B5EF4-FFF2-40B4-BE49-F238E27FC236}">
                <a16:creationId xmlns:a16="http://schemas.microsoft.com/office/drawing/2014/main" id="{8FABFDB7-9ACB-5384-C296-B04C454F95E4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3223" y="586676"/>
            <a:ext cx="2467368" cy="3489741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3C925A6-915F-39BF-BEE8-193BCB14ECCC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3751" y="3429000"/>
            <a:ext cx="2337233" cy="337652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A1C846C-1D00-B477-2DE4-713AA0850367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3359" y="3532377"/>
            <a:ext cx="2218641" cy="3299304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DE582F5-C412-FB01-DD92-B81184DD855C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860" y="632430"/>
            <a:ext cx="2109180" cy="3269545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A49ABCFB-184E-EFEC-6938-F812C05D5ADC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4733" y="3532376"/>
            <a:ext cx="2249026" cy="3299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7111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117382" y="1161413"/>
            <a:ext cx="12074618" cy="2095362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/>
              <a:t>Московский форум «Одаренные дети России 2019»- Пирогов Н. – КС- 11 гр. –Гран- при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98281" y="779071"/>
            <a:ext cx="2750013" cy="336033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47535" y="712233"/>
            <a:ext cx="2727083" cy="334869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7736" y="3419855"/>
            <a:ext cx="2714295" cy="340059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343" y="3752232"/>
            <a:ext cx="4065968" cy="310576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72299" y="864842"/>
            <a:ext cx="2735437" cy="338541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374" y="847405"/>
            <a:ext cx="4071547" cy="307835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37443" y="3256775"/>
            <a:ext cx="2694830" cy="370517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52199" y="3419854"/>
            <a:ext cx="2443083" cy="3438145"/>
          </a:xfrm>
          <a:prstGeom prst="rect">
            <a:avLst/>
          </a:prstGeom>
        </p:spPr>
      </p:pic>
      <p:sp>
        <p:nvSpPr>
          <p:cNvPr id="9" name="Лента лицом вверх 5">
            <a:extLst>
              <a:ext uri="{FF2B5EF4-FFF2-40B4-BE49-F238E27FC236}">
                <a16:creationId xmlns:a16="http://schemas.microsoft.com/office/drawing/2014/main" id="{92ADFF84-3D89-02BD-F415-E18715C06D77}"/>
              </a:ext>
            </a:extLst>
          </p:cNvPr>
          <p:cNvSpPr/>
          <p:nvPr/>
        </p:nvSpPr>
        <p:spPr>
          <a:xfrm>
            <a:off x="89756" y="42202"/>
            <a:ext cx="12416422" cy="950513"/>
          </a:xfrm>
          <a:prstGeom prst="ribbon2">
            <a:avLst>
              <a:gd name="adj1" fmla="val 16667"/>
              <a:gd name="adj2" fmla="val 74063"/>
            </a:avLst>
          </a:prstGeom>
          <a:ln>
            <a:solidFill>
              <a:schemeClr val="accent2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cap="all" dirty="0">
                <a:ln w="9000" cmpd="sng">
                  <a:solidFill>
                    <a:srgbClr val="4E854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4E8542">
                        <a:shade val="20000"/>
                        <a:satMod val="245000"/>
                      </a:srgbClr>
                    </a:gs>
                    <a:gs pos="43000">
                      <a:srgbClr val="4E8542">
                        <a:satMod val="255000"/>
                      </a:srgbClr>
                    </a:gs>
                    <a:gs pos="48000">
                      <a:srgbClr val="4E8542">
                        <a:shade val="85000"/>
                        <a:satMod val="255000"/>
                      </a:srgbClr>
                    </a:gs>
                    <a:gs pos="100000">
                      <a:srgbClr val="4E854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</a:rPr>
              <a:t>МОСКОВСКИЙ МЕЖДУНАРОДНЫЙ ФОРУМ: «ОДАРЕННЫЕ ДЕТИ РОССИИ</a:t>
            </a:r>
            <a:r>
              <a:rPr lang="ru-RU" sz="2800" b="1" cap="all" dirty="0">
                <a:ln w="9000" cmpd="sng">
                  <a:solidFill>
                    <a:srgbClr val="4E854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4E8542">
                        <a:shade val="20000"/>
                        <a:satMod val="245000"/>
                      </a:srgbClr>
                    </a:gs>
                    <a:gs pos="43000">
                      <a:srgbClr val="4E8542">
                        <a:satMod val="255000"/>
                      </a:srgbClr>
                    </a:gs>
                    <a:gs pos="48000">
                      <a:srgbClr val="4E8542">
                        <a:shade val="85000"/>
                        <a:satMod val="255000"/>
                      </a:srgbClr>
                    </a:gs>
                    <a:gs pos="100000">
                      <a:srgbClr val="4E854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rebuchet MS" pitchFamily="34" charset="0"/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5447861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" name="Объект 12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865" y="-1"/>
            <a:ext cx="3595462" cy="3822119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88777" y="-23571"/>
            <a:ext cx="2615654" cy="349354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3057" y="2764680"/>
            <a:ext cx="2578943" cy="409332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9035" y="-1385"/>
            <a:ext cx="2284664" cy="338414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16201" y="-1385"/>
            <a:ext cx="2284663" cy="330872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6343" y="-23571"/>
            <a:ext cx="2457426" cy="328610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3827" y="3307344"/>
            <a:ext cx="5275391" cy="360599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865" y="3345052"/>
            <a:ext cx="4322692" cy="3523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9844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92" y="38038"/>
            <a:ext cx="5037666" cy="377825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6647" y="34417"/>
            <a:ext cx="3003944" cy="378549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1783" y="34417"/>
            <a:ext cx="2861526" cy="381990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94" y="3778250"/>
            <a:ext cx="4594916" cy="303809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9810" y="34416"/>
            <a:ext cx="2622190" cy="374383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9393" y="3543242"/>
            <a:ext cx="2482007" cy="331475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6418" y="3543242"/>
            <a:ext cx="2521821" cy="323789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6342" y="3543242"/>
            <a:ext cx="2485238" cy="3301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0752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-128016" y="2"/>
            <a:ext cx="12320016" cy="932686"/>
          </a:xfrm>
        </p:spPr>
        <p:txBody>
          <a:bodyPr>
            <a:normAutofit/>
          </a:bodyPr>
          <a:lstStyle/>
          <a:p>
            <a:pPr algn="ctr"/>
            <a:endParaRPr lang="ru-RU" sz="2800" b="1" i="1" dirty="0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45C656EA-7A82-7ED8-01EA-488EC6D4D0C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06" y="59624"/>
            <a:ext cx="2767215" cy="3778250"/>
          </a:xfr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8AD3762-C6E6-14C9-04F9-0D80FCA4A70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4454" y="29809"/>
            <a:ext cx="2655582" cy="3671554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4A59893D-3374-446C-4AEA-075B197BBC5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9695" y="69998"/>
            <a:ext cx="2243613" cy="3547905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8D6FAA95-E686-0418-A7CA-56E12A60A75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5017" y="73198"/>
            <a:ext cx="2655582" cy="3607527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0D612451-2390-BE1F-0CDB-531ED2C5829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857" y="3630482"/>
            <a:ext cx="4191015" cy="3143261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59A16C65-D2DF-68BA-07B7-D18ACE8A493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0501" y="3630481"/>
            <a:ext cx="2161499" cy="3166546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1679C0CD-345D-D274-0AA1-9D4DF31CB5DA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8194" y="3561563"/>
            <a:ext cx="2330922" cy="326662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60D7C695-FEF7-5C08-D028-7A5FCAFC0F07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7730" y="3564835"/>
            <a:ext cx="2282305" cy="3332275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D06F1AB8-9472-8FD6-756C-EB15E1003D1F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0420" y="3577715"/>
            <a:ext cx="2235435" cy="3280284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F51DBBB-4E0C-74ED-2401-6C6F89AD8F6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4176" y="29810"/>
            <a:ext cx="2655582" cy="3547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870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E4FF8A6-00F5-8D7F-FAB0-CBF306ED8A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042" y="132521"/>
            <a:ext cx="12039601" cy="91440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456" y="0"/>
            <a:ext cx="11727543" cy="1465943"/>
          </a:xfrm>
        </p:spPr>
        <p:txBody>
          <a:bodyPr>
            <a:noAutofit/>
          </a:bodyPr>
          <a:lstStyle/>
          <a:p>
            <a:br>
              <a:rPr lang="ru-RU" sz="1800" dirty="0"/>
            </a:br>
            <a:endParaRPr lang="ru-RU" sz="1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rot="10800000" flipV="1">
            <a:off x="3750364" y="238539"/>
            <a:ext cx="6692348" cy="1656522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rgbClr val="00B050"/>
                </a:solidFill>
              </a:rPr>
              <a:t>«СТУДЕНЧЕСКИЙ БАЛ»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369274B-1C9F-139C-D7A4-732D97BA08A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071" y="1066800"/>
            <a:ext cx="3656115" cy="266035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4E440C1-1CC3-88C4-5BC4-62964F179E3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071" y="3747035"/>
            <a:ext cx="4301701" cy="297844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4EBBA3D3-97C2-7E92-8D3F-E0C0E32482E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6856" y="1021711"/>
            <a:ext cx="4250310" cy="262649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20FFE268-6221-1AFC-4D96-A85FD4AC224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7166" y="1058416"/>
            <a:ext cx="4037545" cy="2649581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B0C3C147-1A72-5FB0-DFE2-9D4DC0BBD31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6509" y="3747035"/>
            <a:ext cx="3798202" cy="2905509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6AEF113B-8D16-0C1D-29A9-80B87160B4EA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6856" y="3336496"/>
            <a:ext cx="4695338" cy="3388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9714927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980</TotalTime>
  <Words>269</Words>
  <Application>Microsoft Office PowerPoint</Application>
  <PresentationFormat>Широкоэкранный</PresentationFormat>
  <Paragraphs>24</Paragraphs>
  <Slides>10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7" baseType="lpstr">
      <vt:lpstr>Arial</vt:lpstr>
      <vt:lpstr>Calibri</vt:lpstr>
      <vt:lpstr>Century Gothic</vt:lpstr>
      <vt:lpstr>Times New Roman</vt:lpstr>
      <vt:lpstr>Trebuchet MS</vt:lpstr>
      <vt:lpstr>Wingdings 3</vt:lpstr>
      <vt:lpstr>Легкий дым</vt:lpstr>
      <vt:lpstr>                                                             </vt:lpstr>
      <vt:lpstr>Презентация PowerPoint</vt:lpstr>
      <vt:lpstr>Внеурочная деятельность: студенческое  научное объединение «УМНИК»</vt:lpstr>
      <vt:lpstr>              ОЛИМПИАДЫ, КОНКУРСЫ, ФОРУМЫ</vt:lpstr>
      <vt:lpstr>Московский форум «Одаренные дети России 2019»- Пирогов Н. – КС- 11 гр. –Гран- при</vt:lpstr>
      <vt:lpstr>Презентация PowerPoint</vt:lpstr>
      <vt:lpstr>Презентация PowerPoint</vt:lpstr>
      <vt:lpstr>Презентация PowerPoint</vt:lpstr>
      <vt:lpstr> </vt:lpstr>
      <vt:lpstr>ВАЛЬС ПОБЕДЫ!!!!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ГБПОУ ВО «Бутурлиновский механико-технологический колледж»   Педагогическая концепция    Тема: «Практика организации исследовательской деятельности обучающихся в урочной и неурочной работе»    преподавателя Ковалевой Е. П., высшая квалификационная категория.</dc:title>
  <dc:creator>ELENA</dc:creator>
  <cp:lastModifiedBy>User</cp:lastModifiedBy>
  <cp:revision>62</cp:revision>
  <dcterms:created xsi:type="dcterms:W3CDTF">2020-09-21T14:49:23Z</dcterms:created>
  <dcterms:modified xsi:type="dcterms:W3CDTF">2023-04-15T13:43:45Z</dcterms:modified>
</cp:coreProperties>
</file>