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61" r:id="rId5"/>
    <p:sldId id="262" r:id="rId6"/>
    <p:sldId id="269" r:id="rId7"/>
    <p:sldId id="264" r:id="rId8"/>
    <p:sldId id="265" r:id="rId9"/>
    <p:sldId id="266" r:id="rId10"/>
    <p:sldId id="270" r:id="rId11"/>
    <p:sldId id="268" r:id="rId12"/>
    <p:sldId id="272" r:id="rId13"/>
    <p:sldId id="271" r:id="rId14"/>
    <p:sldId id="273" r:id="rId15"/>
    <p:sldId id="274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9900"/>
    <a:srgbClr val="CC00CC"/>
    <a:srgbClr val="FF33CC"/>
    <a:srgbClr val="0066FF"/>
    <a:srgbClr val="FF5050"/>
    <a:srgbClr val="FF3300"/>
    <a:srgbClr val="3366FF"/>
    <a:srgbClr val="FFFF99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153" autoAdjust="0"/>
  </p:normalViewPr>
  <p:slideViewPr>
    <p:cSldViewPr>
      <p:cViewPr varScale="1">
        <p:scale>
          <a:sx n="63" d="100"/>
          <a:sy n="63" d="100"/>
        </p:scale>
        <p:origin x="-1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0">
              <a:srgbClr val="FFFFFF"/>
            </a:gs>
            <a:gs pos="17999">
              <a:srgbClr val="FFFFCC"/>
            </a:gs>
            <a:gs pos="36000">
              <a:srgbClr val="FFFF99"/>
            </a:gs>
            <a:gs pos="61000">
              <a:srgbClr val="FFCCCC"/>
            </a:gs>
            <a:gs pos="82001">
              <a:srgbClr val="CC99FF"/>
            </a:gs>
            <a:gs pos="100000">
              <a:srgbClr val="9900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00098" y="1571612"/>
            <a:ext cx="242862" cy="42862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857288" y="4143380"/>
            <a:ext cx="134848" cy="4560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143116"/>
            <a:ext cx="78581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200" dirty="0" smtClean="0">
                <a:ln w="38735">
                  <a:solidFill>
                    <a:srgbClr val="FF0000"/>
                  </a:solidFill>
                </a:ln>
                <a:solidFill>
                  <a:srgbClr val="FFFF66"/>
                </a:solidFill>
                <a:effectLst>
                  <a:glow rad="101600">
                    <a:srgbClr val="FFCCFF"/>
                  </a:glow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Уравнение окружности</a:t>
            </a:r>
            <a:endParaRPr lang="ru-RU" sz="6000" b="1" cap="none" spc="200" dirty="0">
              <a:ln w="38735">
                <a:solidFill>
                  <a:srgbClr val="FF0000"/>
                </a:solidFill>
              </a:ln>
              <a:solidFill>
                <a:srgbClr val="FFFF66"/>
              </a:solidFill>
              <a:effectLst>
                <a:glow rad="101600">
                  <a:srgbClr val="FFCCFF"/>
                </a:glow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58204" cy="7857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3"/>
            <a:ext cx="8072494" cy="42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4143380"/>
            <a:ext cx="428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442913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О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3571876"/>
            <a:ext cx="4286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857356" y="3929066"/>
            <a:ext cx="1857388" cy="1143008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43306" y="357187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В</a:t>
            </a:r>
            <a:endParaRPr lang="ru-RU" sz="2800" b="1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142984"/>
            <a:ext cx="792961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Найдите координаты центра окружности, если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диаметр,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(2;-4), В (-6;8).</a:t>
            </a: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 rot="19916900">
            <a:off x="1665130" y="4630558"/>
            <a:ext cx="575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492919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  <p:pic>
        <p:nvPicPr>
          <p:cNvPr id="1026" name="Picture 2" descr="C:\Users\Татьяна\Downloads\Documents\Мои результаты сканирования\Математика\Геометрия\10.Метод координат\2.Простейшие задачи в координатах\сканирование0022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14620"/>
            <a:ext cx="3358478" cy="112554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786446" y="507207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(-2;2)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/>
      <p:bldP spid="9" grpId="0"/>
      <p:bldP spid="39" grpId="0"/>
      <p:bldP spid="18" grpId="0"/>
      <p:bldP spid="19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186766" cy="7143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142984"/>
            <a:ext cx="778674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9. Вычислите радиус окружности с центром в точке </a:t>
            </a:r>
            <a:r>
              <a:rPr lang="en-US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(-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6;-8),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проходящей через начало координат.</a:t>
            </a:r>
          </a:p>
        </p:txBody>
      </p:sp>
      <p:pic>
        <p:nvPicPr>
          <p:cNvPr id="2050" name="Picture 2" descr="C:\Users\Татьяна\Downloads\Documents\Мои результаты сканирования\Математика\Геометрия\10.Метод координат\2.Простейшие задачи в координатах\сканирование0022 - коп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857496"/>
            <a:ext cx="3927984" cy="10477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278605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(0;0)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471488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14620"/>
            <a:ext cx="5715040" cy="8572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 п.90 учебника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500702"/>
            <a:ext cx="6500858" cy="78581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Сформулируйте обратные утверждения</a:t>
            </a:r>
            <a:endParaRPr lang="ru-RU" sz="2800" b="1" i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800105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Функция задана уравнением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2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3.</a:t>
            </a:r>
          </a:p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Какая линия служит графиком этой функции? </a:t>
            </a: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128586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прямая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50043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Обратите особое внимание на следующие факты: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4071942"/>
            <a:ext cx="8143932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5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точка лежит на данной линии, то её </a:t>
            </a:r>
            <a:r>
              <a:rPr lang="ru-RU" sz="2800" b="1" dirty="0" err="1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коор-динаты</a:t>
            </a:r>
            <a:r>
              <a:rPr lang="ru-RU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удовлетворяют уравнению этой линии.</a:t>
            </a:r>
            <a:endParaRPr lang="ru-RU" sz="100" b="1" dirty="0" smtClean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lnSpc>
                <a:spcPts val="25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Координаты любой точки, не лежащей на </a:t>
            </a:r>
            <a:r>
              <a:rPr lang="ru-RU" sz="2800" b="1" dirty="0" err="1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дан-ной</a:t>
            </a:r>
            <a:r>
              <a:rPr lang="ru-RU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линии, не удовлетворяют её уравнению.</a:t>
            </a:r>
            <a:endParaRPr lang="ru-RU" sz="28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1643050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точек </a:t>
            </a:r>
            <a:r>
              <a:rPr lang="ru-RU" sz="2800" i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(2;1), В (-1;5) </a:t>
            </a:r>
            <a:r>
              <a:rPr lang="ru-RU" sz="28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i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(0;-3) </a:t>
            </a:r>
            <a:r>
              <a:rPr lang="ru-RU" sz="280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лежат на прямой, заданной данным уравнением?</a:t>
            </a:r>
            <a:endParaRPr lang="ru-RU" sz="28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9" grpId="0"/>
      <p:bldP spid="9" grpId="1"/>
      <p:bldP spid="10" grpId="0"/>
      <p:bldP spid="10" grpId="1"/>
      <p:bldP spid="11" grpId="0"/>
      <p:bldP spid="11" grpId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14290"/>
            <a:ext cx="1571636" cy="642942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357958"/>
            <a:ext cx="8229600" cy="500042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3075" name="Picture 3" descr="C:\Users\Татьяна\Downloads\Documents\Мои результаты сканирования\Математика\Геометрия\10.Метод координат\3.Уравнение окружности и прямой\сканирование0025 - копия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69"/>
            <a:ext cx="8215370" cy="2681455"/>
          </a:xfrm>
          <a:prstGeom prst="rect">
            <a:avLst/>
          </a:prstGeom>
          <a:noFill/>
        </p:spPr>
      </p:pic>
      <p:pic>
        <p:nvPicPr>
          <p:cNvPr id="3076" name="Picture 4" descr="C:\Users\Татьяна\Downloads\Documents\Мои результаты сканирования\Математика\Геометрия\10.Метод координат\3.Уравнение окружности и прямой\сканирование0025 - копия - копия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496"/>
            <a:ext cx="4930060" cy="928694"/>
          </a:xfrm>
          <a:prstGeom prst="rect">
            <a:avLst/>
          </a:prstGeom>
          <a:noFill/>
        </p:spPr>
      </p:pic>
      <p:pic>
        <p:nvPicPr>
          <p:cNvPr id="3078" name="Picture 6" descr="C:\Users\Татьяна\Downloads\Documents\Мои результаты сканирования\Математика\Геометрия\10.Метод координат\3.Уравнение окружности и прямой\сканирование0025 - копия (2)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5" y="2214556"/>
            <a:ext cx="2786081" cy="571501"/>
          </a:xfrm>
          <a:prstGeom prst="rect">
            <a:avLst/>
          </a:prstGeom>
          <a:noFill/>
        </p:spPr>
      </p:pic>
      <p:pic>
        <p:nvPicPr>
          <p:cNvPr id="3079" name="Picture 7" descr="C:\Users\Татьяна\Downloads\Documents\Мои результаты сканирования\Математика\Геометрия\10.Метод координат\3.Уравнение окружности и прямой\сканирование0025 - копия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3" y="3929067"/>
            <a:ext cx="4071965" cy="2092829"/>
          </a:xfrm>
          <a:prstGeom prst="rect">
            <a:avLst/>
          </a:prstGeom>
          <a:noFill/>
        </p:spPr>
      </p:pic>
      <p:pic>
        <p:nvPicPr>
          <p:cNvPr id="3080" name="Picture 8" descr="C:\Users\Татьяна\Downloads\Documents\Мои результаты сканирования\Математика\Геометрия\10.Метод координат\3.Уравнение окружности и прямой\сканирование0025 - копия - копия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4643446"/>
            <a:ext cx="4071966" cy="57150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215074" y="5429264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x²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y²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r²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000100" y="4143380"/>
            <a:ext cx="2786082" cy="714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274638"/>
            <a:ext cx="142876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857233"/>
            <a:ext cx="7929618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Из данных уравнений выберите и постройте те графики, которые задают окружность</a:t>
            </a:r>
            <a:r>
              <a:rPr lang="ru-RU" sz="2800" b="1" dirty="0" smtClean="0">
                <a:solidFill>
                  <a:prstClr val="black"/>
                </a:solidFill>
              </a:rPr>
              <a:t>:</a:t>
            </a:r>
          </a:p>
          <a:p>
            <a:pPr>
              <a:lnSpc>
                <a:spcPts val="27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а) </a:t>
            </a:r>
            <a:r>
              <a:rPr lang="ru-RU" sz="2800" b="1" dirty="0" err="1" smtClean="0">
                <a:solidFill>
                  <a:prstClr val="black"/>
                </a:solidFill>
              </a:rPr>
              <a:t>x</a:t>
            </a:r>
            <a:r>
              <a:rPr lang="ru-RU" sz="2800" b="1" dirty="0" smtClean="0">
                <a:solidFill>
                  <a:prstClr val="black"/>
                </a:solidFill>
              </a:rPr>
              <a:t>² + </a:t>
            </a:r>
            <a:r>
              <a:rPr lang="en-US" sz="2800" b="1" dirty="0" smtClean="0">
                <a:solidFill>
                  <a:prstClr val="black"/>
                </a:solidFill>
              </a:rPr>
              <a:t>y²</a:t>
            </a:r>
            <a:r>
              <a:rPr lang="ru-RU" sz="2800" b="1" dirty="0" smtClean="0">
                <a:solidFill>
                  <a:prstClr val="black"/>
                </a:solidFill>
              </a:rPr>
              <a:t> = 16</a:t>
            </a:r>
          </a:p>
          <a:p>
            <a:pPr>
              <a:lnSpc>
                <a:spcPts val="27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б) (</a:t>
            </a:r>
            <a:r>
              <a:rPr lang="en-US" sz="2800" b="1" dirty="0" smtClean="0">
                <a:solidFill>
                  <a:prstClr val="black"/>
                </a:solidFill>
              </a:rPr>
              <a:t>x</a:t>
            </a:r>
            <a:r>
              <a:rPr lang="ru-RU" sz="2800" b="1" dirty="0" smtClean="0">
                <a:solidFill>
                  <a:prstClr val="black"/>
                </a:solidFill>
              </a:rPr>
              <a:t> – 1)² + </a:t>
            </a:r>
            <a:r>
              <a:rPr lang="en-US" sz="2800" b="1" dirty="0" smtClean="0">
                <a:solidFill>
                  <a:prstClr val="black"/>
                </a:solidFill>
              </a:rPr>
              <a:t>y²</a:t>
            </a:r>
            <a:r>
              <a:rPr lang="ru-RU" sz="2800" b="1" dirty="0" smtClean="0">
                <a:solidFill>
                  <a:prstClr val="black"/>
                </a:solidFill>
              </a:rPr>
              <a:t> = 4</a:t>
            </a:r>
          </a:p>
          <a:p>
            <a:pPr>
              <a:lnSpc>
                <a:spcPts val="27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в) </a:t>
            </a:r>
            <a:r>
              <a:rPr lang="en-US" sz="2800" b="1" dirty="0" smtClean="0">
                <a:solidFill>
                  <a:prstClr val="black"/>
                </a:solidFill>
              </a:rPr>
              <a:t>x²</a:t>
            </a:r>
            <a:r>
              <a:rPr lang="ru-RU" sz="2800" b="1" dirty="0" smtClean="0">
                <a:solidFill>
                  <a:prstClr val="black"/>
                </a:solidFill>
              </a:rPr>
              <a:t> + </a:t>
            </a:r>
            <a:r>
              <a:rPr lang="en-US" sz="2800" b="1" dirty="0" smtClean="0">
                <a:solidFill>
                  <a:prstClr val="black"/>
                </a:solidFill>
              </a:rPr>
              <a:t>y²</a:t>
            </a:r>
            <a:r>
              <a:rPr lang="ru-RU" sz="2800" b="1" dirty="0" smtClean="0">
                <a:solidFill>
                  <a:prstClr val="black"/>
                </a:solidFill>
              </a:rPr>
              <a:t> = 0</a:t>
            </a:r>
          </a:p>
          <a:p>
            <a:pPr>
              <a:lnSpc>
                <a:spcPts val="27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г) 4</a:t>
            </a:r>
            <a:r>
              <a:rPr lang="en-US" sz="2800" b="1" dirty="0" smtClean="0">
                <a:solidFill>
                  <a:prstClr val="black"/>
                </a:solidFill>
              </a:rPr>
              <a:t>x²</a:t>
            </a: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</a:rPr>
              <a:t>+ </a:t>
            </a:r>
            <a:r>
              <a:rPr lang="en-US" sz="2800" b="1" dirty="0" smtClean="0">
                <a:solidFill>
                  <a:prstClr val="black"/>
                </a:solidFill>
              </a:rPr>
              <a:t>y²</a:t>
            </a:r>
            <a:r>
              <a:rPr lang="ru-RU" sz="2800" b="1" dirty="0" smtClean="0">
                <a:solidFill>
                  <a:prstClr val="black"/>
                </a:solidFill>
              </a:rPr>
              <a:t> = 4</a:t>
            </a:r>
          </a:p>
          <a:p>
            <a:pPr>
              <a:lnSpc>
                <a:spcPts val="2700"/>
              </a:lnSpc>
            </a:pPr>
            <a:r>
              <a:rPr lang="ru-RU" sz="2800" b="1" dirty="0" err="1" smtClean="0">
                <a:solidFill>
                  <a:prstClr val="black"/>
                </a:solidFill>
              </a:rPr>
              <a:t>д</a:t>
            </a:r>
            <a:r>
              <a:rPr lang="ru-RU" sz="2800" b="1" dirty="0" smtClean="0">
                <a:solidFill>
                  <a:prstClr val="black"/>
                </a:solidFill>
              </a:rPr>
              <a:t>) </a:t>
            </a:r>
            <a:r>
              <a:rPr lang="en-US" sz="2800" b="1" dirty="0" smtClean="0">
                <a:solidFill>
                  <a:prstClr val="black"/>
                </a:solidFill>
              </a:rPr>
              <a:t>x²</a:t>
            </a:r>
            <a:r>
              <a:rPr lang="ru-RU" sz="2800" b="1" dirty="0" smtClean="0">
                <a:solidFill>
                  <a:prstClr val="black"/>
                </a:solidFill>
              </a:rPr>
              <a:t> + </a:t>
            </a:r>
            <a:r>
              <a:rPr lang="en-US" sz="2800" b="1" dirty="0" smtClean="0">
                <a:solidFill>
                  <a:prstClr val="black"/>
                </a:solidFill>
              </a:rPr>
              <a:t>y²</a:t>
            </a:r>
            <a:r>
              <a:rPr lang="ru-RU" sz="2800" b="1" dirty="0" smtClean="0">
                <a:solidFill>
                  <a:prstClr val="black"/>
                </a:solidFill>
              </a:rPr>
              <a:t> = -4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2214554"/>
            <a:ext cx="635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CC"/>
                </a:solidFill>
              </a:rPr>
              <a:t>- уравнение задаёт единственную точку –  начало координат</a:t>
            </a:r>
            <a:endParaRPr lang="ru-RU" b="1" dirty="0">
              <a:solidFill>
                <a:srgbClr val="CC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257174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CC"/>
                </a:solidFill>
              </a:rPr>
              <a:t>- эллипс</a:t>
            </a:r>
            <a:endParaRPr lang="ru-RU" b="1" dirty="0">
              <a:solidFill>
                <a:srgbClr val="CC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2928934"/>
            <a:ext cx="6500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CC"/>
                </a:solidFill>
              </a:rPr>
              <a:t>- данному уравнению не удовлетворяют координаты ни </a:t>
            </a:r>
            <a:r>
              <a:rPr lang="ru-RU" b="1" dirty="0" err="1" smtClean="0">
                <a:solidFill>
                  <a:srgbClr val="CC00CC"/>
                </a:solidFill>
              </a:rPr>
              <a:t>од-ной</a:t>
            </a:r>
            <a:r>
              <a:rPr lang="ru-RU" b="1" dirty="0" smtClean="0">
                <a:solidFill>
                  <a:srgbClr val="CC00CC"/>
                </a:solidFill>
              </a:rPr>
              <a:t> точки, поэтому это уравнение не задаёт никакой фигуры </a:t>
            </a:r>
            <a:endParaRPr lang="ru-RU" b="1" dirty="0">
              <a:solidFill>
                <a:srgbClr val="CC00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3571876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п.91 </a:t>
            </a:r>
            <a:r>
              <a:rPr lang="ru-RU" sz="3200" i="1" dirty="0" smtClean="0">
                <a:solidFill>
                  <a:srgbClr val="009900"/>
                </a:solidFill>
              </a:rPr>
              <a:t>(устно)</a:t>
            </a:r>
            <a:endParaRPr lang="ru-RU" sz="3200" i="1" dirty="0">
              <a:solidFill>
                <a:srgbClr val="0099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4429132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</a:t>
            </a:r>
          </a:p>
          <a:p>
            <a:pPr algn="ctr"/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№№ 961, 964(б), 966(</a:t>
            </a:r>
            <a:r>
              <a:rPr lang="ru-RU" sz="32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а,в</a:t>
            </a:r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12604 -0.00232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11806 -0.48334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56274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0" grpId="2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85728"/>
            <a:ext cx="7143800" cy="1261884"/>
          </a:xfrm>
          <a:prstGeom prst="rect">
            <a:avLst/>
          </a:prstGeom>
          <a:noFill/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Д/</a:t>
            </a:r>
            <a:r>
              <a:rPr lang="ru-RU" sz="36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з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: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п.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90, 91;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№№ 959(</a:t>
            </a:r>
            <a:r>
              <a:rPr lang="ru-RU" sz="36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а,в,д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), 964(а), 966(б), 967</a:t>
            </a: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endParaRPr lang="ru-RU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1928802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Урок окончен.</a:t>
            </a:r>
            <a:r>
              <a:rPr lang="ru-RU" sz="4000" b="1" i="1" dirty="0" smtClean="0">
                <a:solidFill>
                  <a:srgbClr val="9900FF"/>
                </a:solidFill>
                <a:latin typeface="Palatino Linotype" pitchFamily="18" charset="0"/>
              </a:rPr>
              <a:t> </a:t>
            </a:r>
            <a:endParaRPr lang="ru-RU" sz="4000" b="1" i="1" dirty="0">
              <a:solidFill>
                <a:srgbClr val="9900FF"/>
              </a:solidFill>
              <a:latin typeface="Palatino Linotyp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786058"/>
            <a:ext cx="4357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Всего хорошего!</a:t>
            </a:r>
            <a:endParaRPr lang="ru-RU" sz="44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71942"/>
            <a:ext cx="157003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0"/>
            <a:ext cx="2286016" cy="64291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Викторина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5715016"/>
            <a:ext cx="71438" cy="411147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2600" b="1" dirty="0" smtClean="0"/>
              <a:t>-</a:t>
            </a:r>
            <a:endParaRPr lang="ru-RU" sz="2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71480"/>
            <a:ext cx="8715436" cy="601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Как называется геометрическая фигура, состоящая из множества всех точек плоскости, равноудалённых от данной точки?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Как называется геометрическая фигура, состоящая из множества всех точек плоскости, находящихся от данной точки на расстоянии, не превышающем данного?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Как называется отрезок, соединяющий центр окружности с точкой на окружности?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Как называется хорда, проходящая через центр окружности?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Расстояние от центра окружности до точки А равно </a:t>
            </a:r>
            <a:r>
              <a:rPr lang="ru-RU" sz="2500" b="1" dirty="0" err="1" smtClean="0">
                <a:solidFill>
                  <a:srgbClr val="7030A0"/>
                </a:solidFill>
              </a:rPr>
              <a:t>d</a:t>
            </a:r>
            <a:r>
              <a:rPr lang="ru-RU" sz="2500" b="1" dirty="0" smtClean="0">
                <a:solidFill>
                  <a:srgbClr val="7030A0"/>
                </a:solidFill>
              </a:rPr>
              <a:t>, а радиус окружности равен </a:t>
            </a:r>
            <a:r>
              <a:rPr lang="en-US" sz="2500" b="1" dirty="0" smtClean="0">
                <a:solidFill>
                  <a:srgbClr val="7030A0"/>
                </a:solidFill>
              </a:rPr>
              <a:t>r</a:t>
            </a:r>
            <a:r>
              <a:rPr lang="ru-RU" sz="2500" b="1" dirty="0" smtClean="0">
                <a:solidFill>
                  <a:srgbClr val="7030A0"/>
                </a:solidFill>
              </a:rPr>
              <a:t>. Сравните </a:t>
            </a:r>
            <a:r>
              <a:rPr lang="en-US" sz="2500" b="1" dirty="0" smtClean="0">
                <a:solidFill>
                  <a:srgbClr val="7030A0"/>
                </a:solidFill>
              </a:rPr>
              <a:t>d</a:t>
            </a:r>
            <a:r>
              <a:rPr lang="ru-RU" sz="2500" b="1" dirty="0" smtClean="0">
                <a:solidFill>
                  <a:srgbClr val="7030A0"/>
                </a:solidFill>
              </a:rPr>
              <a:t> и </a:t>
            </a:r>
            <a:r>
              <a:rPr lang="en-US" sz="2500" b="1" dirty="0" smtClean="0">
                <a:solidFill>
                  <a:srgbClr val="7030A0"/>
                </a:solidFill>
              </a:rPr>
              <a:t>r</a:t>
            </a:r>
            <a:r>
              <a:rPr lang="ru-RU" sz="2500" b="1" dirty="0" smtClean="0">
                <a:solidFill>
                  <a:srgbClr val="7030A0"/>
                </a:solidFill>
              </a:rPr>
              <a:t>, если точка А лежит вне круга, ограниченного данной окружностью.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Пересекаются ли окружности с центрами А и В, если АВ=10см, а радиусы окружностей равны 5см и 6см?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Найдите координаты точек пересечения окружности с центром в начале координат и радиусом, равным 7, с осями координат.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Найдите координаты центра окружности, если АВ – диаметр, А(2;-4), В(-6;8).</a:t>
            </a:r>
          </a:p>
          <a:p>
            <a:pPr marL="514350" indent="-514350">
              <a:lnSpc>
                <a:spcPts val="2000"/>
              </a:lnSpc>
              <a:buFont typeface="+mj-lt"/>
              <a:buAutoNum type="arabicPeriod"/>
            </a:pPr>
            <a:r>
              <a:rPr lang="ru-RU" sz="2500" b="1" dirty="0" smtClean="0">
                <a:solidFill>
                  <a:srgbClr val="7030A0"/>
                </a:solidFill>
              </a:rPr>
              <a:t>Вычислите радиус окружности с центром в точке </a:t>
            </a:r>
            <a:r>
              <a:rPr lang="en-US" sz="2500" b="1" dirty="0" smtClean="0">
                <a:solidFill>
                  <a:srgbClr val="7030A0"/>
                </a:solidFill>
              </a:rPr>
              <a:t>N</a:t>
            </a:r>
            <a:r>
              <a:rPr lang="ru-RU" sz="2500" b="1" dirty="0" smtClean="0">
                <a:solidFill>
                  <a:srgbClr val="7030A0"/>
                </a:solidFill>
              </a:rPr>
              <a:t>(-6;-8), проходящей через начало координат.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0"/>
            <a:ext cx="2143140" cy="5714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Татьяна\Downloads\Documents\Мои результаты сканирования\Математика\Геометрия\10.Метод координат\2.Простейшие задачи в координатах\сканирование00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970088" cy="5429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43932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58204" cy="7143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800105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Как называется геометрическая фигура, состоящая из множества всех точек плоскости, находящихся от данной точки на расстоянии, не превышающем данного?</a:t>
            </a:r>
          </a:p>
        </p:txBody>
      </p:sp>
      <p:sp>
        <p:nvSpPr>
          <p:cNvPr id="5" name="Овал 4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4214818"/>
            <a:ext cx="142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7422" y="435769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О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514351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окружность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186766" cy="8572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14422"/>
            <a:ext cx="800105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 называется геометрическая фигура, состоящая из множества всех точек плоскости, находящихся от данной точки на расстоянии, не превышающем данного?</a:t>
            </a:r>
          </a:p>
        </p:txBody>
      </p:sp>
      <p:sp>
        <p:nvSpPr>
          <p:cNvPr id="6" name="Овал 5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43174" y="4214818"/>
            <a:ext cx="142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514351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58204" cy="7857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3"/>
            <a:ext cx="8072494" cy="748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 называется отрезок, соединяющий центр окружности с точкой на окружности?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43174" y="4143380"/>
            <a:ext cx="2143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435769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О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3571876"/>
            <a:ext cx="4286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786050" y="3929067"/>
            <a:ext cx="928694" cy="571503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43306" y="350043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4000496" y="514351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радиус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/>
      <p:bldP spid="9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58204" cy="7857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3"/>
            <a:ext cx="8072494" cy="42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4143380"/>
            <a:ext cx="428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442913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О</a:t>
            </a: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3571876"/>
            <a:ext cx="4286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857356" y="3929066"/>
            <a:ext cx="1857388" cy="1143008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43306" y="357187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В</a:t>
            </a:r>
            <a:endParaRPr lang="ru-RU" sz="2800" b="1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4000496" y="5143512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диаметр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214422"/>
            <a:ext cx="8072494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4. Как называется хорда, проходящая через центр окружности?</a:t>
            </a:r>
          </a:p>
        </p:txBody>
      </p:sp>
      <p:sp>
        <p:nvSpPr>
          <p:cNvPr id="18" name="TextBox 17"/>
          <p:cNvSpPr txBox="1"/>
          <p:nvPr/>
        </p:nvSpPr>
        <p:spPr>
          <a:xfrm rot="19916900">
            <a:off x="1665130" y="4630558"/>
            <a:ext cx="575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492919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/>
      <p:bldP spid="9" grpId="0"/>
      <p:bldP spid="39" grpId="0"/>
      <p:bldP spid="40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58204" cy="7143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14423"/>
            <a:ext cx="8072494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5. Расстояние от центра окружности до точки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равно </a:t>
            </a:r>
            <a:r>
              <a:rPr lang="ru-RU" sz="2800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радиус окружности равен </a:t>
            </a:r>
            <a:r>
              <a:rPr lang="en-US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Сравните </a:t>
            </a:r>
            <a:r>
              <a:rPr lang="en-US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если точка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лежит вне круга, ограниченного данной окружностью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Овал 4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664813">
            <a:off x="2643174" y="4143380"/>
            <a:ext cx="428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435769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О</a:t>
            </a:r>
            <a:endParaRPr lang="ru-RU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371475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А</a:t>
            </a:r>
            <a:endParaRPr lang="ru-RU" sz="2800" i="1" dirty="0"/>
          </a:p>
        </p:txBody>
      </p:sp>
      <p:sp>
        <p:nvSpPr>
          <p:cNvPr id="11" name="TextBox 10"/>
          <p:cNvSpPr txBox="1"/>
          <p:nvPr/>
        </p:nvSpPr>
        <p:spPr>
          <a:xfrm rot="560947">
            <a:off x="3643306" y="4572008"/>
            <a:ext cx="428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786050" y="4500571"/>
            <a:ext cx="1000132" cy="428627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14678" y="428625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r</a:t>
            </a:r>
            <a:endParaRPr lang="ru-RU" sz="2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071934" y="3714752"/>
            <a:ext cx="285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33CC"/>
                </a:solidFill>
              </a:rPr>
              <a:t>.</a:t>
            </a:r>
            <a:endParaRPr lang="ru-RU" sz="3000" b="1" dirty="0">
              <a:solidFill>
                <a:srgbClr val="0033CC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2786050" y="4071942"/>
            <a:ext cx="1428760" cy="42862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86116" y="385762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d</a:t>
            </a:r>
            <a:endParaRPr lang="ru-RU" sz="28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4000496" y="514351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&gt; </a:t>
            </a:r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1" grpId="0"/>
      <p:bldP spid="14" grpId="0"/>
      <p:bldP spid="10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714480" y="3429000"/>
            <a:ext cx="2143140" cy="2143140"/>
          </a:xfrm>
          <a:prstGeom prst="ellipse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186766" cy="7143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214423"/>
            <a:ext cx="8286808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6. Пересекаются ли окружности с центрами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если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 = 10 см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радиусы окружностей равны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см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см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435769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2" y="350043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В</a:t>
            </a:r>
            <a:endParaRPr lang="ru-RU" sz="2800" b="1" i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786050" y="4500571"/>
            <a:ext cx="1000132" cy="428627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560947">
            <a:off x="3643306" y="4572008"/>
            <a:ext cx="4286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865679">
            <a:off x="3202234" y="440606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5</a:t>
            </a:r>
            <a:endParaRPr lang="ru-RU" sz="2000" b="1" i="1" dirty="0"/>
          </a:p>
        </p:txBody>
      </p:sp>
      <p:sp>
        <p:nvSpPr>
          <p:cNvPr id="12" name="Овал 11"/>
          <p:cNvSpPr/>
          <p:nvPr/>
        </p:nvSpPr>
        <p:spPr>
          <a:xfrm>
            <a:off x="3500430" y="2571744"/>
            <a:ext cx="2428892" cy="2428892"/>
          </a:xfrm>
          <a:prstGeom prst="ellipse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4143372" y="3786190"/>
            <a:ext cx="571504" cy="1095712"/>
          </a:xfrm>
          <a:prstGeom prst="line">
            <a:avLst/>
          </a:prstGeom>
          <a:ln w="254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0336727">
            <a:off x="3971754" y="4461779"/>
            <a:ext cx="4770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7652073">
            <a:off x="4119873" y="4011028"/>
            <a:ext cx="442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6</a:t>
            </a:r>
            <a:endParaRPr lang="ru-RU" sz="2000" b="1" i="1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2786050" y="3786190"/>
            <a:ext cx="1928826" cy="714380"/>
          </a:xfrm>
          <a:prstGeom prst="line">
            <a:avLst/>
          </a:prstGeom>
          <a:ln w="254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20631765">
            <a:off x="4540557" y="3393041"/>
            <a:ext cx="5000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325374">
            <a:off x="2643174" y="4143380"/>
            <a:ext cx="642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.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20383908">
            <a:off x="3115019" y="3859341"/>
            <a:ext cx="895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10</a:t>
            </a:r>
            <a:endParaRPr lang="ru-RU" sz="2000" b="1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6143636" y="514351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0" grpId="0"/>
      <p:bldP spid="14" grpId="0"/>
      <p:bldP spid="15" grpId="0"/>
      <p:bldP spid="12" grpId="0" animBg="1"/>
      <p:bldP spid="26" grpId="0"/>
      <p:bldP spid="27" grpId="0"/>
      <p:bldP spid="8" grpId="0"/>
      <p:bldP spid="7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186766" cy="7143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5"/>
            <a:ext cx="807249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ts val="2500"/>
              </a:lnSpc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7. Найдите координаты точек пересечения окружности с центром в начале координат и радиусом, равным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 осями координат.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357687" y="4071545"/>
            <a:ext cx="3571900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428728" y="4143380"/>
            <a:ext cx="35004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14876" y="407194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57488" y="2071678"/>
            <a:ext cx="214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y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 rot="21341471">
            <a:off x="2998045" y="3760482"/>
            <a:ext cx="5000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/>
              <a:t>.</a:t>
            </a:r>
            <a:endParaRPr lang="ru-RU" sz="3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86050" y="407194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О</a:t>
            </a:r>
            <a:endParaRPr lang="ru-RU" sz="2400" b="1" i="1" dirty="0"/>
          </a:p>
        </p:txBody>
      </p:sp>
      <p:sp>
        <p:nvSpPr>
          <p:cNvPr id="22" name="Овал 21"/>
          <p:cNvSpPr/>
          <p:nvPr/>
        </p:nvSpPr>
        <p:spPr>
          <a:xfrm>
            <a:off x="1714480" y="2714620"/>
            <a:ext cx="2857520" cy="2857520"/>
          </a:xfrm>
          <a:prstGeom prst="ellipse">
            <a:avLst/>
          </a:prstGeom>
          <a:noFill/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4429521" y="4142983"/>
            <a:ext cx="285752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500562" y="42243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000364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786050" y="2428868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43438" y="5143512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(0;7), (-7;0), (0;-7), (7,0)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2" grpId="0" animBg="1"/>
      <p:bldP spid="34" grpId="1"/>
      <p:bldP spid="37" grpId="1"/>
      <p:bldP spid="3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</TotalTime>
  <Words>680</Words>
  <PresentationFormat>Экран (4:3)</PresentationFormat>
  <Paragraphs>114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1</vt:lpstr>
      <vt:lpstr>Повторение</vt:lpstr>
      <vt:lpstr>Викторина</vt:lpstr>
      <vt:lpstr>Викторина</vt:lpstr>
      <vt:lpstr>Викторина</vt:lpstr>
      <vt:lpstr>Викторина</vt:lpstr>
      <vt:lpstr>Викторина</vt:lpstr>
      <vt:lpstr>Викторина</vt:lpstr>
      <vt:lpstr>Викторина</vt:lpstr>
      <vt:lpstr>Викторина</vt:lpstr>
      <vt:lpstr>Викторина</vt:lpstr>
      <vt:lpstr>Изучи п.90 учебника </vt:lpstr>
      <vt:lpstr>Задача</vt:lpstr>
      <vt:lpstr>Задача</vt:lpstr>
      <vt:lpstr>Слайд 15</vt:lpstr>
      <vt:lpstr>Викторина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80</cp:revision>
  <dcterms:created xsi:type="dcterms:W3CDTF">2008-11-29T09:13:40Z</dcterms:created>
  <dcterms:modified xsi:type="dcterms:W3CDTF">2008-12-02T02:26:31Z</dcterms:modified>
</cp:coreProperties>
</file>