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5" r:id="rId1"/>
    <p:sldMasterId id="2147483666" r:id="rId2"/>
    <p:sldMasterId id="2147483667" r:id="rId3"/>
    <p:sldMasterId id="2147483668" r:id="rId4"/>
  </p:sldMasterIdLst>
  <p:notesMasterIdLst>
    <p:notesMasterId r:id="rId44"/>
  </p:notesMasterIdLst>
  <p:sldIdLst>
    <p:sldId id="286" r:id="rId5"/>
    <p:sldId id="260" r:id="rId6"/>
    <p:sldId id="287" r:id="rId7"/>
    <p:sldId id="261" r:id="rId8"/>
    <p:sldId id="262" r:id="rId9"/>
    <p:sldId id="263" r:id="rId10"/>
    <p:sldId id="264" r:id="rId11"/>
    <p:sldId id="294" r:id="rId12"/>
    <p:sldId id="288" r:id="rId13"/>
    <p:sldId id="292" r:id="rId14"/>
    <p:sldId id="293" r:id="rId15"/>
    <p:sldId id="291" r:id="rId16"/>
    <p:sldId id="289" r:id="rId17"/>
    <p:sldId id="295" r:id="rId18"/>
    <p:sldId id="300" r:id="rId19"/>
    <p:sldId id="299" r:id="rId20"/>
    <p:sldId id="296" r:id="rId21"/>
    <p:sldId id="297" r:id="rId22"/>
    <p:sldId id="298" r:id="rId23"/>
    <p:sldId id="306" r:id="rId24"/>
    <p:sldId id="301" r:id="rId25"/>
    <p:sldId id="303" r:id="rId26"/>
    <p:sldId id="304" r:id="rId27"/>
    <p:sldId id="305" r:id="rId28"/>
    <p:sldId id="308" r:id="rId29"/>
    <p:sldId id="265" r:id="rId30"/>
    <p:sldId id="266" r:id="rId31"/>
    <p:sldId id="267" r:id="rId32"/>
    <p:sldId id="268" r:id="rId33"/>
    <p:sldId id="269" r:id="rId34"/>
    <p:sldId id="276" r:id="rId35"/>
    <p:sldId id="307" r:id="rId36"/>
    <p:sldId id="309" r:id="rId37"/>
    <p:sldId id="281" r:id="rId38"/>
    <p:sldId id="282" r:id="rId39"/>
    <p:sldId id="283" r:id="rId40"/>
    <p:sldId id="310" r:id="rId41"/>
    <p:sldId id="284" r:id="rId42"/>
    <p:sldId id="285" r:id="rId4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4368523-41FE-423C-A63A-936F3D277E02}">
  <a:tblStyle styleId="{84368523-41FE-423C-A63A-936F3D277E0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4660424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411352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" name="Google Shape;419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386422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7" name="Google Shape;367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899212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" name="Google Shape;378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450813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6" name="Google Shape;406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931894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438793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98970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572318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84504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Google Shape;32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637532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39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06306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940741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169392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70081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066890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09192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24954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515757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427398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887174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315352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9" name="Google Shape;33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008637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36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07549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74504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 sz="44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spcBef>
                <a:spcPts val="480"/>
              </a:spcBef>
              <a:spcAft>
                <a:spcPts val="0"/>
              </a:spcAft>
              <a:buSzPts val="276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dt" idx="10"/>
          </p:nvPr>
        </p:nvSpPr>
        <p:spPr>
          <a:xfrm>
            <a:off x="8677275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ftr" idx="11"/>
          </p:nvPr>
        </p:nvSpPr>
        <p:spPr>
          <a:xfrm>
            <a:off x="1295400" y="5969000"/>
            <a:ext cx="7305675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10353675" y="5969000"/>
            <a:ext cx="542925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1295400" y="982662"/>
            <a:ext cx="9601200" cy="130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dt" idx="10"/>
          </p:nvPr>
        </p:nvSpPr>
        <p:spPr>
          <a:xfrm>
            <a:off x="8677275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ftr" idx="11"/>
          </p:nvPr>
        </p:nvSpPr>
        <p:spPr>
          <a:xfrm>
            <a:off x="1295400" y="5969000"/>
            <a:ext cx="7305675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sldNum" idx="12"/>
          </p:nvPr>
        </p:nvSpPr>
        <p:spPr>
          <a:xfrm>
            <a:off x="10353675" y="5969000"/>
            <a:ext cx="542925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1295400" y="982662"/>
            <a:ext cx="9601200" cy="130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1295400" y="2557462"/>
            <a:ext cx="9601200" cy="331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60045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marL="914400" lvl="1" indent="-360044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marL="1371600" lvl="2" indent="-360044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marL="1828800" lvl="3" indent="-360044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marL="2286000" lvl="4" indent="-360045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marL="2743200" lvl="5" indent="-360045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marL="3200400" lvl="6" indent="-360045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marL="3657600" lvl="7" indent="-360045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marL="4114800" lvl="8" indent="-360045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dt" idx="10"/>
          </p:nvPr>
        </p:nvSpPr>
        <p:spPr>
          <a:xfrm>
            <a:off x="8677275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ftr" idx="11"/>
          </p:nvPr>
        </p:nvSpPr>
        <p:spPr>
          <a:xfrm>
            <a:off x="1295400" y="5969000"/>
            <a:ext cx="7305675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sldNum" idx="12"/>
          </p:nvPr>
        </p:nvSpPr>
        <p:spPr>
          <a:xfrm>
            <a:off x="10353675" y="5969000"/>
            <a:ext cx="542925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>
            <a:spLocks noGrp="1"/>
          </p:cNvSpPr>
          <p:nvPr>
            <p:ph type="dt" idx="10"/>
          </p:nvPr>
        </p:nvSpPr>
        <p:spPr>
          <a:xfrm>
            <a:off x="8677275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ftr" idx="11"/>
          </p:nvPr>
        </p:nvSpPr>
        <p:spPr>
          <a:xfrm>
            <a:off x="1295400" y="5969000"/>
            <a:ext cx="7305675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sldNum" idx="12"/>
          </p:nvPr>
        </p:nvSpPr>
        <p:spPr>
          <a:xfrm>
            <a:off x="10353675" y="5969000"/>
            <a:ext cx="542925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арточка имени">
  <p:cSld name="Карточка имени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9"/>
          <p:cNvSpPr txBox="1"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Garamond"/>
              <a:buNone/>
              <a:defRPr sz="32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2300"/>
              <a:buNone/>
              <a:defRPr sz="200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dt" idx="10"/>
          </p:nvPr>
        </p:nvSpPr>
        <p:spPr>
          <a:xfrm>
            <a:off x="8677275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ftr" idx="11"/>
          </p:nvPr>
        </p:nvSpPr>
        <p:spPr>
          <a:xfrm>
            <a:off x="1295400" y="5969000"/>
            <a:ext cx="7305675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ldNum" idx="12"/>
          </p:nvPr>
        </p:nvSpPr>
        <p:spPr>
          <a:xfrm>
            <a:off x="10353675" y="5969000"/>
            <a:ext cx="542925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анорамная фотография с подписью">
  <p:cSld name="Панорамная фотография с подписью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 txBox="1"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400"/>
              <a:buFont typeface="Garamond"/>
              <a:buNone/>
              <a:defRPr sz="24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0"/>
          <p:cNvSpPr>
            <a:spLocks noGrp="1"/>
          </p:cNvSpPr>
          <p:nvPr>
            <p:ph type="pic" idx="2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noFill/>
          <a:ln w="57150" cap="flat" cmpd="thickThin">
            <a:solidFill>
              <a:srgbClr val="7F7F7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sz="16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sz="16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sz="16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sz="16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sz="16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sz="16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sz="16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sz="16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ts val="1840"/>
              <a:buFont typeface="Arial"/>
              <a:buNone/>
              <a:defRPr sz="16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body" idx="1"/>
          </p:nvPr>
        </p:nvSpPr>
        <p:spPr>
          <a:xfrm>
            <a:off x="1295401" y="5382153"/>
            <a:ext cx="9609666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spcBef>
                <a:spcPts val="280"/>
              </a:spcBef>
              <a:spcAft>
                <a:spcPts val="0"/>
              </a:spcAft>
              <a:buSzPts val="1610"/>
              <a:buNone/>
              <a:defRPr sz="1400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380"/>
              <a:buNone/>
              <a:defRPr sz="1200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150"/>
              <a:buNone/>
              <a:defRPr sz="1000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035"/>
              <a:buNone/>
              <a:defRPr sz="900"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dt" idx="10"/>
          </p:nvPr>
        </p:nvSpPr>
        <p:spPr>
          <a:xfrm>
            <a:off x="8677275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ftr" idx="11"/>
          </p:nvPr>
        </p:nvSpPr>
        <p:spPr>
          <a:xfrm>
            <a:off x="1295400" y="5969000"/>
            <a:ext cx="7305675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ldNum" idx="12"/>
          </p:nvPr>
        </p:nvSpPr>
        <p:spPr>
          <a:xfrm>
            <a:off x="10353675" y="5969000"/>
            <a:ext cx="542925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1"/>
          <p:cNvSpPr txBox="1"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Garamond"/>
              <a:buNone/>
              <a:defRPr sz="28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>
            <a:spLocks noGrp="1"/>
          </p:cNvSpPr>
          <p:nvPr>
            <p:ph type="pic" idx="2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noFill/>
          <a:ln w="57150" cap="flat" cmpd="thickThin">
            <a:solidFill>
              <a:srgbClr val="7F7F7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sz="16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sz="16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sz="16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sz="16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sz="16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sz="16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sz="16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sz="16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ts val="1840"/>
              <a:buFont typeface="Arial"/>
              <a:buNone/>
              <a:defRPr sz="16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body" idx="1"/>
          </p:nvPr>
        </p:nvSpPr>
        <p:spPr>
          <a:xfrm>
            <a:off x="1295399" y="3255432"/>
            <a:ext cx="6241816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SzPts val="2070"/>
              <a:buNone/>
              <a:defRPr sz="1800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380"/>
              <a:buNone/>
              <a:defRPr sz="1200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150"/>
              <a:buNone/>
              <a:defRPr sz="1000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035"/>
              <a:buNone/>
              <a:defRPr sz="900"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dt" idx="10"/>
          </p:nvPr>
        </p:nvSpPr>
        <p:spPr>
          <a:xfrm>
            <a:off x="8677275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ftr" idx="11"/>
          </p:nvPr>
        </p:nvSpPr>
        <p:spPr>
          <a:xfrm>
            <a:off x="1295400" y="5969000"/>
            <a:ext cx="7305675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sldNum" idx="12"/>
          </p:nvPr>
        </p:nvSpPr>
        <p:spPr>
          <a:xfrm>
            <a:off x="10353675" y="5969000"/>
            <a:ext cx="542925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 descr="HD-PanelContent-GrommetsCombin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188825" cy="6856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Google Shape;7;p1"/>
          <p:cNvCxnSpPr/>
          <p:nvPr/>
        </p:nvCxnSpPr>
        <p:spPr>
          <a:xfrm>
            <a:off x="2012950" y="3709987"/>
            <a:ext cx="8162925" cy="0"/>
          </a:xfrm>
          <a:prstGeom prst="straightConnector1">
            <a:avLst/>
          </a:prstGeom>
          <a:noFill/>
          <a:ln w="15875" cap="flat" cmpd="sng">
            <a:solidFill>
              <a:srgbClr val="E8D191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8" name="Google Shape;8;p1"/>
          <p:cNvSpPr txBox="1">
            <a:spLocks noGrp="1"/>
          </p:cNvSpPr>
          <p:nvPr>
            <p:ph type="title"/>
          </p:nvPr>
        </p:nvSpPr>
        <p:spPr>
          <a:xfrm>
            <a:off x="1295400" y="982662"/>
            <a:ext cx="9601200" cy="130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 sz="4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body" idx="1"/>
          </p:nvPr>
        </p:nvSpPr>
        <p:spPr>
          <a:xfrm>
            <a:off x="1295400" y="2557462"/>
            <a:ext cx="9601200" cy="331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3860" algn="l" rtl="0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914400" marR="0" lvl="1" indent="-374650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371600" marR="0" lvl="2" indent="-36004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07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828800" marR="0" lvl="3" indent="-345439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286000" marR="0" lvl="4" indent="-330835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sz="1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743200" marR="0" lvl="5" indent="-330835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sz="1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3200400" marR="0" lvl="6" indent="-330835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sz="1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657600" marR="0" lvl="7" indent="-33083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sz="1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4114800" marR="0" lvl="8" indent="-330834" algn="l" rtl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ts val="1610"/>
              <a:buFont typeface="Arial"/>
              <a:buChar char="•"/>
              <a:defRPr sz="1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dt" idx="10"/>
          </p:nvPr>
        </p:nvSpPr>
        <p:spPr>
          <a:xfrm>
            <a:off x="8677275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ftr" idx="11"/>
          </p:nvPr>
        </p:nvSpPr>
        <p:spPr>
          <a:xfrm>
            <a:off x="1295400" y="5969000"/>
            <a:ext cx="7305675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sldNum" idx="12"/>
          </p:nvPr>
        </p:nvSpPr>
        <p:spPr>
          <a:xfrm>
            <a:off x="10353675" y="5969000"/>
            <a:ext cx="542925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3" descr="HD-PanelContent-GrommetsCombin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188825" cy="6856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" name="Google Shape;21;p3"/>
          <p:cNvCxnSpPr/>
          <p:nvPr/>
        </p:nvCxnSpPr>
        <p:spPr>
          <a:xfrm>
            <a:off x="1395412" y="2420937"/>
            <a:ext cx="9407525" cy="0"/>
          </a:xfrm>
          <a:prstGeom prst="straightConnector1">
            <a:avLst/>
          </a:prstGeom>
          <a:noFill/>
          <a:ln w="15875" cap="flat" cmpd="sng">
            <a:solidFill>
              <a:srgbClr val="E8D191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1295400" y="982662"/>
            <a:ext cx="9601200" cy="130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 sz="4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1295400" y="2557462"/>
            <a:ext cx="9601200" cy="331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3860" algn="l" rtl="0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914400" marR="0" lvl="1" indent="-374650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371600" marR="0" lvl="2" indent="-36004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07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828800" marR="0" lvl="3" indent="-345439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286000" marR="0" lvl="4" indent="-330835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sz="1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743200" marR="0" lvl="5" indent="-330835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sz="1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3200400" marR="0" lvl="6" indent="-330835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sz="1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657600" marR="0" lvl="7" indent="-33083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sz="1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4114800" marR="0" lvl="8" indent="-330834" algn="l" rtl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ts val="1610"/>
              <a:buFont typeface="Arial"/>
              <a:buChar char="•"/>
              <a:defRPr sz="1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8677275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1295400" y="5969000"/>
            <a:ext cx="7305675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10353675" y="5969000"/>
            <a:ext cx="542925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5" descr="HD-PanelContent-GrommetsCombin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188825" cy="6856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" name="Google Shape;34;p5"/>
          <p:cNvCxnSpPr/>
          <p:nvPr/>
        </p:nvCxnSpPr>
        <p:spPr>
          <a:xfrm>
            <a:off x="1395412" y="2420937"/>
            <a:ext cx="9407525" cy="0"/>
          </a:xfrm>
          <a:prstGeom prst="straightConnector1">
            <a:avLst/>
          </a:prstGeom>
          <a:noFill/>
          <a:ln w="15875" cap="flat" cmpd="sng">
            <a:solidFill>
              <a:srgbClr val="E8D191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35" name="Google Shape;35;p5"/>
          <p:cNvSpPr txBox="1">
            <a:spLocks noGrp="1"/>
          </p:cNvSpPr>
          <p:nvPr>
            <p:ph type="title"/>
          </p:nvPr>
        </p:nvSpPr>
        <p:spPr>
          <a:xfrm>
            <a:off x="1295400" y="982662"/>
            <a:ext cx="9601200" cy="130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 sz="4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1"/>
          </p:nvPr>
        </p:nvSpPr>
        <p:spPr>
          <a:xfrm>
            <a:off x="1295400" y="2557462"/>
            <a:ext cx="9601200" cy="331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3860" algn="l" rtl="0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914400" marR="0" lvl="1" indent="-374650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371600" marR="0" lvl="2" indent="-36004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07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828800" marR="0" lvl="3" indent="-345439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286000" marR="0" lvl="4" indent="-330835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sz="1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743200" marR="0" lvl="5" indent="-330835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sz="1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3200400" marR="0" lvl="6" indent="-330835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sz="1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657600" marR="0" lvl="7" indent="-33083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sz="1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4114800" marR="0" lvl="8" indent="-330834" algn="l" rtl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ts val="1610"/>
              <a:buFont typeface="Arial"/>
              <a:buChar char="•"/>
              <a:defRPr sz="1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dt" idx="10"/>
          </p:nvPr>
        </p:nvSpPr>
        <p:spPr>
          <a:xfrm>
            <a:off x="8677275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ftr" idx="11"/>
          </p:nvPr>
        </p:nvSpPr>
        <p:spPr>
          <a:xfrm>
            <a:off x="1295400" y="5969000"/>
            <a:ext cx="7305675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10353675" y="5969000"/>
            <a:ext cx="542925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>
            <a:alphaModFix/>
          </a:blip>
          <a:stretch>
            <a:fillRect/>
          </a:stretch>
        </a:blip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7" descr="HD-PanelContent-GrommetsCombin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0" y="0"/>
            <a:ext cx="12188825" cy="6856412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7"/>
          <p:cNvSpPr txBox="1">
            <a:spLocks noGrp="1"/>
          </p:cNvSpPr>
          <p:nvPr>
            <p:ph type="title"/>
          </p:nvPr>
        </p:nvSpPr>
        <p:spPr>
          <a:xfrm>
            <a:off x="1295400" y="982662"/>
            <a:ext cx="9601200" cy="130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 sz="4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1"/>
          </p:nvPr>
        </p:nvSpPr>
        <p:spPr>
          <a:xfrm>
            <a:off x="1295400" y="2557462"/>
            <a:ext cx="9601200" cy="331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3860" algn="l" rtl="0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914400" marR="0" lvl="1" indent="-374650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371600" marR="0" lvl="2" indent="-36004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07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828800" marR="0" lvl="3" indent="-345439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286000" marR="0" lvl="4" indent="-330835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sz="1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743200" marR="0" lvl="5" indent="-330835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sz="1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3200400" marR="0" lvl="6" indent="-330835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sz="1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657600" marR="0" lvl="7" indent="-33083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sz="1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4114800" marR="0" lvl="8" indent="-330834" algn="l" rtl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ts val="1610"/>
              <a:buFont typeface="Arial"/>
              <a:buChar char="•"/>
              <a:defRPr sz="1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dt" idx="10"/>
          </p:nvPr>
        </p:nvSpPr>
        <p:spPr>
          <a:xfrm>
            <a:off x="8677275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ftr" idx="11"/>
          </p:nvPr>
        </p:nvSpPr>
        <p:spPr>
          <a:xfrm>
            <a:off x="1295400" y="5969000"/>
            <a:ext cx="7305675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sldNum" idx="12"/>
          </p:nvPr>
        </p:nvSpPr>
        <p:spPr>
          <a:xfrm>
            <a:off x="10353675" y="5969000"/>
            <a:ext cx="542925" cy="2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  <a:defRPr sz="10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1.png"/><Relationship Id="rId7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png"/><Relationship Id="rId4" Type="http://schemas.openxmlformats.org/officeDocument/2006/relationships/image" Target="../media/image13.jpg"/><Relationship Id="rId9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5069" y="1367246"/>
            <a:ext cx="8158688" cy="220787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Кейс-технологии как метод активного обучения дисциплинам естественнонаучного цикла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15066" y="3846051"/>
            <a:ext cx="9602167" cy="1849355"/>
          </a:xfrm>
        </p:spPr>
        <p:txBody>
          <a:bodyPr/>
          <a:lstStyle/>
          <a:p>
            <a:pPr algn="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Воробьева Полина Сергеевна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3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биологии и химии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482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433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47"/>
          <p:cNvSpPr txBox="1">
            <a:spLocks noGrp="1"/>
          </p:cNvSpPr>
          <p:nvPr>
            <p:ph type="title"/>
          </p:nvPr>
        </p:nvSpPr>
        <p:spPr>
          <a:xfrm>
            <a:off x="1295400" y="982662"/>
            <a:ext cx="9601200" cy="130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Times New Roman"/>
              <a:buNone/>
            </a:pPr>
            <a:r>
              <a:rPr lang="en-US" sz="4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Этапы работы</a:t>
            </a:r>
            <a:endParaRPr/>
          </a:p>
        </p:txBody>
      </p:sp>
      <p:sp>
        <p:nvSpPr>
          <p:cNvPr id="342" name="Google Shape;342;p47"/>
          <p:cNvSpPr/>
          <p:nvPr/>
        </p:nvSpPr>
        <p:spPr>
          <a:xfrm flipH="1">
            <a:off x="3181350" y="2581275"/>
            <a:ext cx="3389312" cy="417512"/>
          </a:xfrm>
          <a:prstGeom prst="homePlate">
            <a:avLst>
              <a:gd name="adj" fmla="val 20272"/>
            </a:avLst>
          </a:prstGeom>
          <a:gradFill>
            <a:gsLst>
              <a:gs pos="0">
                <a:srgbClr val="FAD693"/>
              </a:gs>
              <a:gs pos="50000">
                <a:srgbClr val="FBE4BD"/>
              </a:gs>
              <a:gs pos="100000">
                <a:srgbClr val="FCF1DF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ознакомление с сюжетом</a:t>
            </a:r>
            <a:endParaRPr/>
          </a:p>
        </p:txBody>
      </p:sp>
      <p:sp>
        <p:nvSpPr>
          <p:cNvPr id="343" name="Google Shape;343;p47"/>
          <p:cNvSpPr/>
          <p:nvPr/>
        </p:nvSpPr>
        <p:spPr>
          <a:xfrm flipH="1">
            <a:off x="4167187" y="3108325"/>
            <a:ext cx="2886075" cy="395287"/>
          </a:xfrm>
          <a:prstGeom prst="homePlate">
            <a:avLst>
              <a:gd name="adj" fmla="val 20121"/>
            </a:avLst>
          </a:prstGeom>
          <a:gradFill>
            <a:gsLst>
              <a:gs pos="0">
                <a:srgbClr val="FAD693"/>
              </a:gs>
              <a:gs pos="50000">
                <a:srgbClr val="FBE4BD"/>
              </a:gs>
              <a:gs pos="100000">
                <a:srgbClr val="FCF1DF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проблематизация</a:t>
            </a:r>
            <a:endParaRPr/>
          </a:p>
        </p:txBody>
      </p:sp>
      <p:sp>
        <p:nvSpPr>
          <p:cNvPr id="344" name="Google Shape;344;p47"/>
          <p:cNvSpPr/>
          <p:nvPr/>
        </p:nvSpPr>
        <p:spPr>
          <a:xfrm flipH="1">
            <a:off x="4611687" y="3603625"/>
            <a:ext cx="6413500" cy="381000"/>
          </a:xfrm>
          <a:prstGeom prst="homePlate">
            <a:avLst>
              <a:gd name="adj" fmla="val 20958"/>
            </a:avLst>
          </a:prstGeom>
          <a:gradFill>
            <a:gsLst>
              <a:gs pos="0">
                <a:srgbClr val="FAD693"/>
              </a:gs>
              <a:gs pos="50000">
                <a:srgbClr val="FBE4BD"/>
              </a:gs>
              <a:gs pos="100000">
                <a:srgbClr val="FCF1DF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формулирование проблемы и отбор лучших ее формулировок</a:t>
            </a:r>
            <a:endParaRPr/>
          </a:p>
        </p:txBody>
      </p:sp>
      <p:sp>
        <p:nvSpPr>
          <p:cNvPr id="345" name="Google Shape;345;p47"/>
          <p:cNvSpPr/>
          <p:nvPr/>
        </p:nvSpPr>
        <p:spPr>
          <a:xfrm flipH="1">
            <a:off x="4905375" y="4040187"/>
            <a:ext cx="6446837" cy="414337"/>
          </a:xfrm>
          <a:prstGeom prst="homePlate">
            <a:avLst>
              <a:gd name="adj" fmla="val 20906"/>
            </a:avLst>
          </a:prstGeom>
          <a:gradFill>
            <a:gsLst>
              <a:gs pos="0">
                <a:srgbClr val="FAD693"/>
              </a:gs>
              <a:gs pos="50000">
                <a:srgbClr val="FBE4BD"/>
              </a:gs>
              <a:gs pos="100000">
                <a:srgbClr val="FCF1DF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выдвижение гипотетических ответов на проблемный вопрос</a:t>
            </a:r>
            <a:endParaRPr/>
          </a:p>
        </p:txBody>
      </p:sp>
      <p:sp>
        <p:nvSpPr>
          <p:cNvPr id="346" name="Google Shape;346;p47"/>
          <p:cNvSpPr/>
          <p:nvPr/>
        </p:nvSpPr>
        <p:spPr>
          <a:xfrm flipH="1">
            <a:off x="4664075" y="4559300"/>
            <a:ext cx="6413500" cy="495300"/>
          </a:xfrm>
          <a:prstGeom prst="homePlate">
            <a:avLst>
              <a:gd name="adj" fmla="val 20764"/>
            </a:avLst>
          </a:prstGeom>
          <a:gradFill>
            <a:gsLst>
              <a:gs pos="0">
                <a:srgbClr val="FAD693"/>
              </a:gs>
              <a:gs pos="50000">
                <a:srgbClr val="FBE4BD"/>
              </a:gs>
              <a:gs pos="100000">
                <a:srgbClr val="FCF1DF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проверка гипотез на основе информации сюжета и других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доступных источников</a:t>
            </a:r>
            <a:endParaRPr/>
          </a:p>
        </p:txBody>
      </p:sp>
      <p:sp>
        <p:nvSpPr>
          <p:cNvPr id="347" name="Google Shape;347;p47"/>
          <p:cNvSpPr/>
          <p:nvPr/>
        </p:nvSpPr>
        <p:spPr>
          <a:xfrm flipH="1">
            <a:off x="4022725" y="5153025"/>
            <a:ext cx="3344862" cy="398462"/>
          </a:xfrm>
          <a:prstGeom prst="homePlate">
            <a:avLst>
              <a:gd name="adj" fmla="val 20310"/>
            </a:avLst>
          </a:prstGeom>
          <a:gradFill>
            <a:gsLst>
              <a:gs pos="0">
                <a:srgbClr val="FAD693"/>
              </a:gs>
              <a:gs pos="50000">
                <a:srgbClr val="FBE4BD"/>
              </a:gs>
              <a:gs pos="100000">
                <a:srgbClr val="FCF1DF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презентация  решения</a:t>
            </a:r>
            <a:endParaRPr/>
          </a:p>
        </p:txBody>
      </p:sp>
      <p:sp>
        <p:nvSpPr>
          <p:cNvPr id="348" name="Google Shape;348;p47"/>
          <p:cNvSpPr/>
          <p:nvPr/>
        </p:nvSpPr>
        <p:spPr>
          <a:xfrm flipH="1">
            <a:off x="2970212" y="5721350"/>
            <a:ext cx="3913187" cy="484187"/>
          </a:xfrm>
          <a:prstGeom prst="homePlate">
            <a:avLst>
              <a:gd name="adj" fmla="val 20266"/>
            </a:avLst>
          </a:prstGeom>
          <a:gradFill>
            <a:gsLst>
              <a:gs pos="0">
                <a:srgbClr val="FAD693"/>
              </a:gs>
              <a:gs pos="50000">
                <a:srgbClr val="FBE4BD"/>
              </a:gs>
              <a:gs pos="100000">
                <a:srgbClr val="FCF1DF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рефлексия хода решения кейса</a:t>
            </a:r>
            <a:endParaRPr/>
          </a:p>
        </p:txBody>
      </p:sp>
      <p:sp>
        <p:nvSpPr>
          <p:cNvPr id="349" name="Google Shape;349;p47"/>
          <p:cNvSpPr/>
          <p:nvPr/>
        </p:nvSpPr>
        <p:spPr>
          <a:xfrm>
            <a:off x="600893" y="2786056"/>
            <a:ext cx="3122022" cy="2452150"/>
          </a:xfrm>
          <a:prstGeom prst="ellipse">
            <a:avLst/>
          </a:prstGeom>
          <a:gradFill>
            <a:gsLst>
              <a:gs pos="0">
                <a:srgbClr val="FBD68F"/>
              </a:gs>
              <a:gs pos="50000">
                <a:srgbClr val="FBE4BB"/>
              </a:gs>
              <a:gs pos="100000">
                <a:srgbClr val="FCF1D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Garamond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Этап решения кейсов</a:t>
            </a:r>
            <a:endParaRPr sz="2400" b="1" i="0" u="none" strike="noStrike" cap="non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326517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644434"/>
            <a:ext cx="9601200" cy="53122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Подобрать как можно больше глаголов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3935720"/>
              </p:ext>
            </p:extLst>
          </p:nvPr>
        </p:nvGraphicFramePr>
        <p:xfrm>
          <a:off x="1295400" y="1349831"/>
          <a:ext cx="9727474" cy="4727074"/>
        </p:xfrm>
        <a:graphic>
          <a:graphicData uri="http://schemas.openxmlformats.org/drawingml/2006/table">
            <a:tbl>
              <a:tblPr firstRow="1" firstCol="1" bandRow="1">
                <a:tableStyleId>{84368523-41FE-423C-A63A-936F3D277E02}</a:tableStyleId>
              </a:tblPr>
              <a:tblGrid>
                <a:gridCol w="48198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076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8340">
                <a:tc>
                  <a:txBody>
                    <a:bodyPr/>
                    <a:lstStyle/>
                    <a:p>
                      <a:pPr marL="17399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 урока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tc>
                  <a:txBody>
                    <a:bodyPr/>
                    <a:lstStyle/>
                    <a:p>
                      <a:pPr marL="17399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Глаголы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1589">
                <a:tc>
                  <a:txBody>
                    <a:bodyPr/>
                    <a:lstStyle/>
                    <a:p>
                      <a:pPr marL="17399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tc>
                  <a:txBody>
                    <a:bodyPr/>
                    <a:lstStyle/>
                    <a:p>
                      <a:pPr marL="17399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0288">
                <a:tc>
                  <a:txBody>
                    <a:bodyPr/>
                    <a:lstStyle/>
                    <a:p>
                      <a:pPr marL="353695" marR="41592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Подготовка,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176" marR="2176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3852">
                <a:tc>
                  <a:txBody>
                    <a:bodyPr/>
                    <a:lstStyle/>
                    <a:p>
                      <a:pPr marL="353695" marR="41592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Знакомство с конкретным случаем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176" marR="2176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2568">
                <a:tc>
                  <a:txBody>
                    <a:bodyPr/>
                    <a:lstStyle/>
                    <a:p>
                      <a:pPr marL="353695" marR="41592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Поиск и анализ информации для принятия решения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176" marR="2176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2568">
                <a:tc>
                  <a:txBody>
                    <a:bodyPr/>
                    <a:lstStyle/>
                    <a:p>
                      <a:pPr marL="353695" marR="41592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Обсуждение возможностей альтернативных решений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176" marR="2176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3478">
                <a:tc>
                  <a:txBody>
                    <a:bodyPr/>
                    <a:lstStyle/>
                    <a:p>
                      <a:pPr marL="353695" marR="41592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Резолюция – принятие решения в группах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176" marR="2176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7697">
                <a:tc>
                  <a:txBody>
                    <a:bodyPr/>
                    <a:lstStyle/>
                    <a:p>
                      <a:pPr marL="353695" marR="41592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53695" marR="41592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Диспут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защита своих решений отдельными группами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176" marR="2176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7697">
                <a:tc>
                  <a:txBody>
                    <a:bodyPr/>
                    <a:lstStyle/>
                    <a:p>
                      <a:pPr marL="353695" marR="41592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53695" marR="41592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Сопоставление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176" marR="2176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2568">
                <a:tc>
                  <a:txBody>
                    <a:bodyPr/>
                    <a:lstStyle/>
                    <a:p>
                      <a:pPr marL="3536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Заключительная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176" marR="2176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42568">
                <a:tc>
                  <a:txBody>
                    <a:bodyPr/>
                    <a:lstStyle/>
                    <a:p>
                      <a:pPr marL="3536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Рефлексия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176" marR="2176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69093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600891"/>
            <a:ext cx="9601200" cy="374469"/>
          </a:xfrm>
        </p:spPr>
        <p:txBody>
          <a:bodyPr/>
          <a:lstStyle/>
          <a:p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урока с применением кейс-технологий</a:t>
            </a:r>
            <a:endParaRPr lang="ru-RU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133510"/>
              </p:ext>
            </p:extLst>
          </p:nvPr>
        </p:nvGraphicFramePr>
        <p:xfrm>
          <a:off x="1045029" y="975360"/>
          <a:ext cx="9727474" cy="5399818"/>
        </p:xfrm>
        <a:graphic>
          <a:graphicData uri="http://schemas.openxmlformats.org/drawingml/2006/table">
            <a:tbl>
              <a:tblPr firstRow="1" firstCol="1" bandRow="1">
                <a:tableStyleId>{84368523-41FE-423C-A63A-936F3D277E02}</a:tableStyleId>
              </a:tblPr>
              <a:tblGrid>
                <a:gridCol w="48198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076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6029">
                <a:tc>
                  <a:txBody>
                    <a:bodyPr/>
                    <a:lstStyle/>
                    <a:p>
                      <a:pPr marL="17399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 урока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tc>
                  <a:txBody>
                    <a:bodyPr/>
                    <a:lstStyle/>
                    <a:p>
                      <a:pPr marL="17399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Глаголы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029">
                <a:tc>
                  <a:txBody>
                    <a:bodyPr/>
                    <a:lstStyle/>
                    <a:p>
                      <a:pPr marL="17399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tc>
                  <a:txBody>
                    <a:bodyPr/>
                    <a:lstStyle/>
                    <a:p>
                      <a:pPr marL="17399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2401">
                <a:tc>
                  <a:txBody>
                    <a:bodyPr/>
                    <a:lstStyle/>
                    <a:p>
                      <a:pPr marL="353695" marR="41592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Подготовка,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tc>
                  <a:txBody>
                    <a:bodyPr/>
                    <a:lstStyle/>
                    <a:p>
                      <a:pPr marL="291465" marR="1733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Поприветствовать, представиться, объявить, анонсировать, заинтересовать, удивить, заинтриговать, вдохновить, настроить, наметить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2401">
                <a:tc>
                  <a:txBody>
                    <a:bodyPr/>
                    <a:lstStyle/>
                    <a:p>
                      <a:pPr marL="353695" marR="41592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Знакомство с конкретным случаем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tc>
                  <a:txBody>
                    <a:bodyPr/>
                    <a:lstStyle/>
                    <a:p>
                      <a:pPr marL="291465" marR="1733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Понять проблему, проанализировать, поставить вопросы, показать, рассказать, указать, продемонстрировать, представить, определить, направить, озадачить, подчеркнуть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215">
                <a:tc>
                  <a:txBody>
                    <a:bodyPr/>
                    <a:lstStyle/>
                    <a:p>
                      <a:pPr marL="353695" marR="41592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Поиск и анализ информации для принятия решения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tc>
                  <a:txBody>
                    <a:bodyPr/>
                    <a:lstStyle/>
                    <a:p>
                      <a:pPr marL="291465" marR="1733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Добыть информацию, оценить, найти, озадачить, распределить, делегировать, назначить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4215">
                <a:tc>
                  <a:txBody>
                    <a:bodyPr/>
                    <a:lstStyle/>
                    <a:p>
                      <a:pPr marL="353695" marR="41592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Обсуждение возможностей альтернативных решений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tc>
                  <a:txBody>
                    <a:bodyPr/>
                    <a:lstStyle/>
                    <a:p>
                      <a:pPr marL="291465" marR="1733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Попробовать, развить, скорректировать, развивать альтернативное мышление поддержать, найти, предоставить, спорить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4230">
                <a:tc>
                  <a:txBody>
                    <a:bodyPr/>
                    <a:lstStyle/>
                    <a:p>
                      <a:pPr marL="353695" marR="41592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Резолюция – принятие решения в группах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tc>
                  <a:txBody>
                    <a:bodyPr/>
                    <a:lstStyle/>
                    <a:p>
                      <a:pPr marL="291465" marR="1733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Сопоставить, оценить, предложить, доказать, выбрать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9078">
                <a:tc>
                  <a:txBody>
                    <a:bodyPr/>
                    <a:lstStyle/>
                    <a:p>
                      <a:pPr marL="353695" marR="41592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53695" marR="41592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Диспут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защита своих решений отдельными группами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/>
                </a:tc>
                <a:tc>
                  <a:txBody>
                    <a:bodyPr/>
                    <a:lstStyle/>
                    <a:p>
                      <a:pPr marL="291465" marR="17335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Аргументировать, защищать, решать, доказывать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9078">
                <a:tc>
                  <a:txBody>
                    <a:bodyPr/>
                    <a:lstStyle/>
                    <a:p>
                      <a:pPr marL="353695" marR="41592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53695" marR="41592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Сопоставление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/>
                </a:tc>
                <a:tc>
                  <a:txBody>
                    <a:bodyPr/>
                    <a:lstStyle/>
                    <a:p>
                      <a:pPr marL="291465" marR="1733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Оценить, решить, сопоставить, подвести, выбрать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4215">
                <a:tc>
                  <a:txBody>
                    <a:bodyPr/>
                    <a:lstStyle/>
                    <a:p>
                      <a:pPr marL="3536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Заключительная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tc>
                  <a:txBody>
                    <a:bodyPr/>
                    <a:lstStyle/>
                    <a:p>
                      <a:pPr marL="291465" marR="1733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Проанализировать, сравнить, отметить, заметить, подвести, подчеркнуть, вдохновить, похвалить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04215">
                <a:tc>
                  <a:txBody>
                    <a:bodyPr/>
                    <a:lstStyle/>
                    <a:p>
                      <a:pPr marL="3536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Рефлексия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tc>
                  <a:txBody>
                    <a:bodyPr/>
                    <a:lstStyle/>
                    <a:p>
                      <a:pPr marL="291465" marR="1733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Проанализировать, выявить, оценить, учесть, принять, проработать, шутить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6" marR="2176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44371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49"/>
          <p:cNvSpPr txBox="1">
            <a:spLocks noGrp="1"/>
          </p:cNvSpPr>
          <p:nvPr>
            <p:ph type="title"/>
          </p:nvPr>
        </p:nvSpPr>
        <p:spPr>
          <a:xfrm>
            <a:off x="1295400" y="982662"/>
            <a:ext cx="9601200" cy="130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Garamond"/>
              <a:buNone/>
            </a:pPr>
            <a:r>
              <a:rPr lang="en-US" sz="4000" b="0" i="0" u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/>
            </a:r>
            <a:br>
              <a:rPr lang="en-US" sz="4000" b="0" i="0" u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lang="en-US" sz="36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Стратегии поведения учителя </a:t>
            </a:r>
            <a:br>
              <a:rPr lang="en-US" sz="36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36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ходе работы с кейсом</a:t>
            </a:r>
            <a:r>
              <a:rPr lang="en-US" sz="32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n-US" sz="32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/>
          </a:p>
        </p:txBody>
      </p:sp>
      <p:sp>
        <p:nvSpPr>
          <p:cNvPr id="363" name="Google Shape;363;p49"/>
          <p:cNvSpPr txBox="1"/>
          <p:nvPr/>
        </p:nvSpPr>
        <p:spPr>
          <a:xfrm>
            <a:off x="1166812" y="2525712"/>
            <a:ext cx="5927725" cy="3046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Учитель будет давать ключи к разгадке в форме дополнительных вопросов или дополнительной информации.</a:t>
            </a: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определенных условиях учитель будет сам давать ответ.</a:t>
            </a: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Учитель может ничего не делать, (оставаться молчаливым) пока кто-то работает над проблемой.</a:t>
            </a:r>
            <a:endParaRPr/>
          </a:p>
        </p:txBody>
      </p:sp>
      <p:pic>
        <p:nvPicPr>
          <p:cNvPr id="364" name="Google Shape;364;p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18812" y="2607604"/>
            <a:ext cx="4892152" cy="34274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705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56"/>
          <p:cNvSpPr txBox="1">
            <a:spLocks noGrp="1"/>
          </p:cNvSpPr>
          <p:nvPr>
            <p:ph type="title"/>
          </p:nvPr>
        </p:nvSpPr>
        <p:spPr>
          <a:xfrm>
            <a:off x="1295400" y="760412"/>
            <a:ext cx="9601200" cy="695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Garamond"/>
              <a:buNone/>
            </a:pPr>
            <a:r>
              <a:rPr lang="en-US" sz="4000" b="0" i="0" u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/>
            </a:r>
            <a:br>
              <a:rPr lang="en-US" sz="4000" b="0" i="0" u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lang="en-US" sz="36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Технологические особенности метода</a:t>
            </a:r>
            <a:br>
              <a:rPr lang="en-US" sz="36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/>
          </a:p>
        </p:txBody>
      </p:sp>
      <p:sp>
        <p:nvSpPr>
          <p:cNvPr id="438" name="Google Shape;438;p56"/>
          <p:cNvSpPr txBox="1"/>
          <p:nvPr/>
        </p:nvSpPr>
        <p:spPr>
          <a:xfrm>
            <a:off x="617537" y="1463675"/>
            <a:ext cx="10999787" cy="4894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представляет собой специфическую разновидность исследовательской аналитической технологии;</a:t>
            </a: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выступает как технология коллективного обучения, важнейшими составляющими которой выступают работа в группе и взаимный обмен информацией;</a:t>
            </a: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погружает группы в ситуацию, формировании эффектов умножения знания, инсайтного озарения, обмена открытиями;</a:t>
            </a: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интегрирует в себе технологии развивающего обучения, включая процедуры индивидуального, группового и коллективного развития, формирования многообразных личностных качеств обучаемых;</a:t>
            </a: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является специфической разновидностью проектной технологии, при которой идет формирование проблемы и путей ее решения на основании кейса;</a:t>
            </a: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концентрирует в себе значительные достижения технологии «создания успеха».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2259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55"/>
          <p:cNvSpPr txBox="1">
            <a:spLocks noGrp="1"/>
          </p:cNvSpPr>
          <p:nvPr>
            <p:ph type="title"/>
          </p:nvPr>
        </p:nvSpPr>
        <p:spPr>
          <a:xfrm>
            <a:off x="1100137" y="885825"/>
            <a:ext cx="9601200" cy="1304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</a:pPr>
            <a:endParaRPr sz="4400" cap="none">
              <a:solidFill>
                <a:srgbClr val="262626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422" name="Google Shape;422;p55"/>
          <p:cNvSpPr/>
          <p:nvPr/>
        </p:nvSpPr>
        <p:spPr>
          <a:xfrm>
            <a:off x="1584977" y="4088075"/>
            <a:ext cx="1909010" cy="930442"/>
          </a:xfrm>
          <a:prstGeom prst="ellipse">
            <a:avLst/>
          </a:prstGeom>
          <a:gradFill>
            <a:gsLst>
              <a:gs pos="0">
                <a:srgbClr val="8488C4">
                  <a:alpha val="52941"/>
                </a:srgbClr>
              </a:gs>
              <a:gs pos="52999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15875" cap="flat" cmpd="sng">
            <a:solidFill>
              <a:srgbClr val="9E81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Кейс – изложение </a:t>
            </a:r>
            <a:endParaRPr/>
          </a:p>
        </p:txBody>
      </p:sp>
      <p:sp>
        <p:nvSpPr>
          <p:cNvPr id="423" name="Google Shape;423;p55"/>
          <p:cNvSpPr/>
          <p:nvPr/>
        </p:nvSpPr>
        <p:spPr>
          <a:xfrm>
            <a:off x="855124" y="3023931"/>
            <a:ext cx="2121566" cy="978567"/>
          </a:xfrm>
          <a:prstGeom prst="ellipse">
            <a:avLst/>
          </a:prstGeom>
          <a:gradFill>
            <a:gsLst>
              <a:gs pos="0">
                <a:srgbClr val="8488C4">
                  <a:alpha val="52941"/>
                </a:srgbClr>
              </a:gs>
              <a:gs pos="52999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15875" cap="flat" cmpd="sng">
            <a:solidFill>
              <a:srgbClr val="9E81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Кейс –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иллюстрация </a:t>
            </a:r>
            <a:endParaRPr/>
          </a:p>
        </p:txBody>
      </p:sp>
      <p:sp>
        <p:nvSpPr>
          <p:cNvPr id="424" name="Google Shape;424;p55"/>
          <p:cNvSpPr/>
          <p:nvPr/>
        </p:nvSpPr>
        <p:spPr>
          <a:xfrm>
            <a:off x="1591678" y="1780327"/>
            <a:ext cx="2213811" cy="1171073"/>
          </a:xfrm>
          <a:prstGeom prst="ellipse">
            <a:avLst/>
          </a:prstGeom>
          <a:gradFill>
            <a:gsLst>
              <a:gs pos="0">
                <a:srgbClr val="8488C4">
                  <a:alpha val="52941"/>
                </a:srgbClr>
              </a:gs>
              <a:gs pos="52999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15875" cap="flat" cmpd="sng">
            <a:solidFill>
              <a:srgbClr val="9E81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Кейс –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практическая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задача </a:t>
            </a:r>
            <a:endParaRPr/>
          </a:p>
        </p:txBody>
      </p:sp>
      <p:sp>
        <p:nvSpPr>
          <p:cNvPr id="425" name="Google Shape;425;p55"/>
          <p:cNvSpPr/>
          <p:nvPr/>
        </p:nvSpPr>
        <p:spPr>
          <a:xfrm>
            <a:off x="3216184" y="786147"/>
            <a:ext cx="3176337" cy="1303867"/>
          </a:xfrm>
          <a:prstGeom prst="ellipse">
            <a:avLst/>
          </a:prstGeom>
          <a:gradFill>
            <a:gsLst>
              <a:gs pos="0">
                <a:srgbClr val="8488C4">
                  <a:alpha val="52941"/>
                </a:srgbClr>
              </a:gs>
              <a:gs pos="52999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15875" cap="flat" cmpd="sng">
            <a:solidFill>
              <a:srgbClr val="9E81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Кейс со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структурированными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вопросами</a:t>
            </a:r>
            <a:endParaRPr/>
          </a:p>
        </p:txBody>
      </p:sp>
      <p:sp>
        <p:nvSpPr>
          <p:cNvPr id="426" name="Google Shape;426;p55"/>
          <p:cNvSpPr/>
          <p:nvPr/>
        </p:nvSpPr>
        <p:spPr>
          <a:xfrm>
            <a:off x="6705672" y="1055010"/>
            <a:ext cx="1892968" cy="1042737"/>
          </a:xfrm>
          <a:prstGeom prst="ellipse">
            <a:avLst/>
          </a:prstGeom>
          <a:gradFill>
            <a:gsLst>
              <a:gs pos="0">
                <a:srgbClr val="8488C4">
                  <a:alpha val="52941"/>
                </a:srgbClr>
              </a:gs>
              <a:gs pos="52999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15875" cap="flat" cmpd="sng">
            <a:solidFill>
              <a:srgbClr val="9E81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«Мертвые» кейсы</a:t>
            </a:r>
            <a:endParaRPr/>
          </a:p>
        </p:txBody>
      </p:sp>
      <p:sp>
        <p:nvSpPr>
          <p:cNvPr id="427" name="Google Shape;427;p55"/>
          <p:cNvSpPr/>
          <p:nvPr/>
        </p:nvSpPr>
        <p:spPr>
          <a:xfrm>
            <a:off x="8293773" y="2020474"/>
            <a:ext cx="1812757" cy="978567"/>
          </a:xfrm>
          <a:prstGeom prst="ellipse">
            <a:avLst/>
          </a:prstGeom>
          <a:gradFill>
            <a:gsLst>
              <a:gs pos="0">
                <a:srgbClr val="8488C4">
                  <a:alpha val="52941"/>
                </a:srgbClr>
              </a:gs>
              <a:gs pos="52999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15875" cap="flat" cmpd="sng">
            <a:solidFill>
              <a:srgbClr val="9E81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«Живые»	</a:t>
            </a:r>
            <a:endParaRPr sz="1800" b="0" i="0" u="none" strike="noStrike" cap="non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кейсы</a:t>
            </a:r>
            <a:endParaRPr sz="1800" b="0" i="0" u="none" strike="noStrike" cap="non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428" name="Google Shape;428;p55"/>
          <p:cNvSpPr/>
          <p:nvPr/>
        </p:nvSpPr>
        <p:spPr>
          <a:xfrm>
            <a:off x="9069810" y="3118859"/>
            <a:ext cx="2073440" cy="1010652"/>
          </a:xfrm>
          <a:prstGeom prst="ellipse">
            <a:avLst/>
          </a:prstGeom>
          <a:gradFill>
            <a:gsLst>
              <a:gs pos="0">
                <a:srgbClr val="8488C4">
                  <a:alpha val="52941"/>
                </a:srgbClr>
              </a:gs>
              <a:gs pos="52999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15875" cap="flat" cmpd="sng">
            <a:solidFill>
              <a:srgbClr val="9E81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Проблемные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кейсы</a:t>
            </a:r>
            <a:endParaRPr/>
          </a:p>
        </p:txBody>
      </p:sp>
      <p:sp>
        <p:nvSpPr>
          <p:cNvPr id="429" name="Google Shape;429;p55"/>
          <p:cNvSpPr/>
          <p:nvPr/>
        </p:nvSpPr>
        <p:spPr>
          <a:xfrm>
            <a:off x="8601080" y="4328024"/>
            <a:ext cx="1812758" cy="930442"/>
          </a:xfrm>
          <a:prstGeom prst="ellipse">
            <a:avLst/>
          </a:prstGeom>
          <a:gradFill>
            <a:gsLst>
              <a:gs pos="0">
                <a:srgbClr val="8488C4">
                  <a:alpha val="52941"/>
                </a:srgbClr>
              </a:gs>
              <a:gs pos="52999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15875" cap="flat" cmpd="sng">
            <a:solidFill>
              <a:srgbClr val="9E81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Проектные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кейсы</a:t>
            </a:r>
            <a:endParaRPr/>
          </a:p>
        </p:txBody>
      </p:sp>
      <p:sp>
        <p:nvSpPr>
          <p:cNvPr id="430" name="Google Shape;430;p55"/>
          <p:cNvSpPr/>
          <p:nvPr/>
        </p:nvSpPr>
        <p:spPr>
          <a:xfrm>
            <a:off x="6153404" y="4962371"/>
            <a:ext cx="2926670" cy="1321804"/>
          </a:xfrm>
          <a:prstGeom prst="ellipse">
            <a:avLst/>
          </a:prstGeom>
          <a:gradFill>
            <a:gsLst>
              <a:gs pos="0">
                <a:srgbClr val="8488C4">
                  <a:alpha val="52941"/>
                </a:srgbClr>
              </a:gs>
              <a:gs pos="52999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15875" cap="flat" cmpd="sng">
            <a:solidFill>
              <a:srgbClr val="9E81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Кейсы </a:t>
            </a:r>
            <a:endParaRPr sz="1800" b="0" i="0" u="none" strike="noStrike" cap="non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по источнику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информации</a:t>
            </a:r>
            <a:endParaRPr/>
          </a:p>
        </p:txBody>
      </p:sp>
      <p:sp>
        <p:nvSpPr>
          <p:cNvPr id="431" name="Google Shape;431;p55"/>
          <p:cNvSpPr/>
          <p:nvPr/>
        </p:nvSpPr>
        <p:spPr>
          <a:xfrm>
            <a:off x="2736182" y="4883708"/>
            <a:ext cx="3165307" cy="1372492"/>
          </a:xfrm>
          <a:prstGeom prst="ellipse">
            <a:avLst/>
          </a:prstGeom>
          <a:gradFill>
            <a:gsLst>
              <a:gs pos="0">
                <a:srgbClr val="8488C4">
                  <a:alpha val="52941"/>
                </a:srgbClr>
              </a:gs>
              <a:gs pos="52999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15875" cap="flat" cmpd="sng">
            <a:solidFill>
              <a:srgbClr val="9E81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Garamond"/>
              <a:buNone/>
            </a:pPr>
            <a:r>
              <a:rPr lang="en-US" sz="165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Кейсы</a:t>
            </a:r>
            <a:endParaRPr sz="1650" b="0" i="0" u="none" strike="noStrike" cap="non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по субъекту представления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информации о ситуации</a:t>
            </a:r>
            <a:endParaRPr/>
          </a:p>
        </p:txBody>
      </p:sp>
      <p:sp>
        <p:nvSpPr>
          <p:cNvPr id="432" name="Google Shape;432;p55"/>
          <p:cNvSpPr/>
          <p:nvPr/>
        </p:nvSpPr>
        <p:spPr>
          <a:xfrm>
            <a:off x="3260725" y="1862137"/>
            <a:ext cx="5486400" cy="3300412"/>
          </a:xfrm>
          <a:prstGeom prst="sun">
            <a:avLst>
              <a:gd name="adj" fmla="val 25000"/>
            </a:avLst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0">
                <a:srgbClr val="FBD49C"/>
              </a:gs>
              <a:gs pos="100000">
                <a:srgbClr val="FEE7F2"/>
              </a:gs>
            </a:gsLst>
            <a:lin ang="5400000" scaled="0"/>
          </a:gradFill>
          <a:ln w="15875" cap="flat" cmpd="sng">
            <a:solidFill>
              <a:srgbClr val="9F823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1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Классификация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1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кейс-технологии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47770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" name="Google Shape;369;p50" descr="https://cdn1.iconfinder.com/data/icons/business-and-finance-20/200/vector_65_05-512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5325" y="2681287"/>
            <a:ext cx="3343275" cy="3341687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50"/>
          <p:cNvSpPr txBox="1">
            <a:spLocks noGrp="1"/>
          </p:cNvSpPr>
          <p:nvPr>
            <p:ph type="title"/>
          </p:nvPr>
        </p:nvSpPr>
        <p:spPr>
          <a:xfrm>
            <a:off x="1090612" y="982662"/>
            <a:ext cx="10213975" cy="130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Garamond"/>
              <a:buNone/>
            </a:pPr>
            <a:r>
              <a:rPr lang="en-US" sz="4000" b="0" i="0" u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/>
            </a:r>
            <a:br>
              <a:rPr lang="en-US" sz="4000" b="0" i="0" u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lang="en-US" sz="36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Классификация кейсов по содержанию и организации представленного в них материала</a:t>
            </a:r>
            <a:r>
              <a:rPr lang="en-US" sz="4400" b="0" i="0" u="none">
                <a:solidFill>
                  <a:srgbClr val="8238BA"/>
                </a:solidFill>
                <a:latin typeface="Garamond"/>
                <a:ea typeface="Garamond"/>
                <a:cs typeface="Garamond"/>
                <a:sym typeface="Garamond"/>
              </a:rPr>
              <a:t/>
            </a:r>
            <a:br>
              <a:rPr lang="en-US" sz="4400" b="0" i="0" u="none">
                <a:solidFill>
                  <a:srgbClr val="8238BA"/>
                </a:solidFill>
                <a:latin typeface="Garamond"/>
                <a:ea typeface="Garamond"/>
                <a:cs typeface="Garamond"/>
                <a:sym typeface="Garamond"/>
              </a:rPr>
            </a:br>
            <a:endParaRPr/>
          </a:p>
        </p:txBody>
      </p:sp>
      <p:pic>
        <p:nvPicPr>
          <p:cNvPr id="371" name="Google Shape;371;p50" descr="https://cdn1.iconfinder.com/data/icons/business-and-finance-20/200/vector_65_05-512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06887" y="2687637"/>
            <a:ext cx="3343275" cy="334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p50" descr="https://cdn1.iconfinder.com/data/icons/business-and-finance-20/200/vector_65_05-512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1150" y="2697162"/>
            <a:ext cx="3343275" cy="3341687"/>
          </a:xfrm>
          <a:prstGeom prst="rect">
            <a:avLst/>
          </a:prstGeom>
          <a:noFill/>
          <a:ln>
            <a:noFill/>
          </a:ln>
        </p:spPr>
      </p:pic>
      <p:sp>
        <p:nvSpPr>
          <p:cNvPr id="373" name="Google Shape;373;p50"/>
          <p:cNvSpPr txBox="1"/>
          <p:nvPr/>
        </p:nvSpPr>
        <p:spPr>
          <a:xfrm>
            <a:off x="695325" y="3402012"/>
            <a:ext cx="3300412" cy="2368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Garamond"/>
              <a:buNone/>
            </a:pPr>
            <a:r>
              <a:rPr lang="en-US" sz="2800" b="1" i="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Кейсы, </a:t>
            </a:r>
            <a:endParaRPr sz="28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Garamond"/>
              <a:buNone/>
            </a:pPr>
            <a:endParaRPr sz="24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Garamond"/>
              <a:buNone/>
            </a:pPr>
            <a:endParaRPr sz="24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Garamond"/>
              <a:buNone/>
            </a:pPr>
            <a:r>
              <a:rPr lang="en-US" sz="2400" b="1" i="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иллюстрирующие проблему и её решение</a:t>
            </a:r>
            <a:endParaRPr/>
          </a:p>
        </p:txBody>
      </p:sp>
      <p:sp>
        <p:nvSpPr>
          <p:cNvPr id="374" name="Google Shape;374;p50"/>
          <p:cNvSpPr txBox="1"/>
          <p:nvPr/>
        </p:nvSpPr>
        <p:spPr>
          <a:xfrm>
            <a:off x="4371975" y="3432175"/>
            <a:ext cx="3213100" cy="212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Garamond"/>
              <a:buNone/>
            </a:pPr>
            <a:r>
              <a:rPr lang="en-US" sz="2800" b="1" i="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       Кейсы, 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aramond"/>
              <a:buNone/>
            </a:pPr>
            <a:endParaRPr sz="28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aramond"/>
              <a:buNone/>
            </a:pPr>
            <a:endParaRPr sz="28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Garamond"/>
              <a:buNone/>
            </a:pPr>
            <a:r>
              <a:rPr lang="en-US" sz="2400" b="1" i="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обучающие анализу </a:t>
            </a:r>
            <a:endParaRPr sz="24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Garamond"/>
              <a:buNone/>
            </a:pPr>
            <a:r>
              <a:rPr lang="en-US" sz="2400" b="1" i="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и оценке</a:t>
            </a:r>
            <a:endParaRPr/>
          </a:p>
        </p:txBody>
      </p:sp>
      <p:sp>
        <p:nvSpPr>
          <p:cNvPr id="375" name="Google Shape;375;p50"/>
          <p:cNvSpPr txBox="1"/>
          <p:nvPr/>
        </p:nvSpPr>
        <p:spPr>
          <a:xfrm>
            <a:off x="7931150" y="3402012"/>
            <a:ext cx="3367087" cy="2492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Garamond"/>
              <a:buNone/>
            </a:pPr>
            <a:r>
              <a:rPr lang="en-US" sz="2800" b="1" i="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Кейсы, </a:t>
            </a:r>
            <a:endParaRPr/>
          </a:p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aramond"/>
              <a:buNone/>
            </a:pPr>
            <a:endParaRPr sz="28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aramond"/>
              <a:buNone/>
            </a:pPr>
            <a:endParaRPr sz="28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Garamond"/>
              <a:buNone/>
            </a:pPr>
            <a:r>
              <a:rPr lang="en-US" sz="2400" b="1" i="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обучающие решению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Garamond"/>
              <a:buNone/>
            </a:pPr>
            <a:r>
              <a:rPr lang="en-US" sz="2400" b="1" i="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проблем  и  принятию 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Garamond"/>
              <a:buNone/>
            </a:pPr>
            <a:r>
              <a:rPr lang="en-US" sz="2400" b="1" i="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          решений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69246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0" name="Google Shape;380;p5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40695" y="3036777"/>
            <a:ext cx="4405303" cy="2477004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51"/>
          <p:cNvSpPr txBox="1">
            <a:spLocks noGrp="1"/>
          </p:cNvSpPr>
          <p:nvPr>
            <p:ph type="title"/>
          </p:nvPr>
        </p:nvSpPr>
        <p:spPr>
          <a:xfrm>
            <a:off x="1295400" y="982662"/>
            <a:ext cx="9601200" cy="858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Garamond"/>
              <a:buNone/>
            </a:pPr>
            <a:r>
              <a:rPr lang="en-US" sz="4000" b="0" i="0" u="none" dirty="0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/>
            </a:r>
            <a:br>
              <a:rPr lang="en-US" sz="4000" b="0" i="0" u="none" dirty="0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lang="en-US" sz="4000" b="1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Классификация</a:t>
            </a:r>
            <a:r>
              <a:rPr lang="en-US" sz="4000" b="1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000" b="1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кейсов</a:t>
            </a:r>
            <a:r>
              <a:rPr lang="en-US" sz="4000" b="1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br>
              <a:rPr lang="en-US" sz="4000" b="1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4000" b="1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</a:t>
            </a:r>
            <a:r>
              <a:rPr lang="en-US" sz="4000" b="1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000" b="1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степени</a:t>
            </a:r>
            <a:r>
              <a:rPr lang="en-US" sz="4000" b="1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000" b="1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воздействия</a:t>
            </a:r>
            <a:r>
              <a:rPr lang="en-US" sz="3600" b="1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n-US" sz="3600" b="1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dirty="0"/>
          </a:p>
        </p:txBody>
      </p:sp>
      <p:pic>
        <p:nvPicPr>
          <p:cNvPr id="382" name="Google Shape;382;p51" descr="https://cdn1.iconfinder.com/data/icons/business-and-finance-20/200/vector_65_05-512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50237" y="2719387"/>
            <a:ext cx="3341687" cy="334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51" descr="https://cdn1.iconfinder.com/data/icons/business-and-finance-20/200/vector_65_05-512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8987" y="2719387"/>
            <a:ext cx="3341687" cy="3343275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p51"/>
          <p:cNvSpPr txBox="1"/>
          <p:nvPr/>
        </p:nvSpPr>
        <p:spPr>
          <a:xfrm>
            <a:off x="869950" y="3233737"/>
            <a:ext cx="3179762" cy="1878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Garamond"/>
              <a:buNone/>
            </a:pPr>
            <a:r>
              <a:rPr lang="en-US" sz="2800" b="1" i="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практические кейсы</a:t>
            </a:r>
            <a:endParaRPr/>
          </a:p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aramond"/>
              <a:buNone/>
            </a:pPr>
            <a:endParaRPr sz="12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aramond"/>
              <a:buNone/>
            </a:pPr>
            <a:endParaRPr sz="12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aramond"/>
              <a:buNone/>
            </a:pPr>
            <a:endParaRPr sz="12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aramond"/>
              <a:buNone/>
            </a:pPr>
            <a:endParaRPr sz="12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85" name="Google Shape;385;p51"/>
          <p:cNvSpPr txBox="1"/>
          <p:nvPr/>
        </p:nvSpPr>
        <p:spPr>
          <a:xfrm>
            <a:off x="8139112" y="3267075"/>
            <a:ext cx="3452812" cy="18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Garamond"/>
              <a:buNone/>
            </a:pPr>
            <a:r>
              <a:rPr lang="en-US" sz="2800" b="1" i="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научно-исследова-тельские кейсы </a:t>
            </a:r>
            <a:endParaRPr sz="28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52425" marR="0" lvl="0" indent="-1746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386" name="Google Shape;386;p51" descr="https://cdn1.iconfinder.com/data/icons/business-and-finance-20/200/vector_65_05-512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86287" y="2719387"/>
            <a:ext cx="3341687" cy="3343275"/>
          </a:xfrm>
          <a:prstGeom prst="rect">
            <a:avLst/>
          </a:prstGeom>
          <a:noFill/>
          <a:ln>
            <a:noFill/>
          </a:ln>
        </p:spPr>
      </p:pic>
      <p:sp>
        <p:nvSpPr>
          <p:cNvPr id="387" name="Google Shape;387;p51"/>
          <p:cNvSpPr txBox="1"/>
          <p:nvPr/>
        </p:nvSpPr>
        <p:spPr>
          <a:xfrm>
            <a:off x="4586287" y="3275012"/>
            <a:ext cx="3341687" cy="2408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Garamond"/>
              <a:buNone/>
            </a:pPr>
            <a:r>
              <a:rPr lang="en-US" sz="2800" b="1" i="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обучающие </a:t>
            </a:r>
            <a:endParaRPr/>
          </a:p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Garamond"/>
              <a:buNone/>
            </a:pPr>
            <a:r>
              <a:rPr lang="en-US" sz="2800" b="1" i="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кейсы</a:t>
            </a:r>
            <a:endParaRPr sz="28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</a:pPr>
            <a:endParaRPr sz="10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</a:pPr>
            <a:endParaRPr sz="10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</a:pPr>
            <a:endParaRPr sz="10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</a:pPr>
            <a:endParaRPr sz="10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</a:pPr>
            <a:endParaRPr sz="10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</a:pPr>
            <a:endParaRPr sz="10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</a:pPr>
            <a:endParaRPr sz="10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</a:pPr>
            <a:endParaRPr sz="10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456781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8" name="Google Shape;408;p54" descr="https://cdn1.iconfinder.com/data/icons/business-and-finance-20/200/vector_65_05-512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5475" y="2433637"/>
            <a:ext cx="3343275" cy="3992562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p54"/>
          <p:cNvSpPr txBox="1"/>
          <p:nvPr/>
        </p:nvSpPr>
        <p:spPr>
          <a:xfrm>
            <a:off x="333375" y="3019425"/>
            <a:ext cx="3902075" cy="2308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Garamond"/>
              <a:buNone/>
            </a:pPr>
            <a:r>
              <a:rPr lang="en-US" sz="2800" b="1" i="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научно-исследовательские</a:t>
            </a:r>
            <a:endParaRPr/>
          </a:p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Garamond"/>
              <a:buNone/>
            </a:pPr>
            <a:r>
              <a:rPr lang="en-US" sz="2800" b="1" i="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 кейсы</a:t>
            </a:r>
            <a:endParaRPr/>
          </a:p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aramond"/>
              <a:buNone/>
            </a:pPr>
            <a:endParaRPr sz="12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aramond"/>
              <a:buNone/>
            </a:pPr>
            <a:endParaRPr sz="12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aramond"/>
              <a:buNone/>
            </a:pPr>
            <a:endParaRPr sz="12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aramond"/>
              <a:buNone/>
            </a:pPr>
            <a:endParaRPr sz="12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410" name="Google Shape;410;p54"/>
          <p:cNvSpPr txBox="1"/>
          <p:nvPr/>
        </p:nvSpPr>
        <p:spPr>
          <a:xfrm>
            <a:off x="5564187" y="687387"/>
            <a:ext cx="5884862" cy="348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</a:pPr>
            <a:r>
              <a:rPr lang="en-US" sz="20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Источники составления материала для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</a:pPr>
            <a:r>
              <a:rPr lang="en-US" sz="20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научно-исследовательских кейсов: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Garamond"/>
              <a:buNone/>
            </a:pPr>
            <a:endParaRPr sz="2000" b="1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Garamond"/>
              <a:buNone/>
            </a:pPr>
            <a:endParaRPr sz="20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</a:pPr>
            <a:r>
              <a:rPr lang="en-US" sz="20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Garamond"/>
              <a:buNone/>
            </a:pPr>
            <a:endParaRPr sz="20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aramond"/>
              <a:buNone/>
            </a:pPr>
            <a:endParaRPr sz="1200" b="1" i="0" u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aramond"/>
              <a:buNone/>
            </a:pPr>
            <a:endParaRPr sz="1200" b="1" i="0" u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aramond"/>
              <a:buNone/>
            </a:pPr>
            <a:endParaRPr sz="1200" b="1" i="0" u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aramond"/>
              <a:buNone/>
            </a:pPr>
            <a:endParaRPr sz="1200" b="1" i="0" u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</a:pPr>
            <a:endParaRPr sz="10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</a:pPr>
            <a:endParaRPr sz="10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</a:pPr>
            <a:endParaRPr sz="10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</a:pPr>
            <a:endParaRPr sz="10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411" name="Google Shape;411;p54" descr="http://t1.gstatic.com/images?q=tbn:ANd9GcT2AYkzPKcyw_7TsAVXoFyBo0VeTtSCr4Bts1QOBHz8_f2bUbMle4xAOsk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0487" y="125412"/>
            <a:ext cx="1598612" cy="20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" name="Google Shape;412;p54" descr="C:\Users\user\Desktop\1 стр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99487" y="1389062"/>
            <a:ext cx="3214687" cy="42529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" name="Google Shape;413;p54" descr="http://t2.gstatic.com/images?q=tbn:ANd9GcSUsIIrvawqiYujKURZz7iB_VYUP7HqgP5by7mad57SRbXyTULmk6QEzCA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24000" y="522287"/>
            <a:ext cx="1547812" cy="2046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" name="Google Shape;414;p54" descr="C:\Users\Борис\Desktop\02.JP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805487" y="1546225"/>
            <a:ext cx="2946400" cy="220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" name="Google Shape;415;p5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162425" y="3575050"/>
            <a:ext cx="3417887" cy="3136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" name="Google Shape;416;p54" descr="C:\Users\Борис\Desktop\9_13_3.jp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951162" y="917575"/>
            <a:ext cx="2568575" cy="19256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6317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6"/>
          <p:cNvSpPr txBox="1">
            <a:spLocks noGrp="1"/>
          </p:cNvSpPr>
          <p:nvPr>
            <p:ph type="title"/>
          </p:nvPr>
        </p:nvSpPr>
        <p:spPr>
          <a:xfrm>
            <a:off x="414337" y="427037"/>
            <a:ext cx="11376025" cy="1865312"/>
          </a:xfrm>
          <a:prstGeom prst="rect">
            <a:avLst/>
          </a:prstGeom>
          <a:gradFill>
            <a:gsLst>
              <a:gs pos="0">
                <a:srgbClr val="F7F0DA"/>
              </a:gs>
              <a:gs pos="50000">
                <a:srgbClr val="FBE4BD"/>
              </a:gs>
              <a:gs pos="100000">
                <a:srgbClr val="FCF1DF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3816"/>
              </a:buClr>
              <a:buSzPts val="4000"/>
              <a:buFont typeface="Garamond"/>
              <a:buNone/>
            </a:pPr>
            <a:r>
              <a:rPr lang="en-US" sz="4000" b="1" i="0" u="none">
                <a:solidFill>
                  <a:srgbClr val="663816"/>
                </a:solidFill>
                <a:latin typeface="Garamond"/>
                <a:ea typeface="Garamond"/>
                <a:cs typeface="Garamond"/>
                <a:sym typeface="Garamond"/>
              </a:rPr>
              <a:t/>
            </a:r>
            <a:br>
              <a:rPr lang="en-US" sz="4000" b="1" i="0" u="none">
                <a:solidFill>
                  <a:srgbClr val="663816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lang="en-US" sz="4000" b="1" i="0" u="none">
                <a:solidFill>
                  <a:srgbClr val="663816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br>
              <a:rPr lang="en-US" sz="4000" b="1" i="0" u="none">
                <a:solidFill>
                  <a:srgbClr val="663816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lang="en-US" sz="20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n-US" sz="20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/>
          </a:p>
        </p:txBody>
      </p:sp>
      <p:sp>
        <p:nvSpPr>
          <p:cNvPr id="267" name="Google Shape;267;p36"/>
          <p:cNvSpPr txBox="1">
            <a:spLocks noGrp="1"/>
          </p:cNvSpPr>
          <p:nvPr>
            <p:ph type="body" idx="1"/>
          </p:nvPr>
        </p:nvSpPr>
        <p:spPr>
          <a:xfrm>
            <a:off x="390525" y="2170112"/>
            <a:ext cx="11423650" cy="4217987"/>
          </a:xfrm>
          <a:prstGeom prst="rect">
            <a:avLst/>
          </a:prstGeom>
          <a:gradFill>
            <a:gsLst>
              <a:gs pos="0">
                <a:srgbClr val="F7F0DA"/>
              </a:gs>
              <a:gs pos="50000">
                <a:srgbClr val="FBE4BD"/>
              </a:gs>
              <a:gs pos="100000">
                <a:srgbClr val="FCF1DF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50"/>
              <a:buNone/>
            </a:pPr>
            <a:r>
              <a:rPr lang="en-US" sz="30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50"/>
              <a:buNone/>
            </a:pPr>
            <a:r>
              <a:rPr lang="en-US" sz="30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Задачи: </a:t>
            </a:r>
            <a:r>
              <a:rPr lang="en-US" sz="30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n-US" sz="30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30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</a:t>
            </a:r>
            <a:r>
              <a:rPr lang="en-US" sz="32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освоить методические основы кейс - технологии; </a:t>
            </a:r>
            <a:endParaRPr sz="32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80"/>
              <a:buNone/>
            </a:pPr>
            <a:r>
              <a:rPr lang="en-US" sz="32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отработать алгоритм применения кейс - технологии; </a:t>
            </a:r>
            <a:endParaRPr sz="32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80"/>
              <a:buNone/>
            </a:pPr>
            <a:r>
              <a:rPr lang="en-US" sz="32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сформировать умения использовать полученные навыки для решения актуальных педагогических проблем.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3450"/>
              <a:buNone/>
            </a:pPr>
            <a:endParaRPr sz="30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SzPts val="3450"/>
              <a:buNone/>
            </a:pPr>
            <a:endParaRPr sz="30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68" name="Google Shape;268;p36"/>
          <p:cNvSpPr txBox="1"/>
          <p:nvPr/>
        </p:nvSpPr>
        <p:spPr>
          <a:xfrm>
            <a:off x="412750" y="579437"/>
            <a:ext cx="11358562" cy="1546225"/>
          </a:xfrm>
          <a:prstGeom prst="rect">
            <a:avLst/>
          </a:prstGeom>
          <a:gradFill>
            <a:gsLst>
              <a:gs pos="0">
                <a:srgbClr val="F7F0DA"/>
              </a:gs>
              <a:gs pos="50000">
                <a:srgbClr val="FBE4BD"/>
              </a:gs>
              <a:gs pos="100000">
                <a:srgbClr val="FCF1DF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3816"/>
              </a:buClr>
              <a:buSzPts val="2100"/>
              <a:buFont typeface="Garamond"/>
              <a:buNone/>
            </a:pPr>
            <a:r>
              <a:rPr lang="en-US" sz="2100" b="1" i="0" u="none" dirty="0">
                <a:solidFill>
                  <a:srgbClr val="663816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32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Цель</a:t>
            </a:r>
            <a:r>
              <a:rPr lang="en-US" sz="32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3200" b="0" i="0" u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использование</a:t>
            </a:r>
            <a:r>
              <a:rPr lang="en-US" sz="3200" b="0" i="0" u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кейс-технологии</a:t>
            </a:r>
            <a:r>
              <a:rPr lang="en-US" sz="3200" b="0" i="0" u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в </a:t>
            </a:r>
            <a:r>
              <a:rPr lang="en-US" sz="3200" b="0" i="0" u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педагогической</a:t>
            </a:r>
            <a:r>
              <a:rPr lang="en-US" sz="3200" b="0" i="0" u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практике</a:t>
            </a:r>
            <a:r>
              <a:rPr lang="en-US" sz="3200" b="0" i="0" u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учителя</a:t>
            </a:r>
            <a:r>
              <a:rPr lang="en-US" sz="3200" b="0" i="0" u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dirty="0" err="1" smtClean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химии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для кейсов: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Проанализируйте данный текст.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Отметьте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связи. Докажите словами из текста.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Составьте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проблемные вопросы.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Предложите способ использования кейса.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714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513806"/>
            <a:ext cx="9601200" cy="1166949"/>
          </a:xfrm>
        </p:spPr>
        <p:txBody>
          <a:bodyPr/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КЕЙС № 1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по химии по теме: «ФИЗИЧЕСКИЕ И ХИМИЧЕСКИЕ ЯВЛЕНИЯ» 8 класс.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 кейса: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1471750"/>
            <a:ext cx="9601200" cy="4403588"/>
          </a:xfrm>
        </p:spPr>
        <p:txBody>
          <a:bodyPr/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кейса: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одном из пособий для трудовой школы по химии (1927 год) было дано задание: «Проследите со всею внимательностью все явления, которые происходят в то время, когда «ставится» самовар. Запишите, какие из этих явлений вы отнесете к физическим и какие — к химическим, начиная от наливания в самовар воды и закладки углей, не забыв зажигания спички и явлений, происходящих при этом, и кончая заваркой чая, наливанием его в стакан и растворением сахара. Обратите внимание, во что превратится уголь, не получилось ли радужных полос на медной крышке самовара около кувшина (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внутренней трубы самовара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)».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4274" y="3831772"/>
            <a:ext cx="3912326" cy="24906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8884" y="3831772"/>
            <a:ext cx="1892510" cy="2490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74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Предложите проблемные вопросы по данной ситуации.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Какие явления называются физическими?</a:t>
            </a:r>
          </a:p>
          <a:p>
            <a:r>
              <a:rPr lang="ru-RU" dirty="0"/>
              <a:t>Какие явлениями называются химическими?</a:t>
            </a:r>
          </a:p>
          <a:p>
            <a:r>
              <a:rPr lang="ru-RU" dirty="0"/>
              <a:t>Составьте список последовательных действий при чаепитии.</a:t>
            </a:r>
          </a:p>
          <a:p>
            <a:r>
              <a:rPr lang="ru-RU" dirty="0"/>
              <a:t>Какие из перечисленных вами действий при чаепитии относятся к физическим, а какие – к химическим явлениям?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6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982662"/>
            <a:ext cx="9601200" cy="28787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КЕЙС № 2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Открытие кислорода.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2531444"/>
            <a:ext cx="9601200" cy="3343893"/>
          </a:xfrm>
        </p:spPr>
        <p:txBody>
          <a:bodyPr/>
          <a:lstStyle/>
          <a:p>
            <a:r>
              <a:rPr lang="ru-RU" sz="2000" i="1" dirty="0" smtClean="0"/>
              <a:t>В </a:t>
            </a:r>
            <a:r>
              <a:rPr lang="ru-RU" sz="2000" i="1" dirty="0"/>
              <a:t>конце XVIII в. английский ученый Д. Пристли занимался нагреванием разных веществ, собирая солнечные луч при помощи увеличительного стекла. Когда он накаливал таким образом оксид ртути (II) </a:t>
            </a:r>
            <a:r>
              <a:rPr lang="ru-RU" sz="2000" i="1" dirty="0" err="1"/>
              <a:t>HgO</a:t>
            </a:r>
            <a:r>
              <a:rPr lang="ru-RU" sz="2000" i="1" dirty="0"/>
              <a:t> — в приборе выделилось много газа. Сначала Д. Пристли подумал, что это воздух. Но когда он опустил в сосуд с собранным газом горящую свечу, то увидел нечто необычное. «Меня поразило,- писал Д. Пристли, — больше, чем я мог выразить, что свеча в этом газе горела замечательно блестящим пламенем».</a:t>
            </a:r>
            <a:endParaRPr lang="ru-RU" sz="2000" dirty="0"/>
          </a:p>
          <a:p>
            <a:r>
              <a:rPr lang="ru-RU" sz="2000" i="1" dirty="0"/>
              <a:t>Д. Пристли поместил одну мышь в сосуд с обыкновенным воздухом, а другую в такой же сосуд с полученным им газом. Первая мышь быстро задохнулась, а вторая в это время еще чувствовала себя хорошо и оживленно двигалась. Д. Пристли и сам пробовал дышать полученным газом и нашел, что им дышится легко и приятно.</a:t>
            </a: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0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982662"/>
            <a:ext cx="9601200" cy="42262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Задания</a:t>
            </a:r>
            <a:r>
              <a:rPr lang="ru-RU" b="1" dirty="0">
                <a:solidFill>
                  <a:srgbClr val="FF0000"/>
                </a:solidFill>
              </a:rPr>
              <a:t>:</a:t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r>
              <a:rPr lang="ru-RU" dirty="0"/>
              <a:t>. Какой газ обнаружил Д. Пристли, нагревая оксид ртути?</a:t>
            </a:r>
          </a:p>
          <a:p>
            <a:r>
              <a:rPr lang="ru-RU" dirty="0"/>
              <a:t>2. Опишите его физические свойства.</a:t>
            </a:r>
          </a:p>
          <a:p>
            <a:r>
              <a:rPr lang="ru-RU" dirty="0"/>
              <a:t>3. Почему способ получения кислорода методом Д. Пристли в данное время потерял актуальность?</a:t>
            </a:r>
          </a:p>
          <a:p>
            <a:r>
              <a:rPr lang="ru-RU" dirty="0"/>
              <a:t>4. Назовите способы получения кислорода в настоящее время.</a:t>
            </a:r>
          </a:p>
          <a:p>
            <a:r>
              <a:rPr lang="ru-RU" dirty="0"/>
              <a:t>5.Назовите составные части воздуха.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896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94050"/>
              </p:ext>
            </p:extLst>
          </p:nvPr>
        </p:nvGraphicFramePr>
        <p:xfrm>
          <a:off x="505098" y="513806"/>
          <a:ext cx="11216640" cy="5897563"/>
        </p:xfrm>
        <a:graphic>
          <a:graphicData uri="http://schemas.openxmlformats.org/drawingml/2006/table">
            <a:tbl>
              <a:tblPr firstRow="1" firstCol="1" bandRow="1">
                <a:tableStyleId>{84368523-41FE-423C-A63A-936F3D277E02}</a:tableStyleId>
              </a:tblPr>
              <a:tblGrid>
                <a:gridCol w="56077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089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4292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 история простая…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Джозеф Пристли, как- то раз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окись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ртути нагревая,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обнаружил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странный газ.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 без цвета, без названья.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Ярче в нем горит свеча.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не вреден для дыханья?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(Не узнаешь у врача!)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Новый газ из колбы вышел –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никому он не знаком.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Этим газом дышат мыши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 стеклянным колпаком.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32" marR="4293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 им тоже дышит.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Джозеф Пристли быстро пишет: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«Воздух делится на части».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(Эта мысль весьма нова).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Здесь у химика от счастья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от воздуха отчасти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его важнейшей части)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закружилась голова…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Кошка греется на крыше.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Солнца луч в окошко бьет.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Джозеф Пристли с ним две мыши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Открывают КИСЛОРОД.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32" marR="42932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188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1"/>
          <p:cNvSpPr txBox="1">
            <a:spLocks noGrp="1"/>
          </p:cNvSpPr>
          <p:nvPr>
            <p:ph type="title"/>
          </p:nvPr>
        </p:nvSpPr>
        <p:spPr>
          <a:xfrm>
            <a:off x="1244600" y="720725"/>
            <a:ext cx="9601200" cy="49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Times New Roman"/>
              <a:buNone/>
            </a:pPr>
            <a:r>
              <a:rPr lang="en-US" sz="4000" b="0" i="0" u="none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n-US" sz="4000" b="0" i="0" u="none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/>
          </a:p>
        </p:txBody>
      </p:sp>
      <p:sp>
        <p:nvSpPr>
          <p:cNvPr id="302" name="Google Shape;302;p41"/>
          <p:cNvSpPr txBox="1">
            <a:spLocks noGrp="1"/>
          </p:cNvSpPr>
          <p:nvPr>
            <p:ph type="body" idx="1"/>
          </p:nvPr>
        </p:nvSpPr>
        <p:spPr>
          <a:xfrm>
            <a:off x="720725" y="1158875"/>
            <a:ext cx="10690225" cy="5319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1040"/>
              </a:spcBef>
              <a:spcAft>
                <a:spcPts val="0"/>
              </a:spcAft>
              <a:buClr>
                <a:schemeClr val="accent1"/>
              </a:buClr>
              <a:buSzPts val="2530"/>
              <a:buFont typeface="Arial"/>
              <a:buNone/>
            </a:pPr>
            <a:endParaRPr sz="2200" b="1" i="0" u="none" strike="noStrike" cap="none" dirty="0">
              <a:solidFill>
                <a:srgbClr val="262626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1040"/>
              </a:spcBef>
              <a:spcAft>
                <a:spcPts val="0"/>
              </a:spcAft>
              <a:buClr>
                <a:schemeClr val="accent1"/>
              </a:buClr>
              <a:buSzPts val="2530"/>
              <a:buFont typeface="Arial"/>
              <a:buNone/>
            </a:pPr>
            <a:r>
              <a:rPr lang="ru-RU" sz="2200" b="1" i="0" u="none" strike="noStrike" cap="none" dirty="0" smtClean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КЕЙС </a:t>
            </a:r>
            <a:r>
              <a:rPr lang="en-US" sz="2200" b="1" i="0" u="none" strike="noStrike" cap="none" dirty="0" smtClean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№</a:t>
            </a:r>
            <a:r>
              <a:rPr lang="ru-RU" sz="2200" b="1" i="0" u="none" strike="noStrike" cap="none" dirty="0" smtClean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3</a:t>
            </a:r>
            <a:r>
              <a:rPr lang="en-US" sz="2200" b="1" i="0" u="none" strike="noStrike" cap="none" dirty="0" smtClean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1" i="0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</a:t>
            </a:r>
            <a:r>
              <a:rPr lang="en-US" sz="2200" b="1" i="0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Отражение</a:t>
            </a:r>
            <a:r>
              <a:rPr lang="en-US" sz="2200" b="1" i="0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1" i="0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жизненной</a:t>
            </a:r>
            <a:r>
              <a:rPr lang="en-US" sz="2200" b="1" i="0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1" i="0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ситуации</a:t>
            </a:r>
            <a:r>
              <a:rPr lang="en-US" sz="2200" b="1" i="0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</a:t>
            </a:r>
            <a:r>
              <a:rPr lang="en-US" sz="2200" b="0" i="0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2200" b="0" i="0" u="none" strike="noStrike" cap="none" dirty="0">
              <a:solidFill>
                <a:srgbClr val="26262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1040"/>
              </a:spcBef>
              <a:spcAft>
                <a:spcPts val="0"/>
              </a:spcAft>
              <a:buClr>
                <a:schemeClr val="accent1"/>
              </a:buClr>
              <a:buSzPts val="2530"/>
              <a:buFont typeface="Arial"/>
              <a:buNone/>
            </a:pPr>
            <a:r>
              <a:rPr lang="en-US" sz="2200" b="1" i="0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(8 </a:t>
            </a:r>
            <a:r>
              <a:rPr lang="en-US" sz="2200" b="1" i="0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класс</a:t>
            </a:r>
            <a:r>
              <a:rPr lang="en-US" sz="2200" b="1" i="0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b="1" i="0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тема</a:t>
            </a:r>
            <a:r>
              <a:rPr lang="en-US" sz="2200" b="1" i="0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1" i="0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</a:t>
            </a:r>
            <a:r>
              <a:rPr lang="en-US" sz="2200" b="1" i="0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Разделение</a:t>
            </a:r>
            <a:r>
              <a:rPr lang="en-US" sz="2200" b="1" i="0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1" i="0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смесей</a:t>
            </a:r>
            <a:r>
              <a:rPr lang="en-US" sz="2200" b="1" i="0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1" i="0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веществ</a:t>
            </a:r>
            <a:r>
              <a:rPr lang="en-US" sz="2200" b="1" i="0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»)</a:t>
            </a:r>
            <a:endParaRPr sz="2200" b="0" i="0" u="none" strike="noStrike" cap="none" dirty="0">
              <a:solidFill>
                <a:srgbClr val="26262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1040"/>
              </a:spcBef>
              <a:spcAft>
                <a:spcPts val="0"/>
              </a:spcAft>
              <a:buClr>
                <a:schemeClr val="accent1"/>
              </a:buClr>
              <a:buSzPts val="2530"/>
              <a:buFont typeface="Arial"/>
              <a:buNone/>
            </a:pP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«В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процессе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жизнедеятельности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современного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человека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образуется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огромное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количество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бытовых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отходов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Городской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мусор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содержит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много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ценных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веществ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алюминий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фольга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чая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конфет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),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олово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консервные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банки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 и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даже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золото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негодные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радиодетали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черепки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тарелок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золотой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каемкой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).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Однако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переработкой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мусора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целью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выделения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полезных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материалов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веществ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городском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хозяйстве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почти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занимаются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Это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связано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тем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мусор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совершенно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уникальная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количеству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компонентов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смесь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Выделение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из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нее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веществ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чистом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виде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дело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очень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трудоемкое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дорогое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r>
              <a:rPr lang="en-US" sz="2200" b="0" i="0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Пока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найдены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эффективные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простые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способы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переработки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мусора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Это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дело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будущего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однако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уже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сейчас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можете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предложить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методы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разделения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некоторых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компонентов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200" b="0" i="1" u="none" strike="noStrike" cap="none" dirty="0" err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отходов</a:t>
            </a:r>
            <a:r>
              <a:rPr lang="en-US" sz="2200" b="0" i="1" u="none" strike="noStrike" cap="none" dirty="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».</a:t>
            </a:r>
            <a:endParaRPr sz="2200" b="0" i="0" u="none" strike="noStrike" cap="none" dirty="0">
              <a:solidFill>
                <a:srgbClr val="26262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marR="0" lvl="0" indent="-125095" algn="l" rtl="0">
              <a:spcBef>
                <a:spcPts val="1040"/>
              </a:spcBef>
              <a:spcAft>
                <a:spcPts val="0"/>
              </a:spcAft>
              <a:buClr>
                <a:schemeClr val="accent1"/>
              </a:buClr>
              <a:buSzPts val="2530"/>
              <a:buFont typeface="Arial"/>
              <a:buNone/>
            </a:pPr>
            <a:endParaRPr sz="2200" b="0" i="0" u="none" cap="none" dirty="0">
              <a:solidFill>
                <a:srgbClr val="26262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42"/>
          <p:cNvSpPr txBox="1">
            <a:spLocks noGrp="1"/>
          </p:cNvSpPr>
          <p:nvPr>
            <p:ph type="title"/>
          </p:nvPr>
        </p:nvSpPr>
        <p:spPr>
          <a:xfrm>
            <a:off x="1333500" y="965200"/>
            <a:ext cx="9601200" cy="85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Times New Roman"/>
              <a:buNone/>
            </a:pPr>
            <a:r>
              <a:rPr lang="en-US" sz="3200" b="1" i="0" u="none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Инструментарий для решения проблемы</a:t>
            </a:r>
            <a:br>
              <a:rPr lang="en-US" sz="3200" b="1" i="0" u="none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/>
          </a:p>
        </p:txBody>
      </p:sp>
      <p:sp>
        <p:nvSpPr>
          <p:cNvPr id="308" name="Google Shape;308;p42"/>
          <p:cNvSpPr txBox="1">
            <a:spLocks noGrp="1"/>
          </p:cNvSpPr>
          <p:nvPr>
            <p:ph type="body" idx="1"/>
          </p:nvPr>
        </p:nvSpPr>
        <p:spPr>
          <a:xfrm>
            <a:off x="720725" y="1274762"/>
            <a:ext cx="10690225" cy="520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None/>
            </a:pPr>
            <a:endParaRPr sz="2400" b="1" i="0" u="none" cap="none">
              <a:solidFill>
                <a:srgbClr val="262626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None/>
            </a:pPr>
            <a:r>
              <a:rPr lang="en-US" sz="2400" b="0" i="1" u="none" cap="none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</a:t>
            </a:r>
            <a:r>
              <a:rPr lang="en-US" sz="2800" b="0" i="1" u="none" cap="none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Вам выдана смесь поваренной соли, песка, железного порошка, деревянных опилок, моделирующая мусор, а также компоненты этой смеси в чистом виде. Попытайтесь найти простые и эффективные методы разделения этой смеси.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ts val="3220"/>
              <a:buFont typeface="Arial"/>
              <a:buNone/>
            </a:pPr>
            <a:r>
              <a:rPr lang="en-US" sz="2800" b="0" i="1" u="none" cap="none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Как вы думаете, будут ли другими методы разделения веществ, если вместо деревянных опилок в смеси присутствует медная стружка».</a:t>
            </a:r>
            <a:endParaRPr sz="2800" b="0" i="0" u="none" cap="none">
              <a:solidFill>
                <a:srgbClr val="26262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marR="0" lvl="0" indent="-81279" algn="l" rtl="0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ts val="3220"/>
              <a:buFont typeface="Arial"/>
              <a:buNone/>
            </a:pPr>
            <a:endParaRPr sz="2800" b="0" i="0" u="none" cap="none">
              <a:solidFill>
                <a:srgbClr val="26262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43"/>
          <p:cNvSpPr txBox="1">
            <a:spLocks noGrp="1"/>
          </p:cNvSpPr>
          <p:nvPr>
            <p:ph type="title"/>
          </p:nvPr>
        </p:nvSpPr>
        <p:spPr>
          <a:xfrm>
            <a:off x="1295400" y="982662"/>
            <a:ext cx="9601200" cy="130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Times New Roman"/>
              <a:buNone/>
            </a:pPr>
            <a:r>
              <a:rPr lang="en-US" sz="2800" b="1" i="0" u="none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Самостоятельное изучение и анализ материалов кейса </a:t>
            </a:r>
            <a:br>
              <a:rPr lang="en-US" sz="2800" b="1" i="0" u="none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800" b="1" i="0" u="none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рабочих группах</a:t>
            </a:r>
            <a:endParaRPr/>
          </a:p>
        </p:txBody>
      </p:sp>
      <p:sp>
        <p:nvSpPr>
          <p:cNvPr id="314" name="Google Shape;314;p43"/>
          <p:cNvSpPr txBox="1">
            <a:spLocks noGrp="1"/>
          </p:cNvSpPr>
          <p:nvPr>
            <p:ph type="body" idx="1"/>
          </p:nvPr>
        </p:nvSpPr>
        <p:spPr>
          <a:xfrm>
            <a:off x="1295400" y="2557462"/>
            <a:ext cx="9601200" cy="331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11049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None/>
            </a:pPr>
            <a:endParaRPr sz="2400" cap="none">
              <a:solidFill>
                <a:srgbClr val="262626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315" name="Google Shape;315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36962" y="2652712"/>
            <a:ext cx="4787900" cy="2936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4"/>
          <p:cNvSpPr txBox="1">
            <a:spLocks noGrp="1"/>
          </p:cNvSpPr>
          <p:nvPr>
            <p:ph type="title"/>
          </p:nvPr>
        </p:nvSpPr>
        <p:spPr>
          <a:xfrm>
            <a:off x="1355725" y="763587"/>
            <a:ext cx="9601200" cy="130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Times New Roman"/>
              <a:buNone/>
            </a:pPr>
            <a:r>
              <a:rPr lang="en-US" sz="2800" b="1" i="0" u="none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Фиксация принятого группового решения</a:t>
            </a:r>
            <a:endParaRPr/>
          </a:p>
        </p:txBody>
      </p:sp>
      <p:pic>
        <p:nvPicPr>
          <p:cNvPr id="321" name="Google Shape;321;p4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092200" y="2759075"/>
            <a:ext cx="4741862" cy="320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44" descr="G:\ПРОЕКТ Магия ароматов 8 класс Защита от 28 апреля 2015 г в Энгельсе\ФОТО 8 класс КОРОБКА ДУХОВ\DSCF2140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56325" y="2794000"/>
            <a:ext cx="4584700" cy="313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5069" y="1752605"/>
            <a:ext cx="8158688" cy="3629291"/>
          </a:xfrm>
        </p:spPr>
        <p:txBody>
          <a:bodyPr/>
          <a:lstStyle/>
          <a:p>
            <a:pPr algn="just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Кейс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(от англ.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сase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случай, обстоятельство) – совокупность учебных материалов, в которых сформулированы практические проблемы, предполагающие коллективный или индивидуальный поиск их решения.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V="1">
            <a:off x="2015067" y="4800598"/>
            <a:ext cx="8158690" cy="4571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40609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45"/>
          <p:cNvSpPr txBox="1">
            <a:spLocks noGrp="1"/>
          </p:cNvSpPr>
          <p:nvPr>
            <p:ph type="title"/>
          </p:nvPr>
        </p:nvSpPr>
        <p:spPr>
          <a:xfrm>
            <a:off x="1295400" y="982662"/>
            <a:ext cx="9601200" cy="130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Times New Roman"/>
              <a:buNone/>
            </a:pPr>
            <a:r>
              <a:rPr lang="en-US" sz="2800" b="1" i="0" u="none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Представление решения по обсуждаемой проблеме </a:t>
            </a:r>
            <a:endParaRPr/>
          </a:p>
        </p:txBody>
      </p:sp>
      <p:pic>
        <p:nvPicPr>
          <p:cNvPr id="328" name="Google Shape;328;p45" descr="D:\Video\Архив фотографий\ФОТО ДНИ естественных наук Химия 22.01.15\101_FUJI\DSCF1473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824287" y="2524125"/>
            <a:ext cx="4483100" cy="3351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2" name="Google Shape;392;p52" descr="https://cdn1.iconfinder.com/data/icons/business-and-finance-20/200/vector_65_05-512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8975" y="2062162"/>
            <a:ext cx="3343275" cy="3343275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p52"/>
          <p:cNvSpPr txBox="1"/>
          <p:nvPr/>
        </p:nvSpPr>
        <p:spPr>
          <a:xfrm>
            <a:off x="769937" y="2679700"/>
            <a:ext cx="3179762" cy="1878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Garamond"/>
              <a:buNone/>
            </a:pPr>
            <a:r>
              <a:rPr lang="en-US" sz="2800" b="1" i="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практические кейсы</a:t>
            </a:r>
            <a:endParaRPr/>
          </a:p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aramond"/>
              <a:buNone/>
            </a:pPr>
            <a:endParaRPr sz="12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aramond"/>
              <a:buNone/>
            </a:pPr>
            <a:endParaRPr sz="12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aramond"/>
              <a:buNone/>
            </a:pPr>
            <a:endParaRPr sz="12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aramond"/>
              <a:buNone/>
            </a:pPr>
            <a:endParaRPr sz="12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1" i="0" u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94" name="Google Shape;394;p52"/>
          <p:cNvSpPr txBox="1"/>
          <p:nvPr/>
        </p:nvSpPr>
        <p:spPr>
          <a:xfrm>
            <a:off x="4113212" y="653282"/>
            <a:ext cx="7302350" cy="5208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aramond"/>
              <a:buNone/>
            </a:pPr>
            <a:r>
              <a:rPr lang="en-US" sz="1600" b="0" i="0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       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«В 1889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году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французский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инженер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А.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Эйфель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создал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проект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своей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знаменитой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башни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Париже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которую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должны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были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соорудить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из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стальных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ферм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Решение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о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ее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строительстве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долго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принималось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поскольку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многие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металлурги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предсказывали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она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простоит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всего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25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лет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а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потом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рухнет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из-за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коррозии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стали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Эйфель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же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гарантировал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прочность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сооружения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только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40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лет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Как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известно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Эйфелева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башня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Париже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стоит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уже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около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100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лет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но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это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только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потому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фермы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ее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постоянно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покрыты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толстым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слоем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краски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покраску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башни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которая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производится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несколько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лет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уходит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52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тонны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краски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Стоимость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ее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давно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превысила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стоимость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самого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сооружения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!</a:t>
            </a:r>
            <a:endParaRPr sz="1600"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None/>
            </a:pP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Покраска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строительных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конструкций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работающих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атмосферных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условиях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 —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дорогое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удовольствие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отвлекает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много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малопроизводительного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рабочего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времени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В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то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же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время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известны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случаи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когда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железные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изделия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очень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долго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служили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без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покраски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подвергались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никакой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коррозии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1600" b="1" i="1" u="none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Широко</a:t>
            </a:r>
            <a:r>
              <a:rPr lang="en-US" sz="1600" b="1" i="1" u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известны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перила</a:t>
            </a:r>
            <a:r>
              <a:rPr lang="en-US" sz="1600" b="1" i="1" u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лестниц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набережной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реки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Фонтанки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Ленинграде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Сделанные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1776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году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из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русского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сварочного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железа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они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простояли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неокрашенными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под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открытым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небом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условиях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влажного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климата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более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160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лет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Академик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А. А.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Байков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который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исследовал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железные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детали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этих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перил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пришел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к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выводу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вероятной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причиной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высокой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коррозионной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стойкости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металла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является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тонкий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поверхностный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слой</a:t>
            </a:r>
            <a:r>
              <a:rPr lang="en-US" sz="16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окисл</a:t>
            </a:r>
            <a:r>
              <a:rPr lang="en-US" sz="18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ов</a:t>
            </a:r>
            <a:r>
              <a:rPr lang="en-US" sz="18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».</a:t>
            </a:r>
            <a:endParaRPr sz="1800" b="1" i="1" u="none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</a:pPr>
            <a:endParaRPr sz="1000" b="1" i="0" u="none" dirty="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</a:pPr>
            <a:endParaRPr sz="1000" b="1" i="0" u="none" dirty="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</a:pPr>
            <a:endParaRPr sz="1000" b="1" i="0" u="none" dirty="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</a:pPr>
            <a:endParaRPr sz="1000" b="1" i="0" u="none" dirty="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</a:pPr>
            <a:endParaRPr sz="1000" b="1" i="0" u="none" dirty="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</a:pPr>
            <a:endParaRPr sz="1000" b="1" i="0" u="none" dirty="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</a:pPr>
            <a:endParaRPr sz="1000" b="1" i="0" u="none" dirty="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Garamond"/>
              <a:buNone/>
            </a:pPr>
            <a:endParaRPr sz="1000" b="1" i="0" u="none" dirty="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 dirty="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95" name="Google Shape;395;p52"/>
          <p:cNvSpPr txBox="1"/>
          <p:nvPr/>
        </p:nvSpPr>
        <p:spPr>
          <a:xfrm>
            <a:off x="627062" y="653282"/>
            <a:ext cx="3322637" cy="914400"/>
          </a:xfrm>
          <a:prstGeom prst="rect">
            <a:avLst/>
          </a:prstGeom>
          <a:noFill/>
          <a:ln w="15875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None/>
            </a:pPr>
            <a:r>
              <a:rPr lang="ru-RU" sz="1800" b="1" i="0" u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КЕЙС № 4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None/>
            </a:pPr>
            <a:r>
              <a:rPr lang="en-US" sz="1800" b="1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</a:t>
            </a:r>
            <a:r>
              <a:rPr lang="en-US" sz="1800" b="1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Коррозия</a:t>
            </a:r>
            <a:r>
              <a:rPr lang="en-US" sz="1800" b="1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металлов</a:t>
            </a:r>
            <a:r>
              <a:rPr lang="en-US" sz="1800" b="1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», 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None/>
            </a:pPr>
            <a:r>
              <a:rPr lang="en-US" sz="1800" b="1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9 </a:t>
            </a:r>
            <a:r>
              <a:rPr lang="en-US" sz="1800" b="1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класс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982662"/>
            <a:ext cx="9601200" cy="759511"/>
          </a:xfrm>
        </p:spPr>
        <p:txBody>
          <a:bodyPr/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КЕЙС № 5.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206" y="2736503"/>
            <a:ext cx="9361714" cy="2249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ru-RU" sz="2400" dirty="0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Письмо в проектный институт: </a:t>
            </a:r>
            <a:r>
              <a:rPr lang="ru-RU" sz="2400" i="1" dirty="0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«Хозяин нашего завода поручил нам организовать производство метанола, мы никогда его не выпускали и не знаем, как нам это сделать. Помогите получить метанол промышленным способом!». </a:t>
            </a: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95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731520"/>
            <a:ext cx="9601200" cy="461554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проигрывания ролей.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1254035"/>
            <a:ext cx="9601200" cy="4246834"/>
          </a:xfrm>
        </p:spPr>
        <p:txBody>
          <a:bodyPr/>
          <a:lstStyle/>
          <a:p>
            <a:r>
              <a:rPr lang="ru-RU" sz="1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логистам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сырье необходимо для производства метанола, как использовать конечный продукт. (Можно воспользоваться интернет ресурсами).</a:t>
            </a:r>
          </a:p>
          <a:p>
            <a:r>
              <a:rPr lang="ru-RU" sz="1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экономистам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проанализировать затраты на производство метанола.</a:t>
            </a:r>
          </a:p>
          <a:p>
            <a:r>
              <a:rPr lang="ru-RU" sz="1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технологам: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проанализировав способы получения аммиака и серной кислоты, предложить технологическую схему получения метанола из СО и Н2. Источники - технологические схемы и описание производств серной кислоты и аммиака. </a:t>
            </a:r>
          </a:p>
          <a:p>
            <a:r>
              <a:rPr lang="ru-RU" sz="1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экологам: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возможности угрозы окружающей среде при производстве метанола, предложить методы предотвращения этого. Как наиболее эффективно использовать природные ресурсы и энергию в этом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производстве.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97155" indent="0">
              <a:buNone/>
            </a:pPr>
            <a:r>
              <a:rPr lang="ru-RU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Информационный материал</a:t>
            </a:r>
          </a:p>
          <a:p>
            <a:pPr marL="97155" indent="0">
              <a:buNone/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Синтетический способ из </a:t>
            </a:r>
            <a:r>
              <a:rPr lang="ru-RU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монооксида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углерода и водорода при температуре 300—400 °C и давления 300—500 атм. в присутствии катализатора — смеси оксидов цинка, хрома и др. Сырьем для синтеза метанола служит синтез-газ (CO + H2), обогащенный водородом: </a:t>
            </a:r>
          </a:p>
          <a:p>
            <a:pPr marL="97155" indent="0">
              <a:buNone/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 + 2 H2 = CH3OH </a:t>
            </a:r>
          </a:p>
          <a:p>
            <a:pPr marL="97155" indent="0">
              <a:buNone/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100м3 водорода получается 250 кг спирта.</a:t>
            </a:r>
          </a:p>
          <a:p>
            <a:pPr marL="97155" indent="0">
              <a:buNone/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Щелочной гидролиз </a:t>
            </a:r>
            <a:r>
              <a:rPr lang="ru-RU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галогеналканов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97155" indent="0">
              <a:buNone/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CH3Cl + </a:t>
            </a:r>
            <a:r>
              <a:rPr lang="ru-RU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CH3OH + </a:t>
            </a:r>
            <a:r>
              <a:rPr lang="ru-RU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NaCl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97155" indent="0">
              <a:buNone/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50 кг хлорметана получается 20 кг метанола</a:t>
            </a:r>
          </a:p>
          <a:p>
            <a:pPr marL="97155" indent="0">
              <a:buNone/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Окисление метана под действием катализаторов: СН4+О2 = 2CH3OH </a:t>
            </a:r>
          </a:p>
          <a:p>
            <a:pPr marL="97155" indent="0">
              <a:buNone/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100 кг метана можно получить 200 кг метанола</a:t>
            </a:r>
          </a:p>
          <a:p>
            <a:pPr marL="97155" indent="0">
              <a:buNone/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Примечание: эффективность реакции оценивается по массовой доле выхода продукта.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186312"/>
              </p:ext>
            </p:extLst>
          </p:nvPr>
        </p:nvGraphicFramePr>
        <p:xfrm>
          <a:off x="1539860" y="4729911"/>
          <a:ext cx="5934075" cy="1310897"/>
        </p:xfrm>
        <a:graphic>
          <a:graphicData uri="http://schemas.openxmlformats.org/drawingml/2006/table">
            <a:tbl>
              <a:tblPr firstRow="1" firstCol="1" bandRow="1">
                <a:tableStyleId>{84368523-41FE-423C-A63A-936F3D277E02}</a:tableStyleId>
              </a:tblPr>
              <a:tblGrid>
                <a:gridCol w="197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8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8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Ед. измерения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Стоимость (сентябрь 2022 г)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Метан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 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21.45 руб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Кислород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5м</a:t>
                      </a:r>
                      <a:r>
                        <a:rPr lang="ru-RU" sz="1200" baseline="300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200 руб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Синтез-газ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 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 руб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Хлорметан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 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80 руб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Гидроксид натрия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 кг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 </a:t>
                      </a:r>
                      <a:r>
                        <a:rPr lang="ru-RU" sz="1200" dirty="0" err="1">
                          <a:effectLst/>
                        </a:rPr>
                        <a:t>руб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128963" y="35321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92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57"/>
          <p:cNvSpPr txBox="1">
            <a:spLocks noGrp="1"/>
          </p:cNvSpPr>
          <p:nvPr>
            <p:ph type="title"/>
          </p:nvPr>
        </p:nvSpPr>
        <p:spPr>
          <a:xfrm>
            <a:off x="1308100" y="698500"/>
            <a:ext cx="9601200" cy="1065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Garamond"/>
              <a:buNone/>
            </a:pPr>
            <a:r>
              <a:rPr lang="en-US" sz="4000" b="0" i="0" u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/>
            </a:r>
            <a:br>
              <a:rPr lang="en-US" sz="4000" b="0" i="0" u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lang="en-US" sz="4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Метод кейс-технологии </a:t>
            </a:r>
            <a:br>
              <a:rPr lang="en-US" sz="4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/>
          </a:p>
        </p:txBody>
      </p:sp>
      <p:sp>
        <p:nvSpPr>
          <p:cNvPr id="444" name="Google Shape;444;p57"/>
          <p:cNvSpPr/>
          <p:nvPr/>
        </p:nvSpPr>
        <p:spPr>
          <a:xfrm flipH="1">
            <a:off x="874712" y="2265362"/>
            <a:ext cx="6122987" cy="90170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8488C4"/>
              </a:gs>
              <a:gs pos="52999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Garamond"/>
              <a:buNone/>
            </a:pPr>
            <a:r>
              <a:rPr lang="en-US" sz="2400" b="0" i="0" u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2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завоевывает позитивное отношение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lang="en-US" sz="2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со стороны учащихся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45" name="Google Shape;445;p57"/>
          <p:cNvSpPr/>
          <p:nvPr/>
        </p:nvSpPr>
        <p:spPr>
          <a:xfrm flipH="1">
            <a:off x="874712" y="3309937"/>
            <a:ext cx="6122987" cy="827087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8488C4"/>
              </a:gs>
              <a:gs pos="52999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Garamond"/>
              <a:buNone/>
            </a:pPr>
            <a:r>
              <a:rPr lang="en-US" sz="24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способствует  взрослению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46" name="Google Shape;446;p57"/>
          <p:cNvSpPr/>
          <p:nvPr/>
        </p:nvSpPr>
        <p:spPr>
          <a:xfrm flipH="1">
            <a:off x="841375" y="4306887"/>
            <a:ext cx="6122987" cy="858837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8488C4"/>
              </a:gs>
              <a:gs pos="52999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формирует интерес и позитивную мотивацию по отношению к учебе</a:t>
            </a:r>
            <a:endParaRPr/>
          </a:p>
        </p:txBody>
      </p:sp>
      <p:sp>
        <p:nvSpPr>
          <p:cNvPr id="447" name="Google Shape;447;p57"/>
          <p:cNvSpPr/>
          <p:nvPr/>
        </p:nvSpPr>
        <p:spPr>
          <a:xfrm flipH="1">
            <a:off x="841375" y="5370512"/>
            <a:ext cx="6122987" cy="81280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8488C4"/>
              </a:gs>
              <a:gs pos="52999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lang="en-US" sz="2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выступает как образ мышления педагога, его особая парадигма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48" name="Google Shape;448;p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68225" y="2715779"/>
            <a:ext cx="5120191" cy="35829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58"/>
          <p:cNvSpPr txBox="1">
            <a:spLocks noGrp="1"/>
          </p:cNvSpPr>
          <p:nvPr>
            <p:ph type="title"/>
          </p:nvPr>
        </p:nvSpPr>
        <p:spPr>
          <a:xfrm>
            <a:off x="1130300" y="685800"/>
            <a:ext cx="9601200" cy="130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Garamond"/>
              <a:buNone/>
            </a:pPr>
            <a:r>
              <a:rPr lang="en-US" sz="4000" b="0" i="0" u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/>
            </a:r>
            <a:br>
              <a:rPr lang="en-US" sz="4000" b="0" i="0" u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lang="en-US" sz="40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Метод кейс-технологии развивает</a:t>
            </a:r>
            <a:br>
              <a:rPr lang="en-US" sz="40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/>
          </a:p>
        </p:txBody>
      </p:sp>
      <p:sp>
        <p:nvSpPr>
          <p:cNvPr id="454" name="Google Shape;454;p58"/>
          <p:cNvSpPr/>
          <p:nvPr/>
        </p:nvSpPr>
        <p:spPr>
          <a:xfrm>
            <a:off x="3226526" y="3193983"/>
            <a:ext cx="4023359" cy="523220"/>
          </a:xfrm>
          <a:prstGeom prst="homePlate">
            <a:avLst>
              <a:gd name="adj" fmla="val 50000"/>
            </a:avLst>
          </a:prstGeom>
          <a:gradFill>
            <a:gsLst>
              <a:gs pos="0">
                <a:srgbClr val="FBD68F"/>
              </a:gs>
              <a:gs pos="50000">
                <a:srgbClr val="FBE4BB"/>
              </a:gs>
              <a:gs pos="100000">
                <a:srgbClr val="FCF1D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aramond"/>
              <a:buNone/>
            </a:pPr>
            <a:r>
              <a:rPr lang="en-US" sz="2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практические навыки </a:t>
            </a:r>
            <a:endParaRPr/>
          </a:p>
        </p:txBody>
      </p:sp>
      <p:sp>
        <p:nvSpPr>
          <p:cNvPr id="455" name="Google Shape;455;p58"/>
          <p:cNvSpPr/>
          <p:nvPr/>
        </p:nvSpPr>
        <p:spPr>
          <a:xfrm>
            <a:off x="3681551" y="2584382"/>
            <a:ext cx="3999409" cy="523220"/>
          </a:xfrm>
          <a:prstGeom prst="homePlate">
            <a:avLst>
              <a:gd name="adj" fmla="val 50000"/>
            </a:avLst>
          </a:prstGeom>
          <a:gradFill>
            <a:gsLst>
              <a:gs pos="0">
                <a:srgbClr val="FBD68F"/>
              </a:gs>
              <a:gs pos="50000">
                <a:srgbClr val="FBE4BB"/>
              </a:gs>
              <a:gs pos="100000">
                <a:srgbClr val="FCF1D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aramond"/>
              <a:buNone/>
            </a:pPr>
            <a:r>
              <a:rPr lang="en-US" sz="2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аналитические навыки</a:t>
            </a:r>
            <a:endParaRPr sz="2800" b="0" i="0" u="none" strike="noStrike" cap="non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456" name="Google Shape;456;p58"/>
          <p:cNvSpPr/>
          <p:nvPr/>
        </p:nvSpPr>
        <p:spPr>
          <a:xfrm>
            <a:off x="2873830" y="3827647"/>
            <a:ext cx="3749040" cy="523220"/>
          </a:xfrm>
          <a:prstGeom prst="homePlate">
            <a:avLst>
              <a:gd name="adj" fmla="val 50000"/>
            </a:avLst>
          </a:prstGeom>
          <a:gradFill>
            <a:gsLst>
              <a:gs pos="0">
                <a:srgbClr val="FBD68F"/>
              </a:gs>
              <a:gs pos="50000">
                <a:srgbClr val="FBE4BB"/>
              </a:gs>
              <a:gs pos="100000">
                <a:srgbClr val="FCF1D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aramond"/>
              <a:buNone/>
            </a:pPr>
            <a:r>
              <a:rPr lang="en-US" sz="2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творческие навыки</a:t>
            </a:r>
            <a:endParaRPr sz="2800" b="0" i="0" u="none" strike="noStrike" cap="non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457" name="Google Shape;457;p58"/>
          <p:cNvSpPr/>
          <p:nvPr/>
        </p:nvSpPr>
        <p:spPr>
          <a:xfrm>
            <a:off x="1948545" y="4456727"/>
            <a:ext cx="4347752" cy="523220"/>
          </a:xfrm>
          <a:prstGeom prst="homePlate">
            <a:avLst>
              <a:gd name="adj" fmla="val 50000"/>
            </a:avLst>
          </a:prstGeom>
          <a:gradFill>
            <a:gsLst>
              <a:gs pos="0">
                <a:srgbClr val="FBD68F"/>
              </a:gs>
              <a:gs pos="50000">
                <a:srgbClr val="FBE4BB"/>
              </a:gs>
              <a:gs pos="100000">
                <a:srgbClr val="FCF1D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aramond"/>
              <a:buNone/>
            </a:pPr>
            <a:r>
              <a:rPr lang="en-US" sz="2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коммуникативные навыки</a:t>
            </a:r>
            <a:endParaRPr sz="2800" b="0" i="0" u="none" strike="noStrike" cap="non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458" name="Google Shape;458;p58"/>
          <p:cNvSpPr/>
          <p:nvPr/>
        </p:nvSpPr>
        <p:spPr>
          <a:xfrm>
            <a:off x="1397726" y="5068388"/>
            <a:ext cx="4532811" cy="523220"/>
          </a:xfrm>
          <a:prstGeom prst="homePlate">
            <a:avLst>
              <a:gd name="adj" fmla="val 50000"/>
            </a:avLst>
          </a:prstGeom>
          <a:gradFill>
            <a:gsLst>
              <a:gs pos="0">
                <a:srgbClr val="FBD68F"/>
              </a:gs>
              <a:gs pos="50000">
                <a:srgbClr val="FBE4BB"/>
              </a:gs>
              <a:gs pos="100000">
                <a:srgbClr val="FCF1D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aramond"/>
              <a:buNone/>
            </a:pPr>
            <a:r>
              <a:rPr lang="en-US" sz="2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социальные навыки</a:t>
            </a:r>
            <a:endParaRPr sz="2800" b="0" i="0" u="none" strike="noStrike" cap="non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459" name="Google Shape;459;p58"/>
          <p:cNvSpPr/>
          <p:nvPr/>
        </p:nvSpPr>
        <p:spPr>
          <a:xfrm>
            <a:off x="1097279" y="5671571"/>
            <a:ext cx="4402184" cy="523220"/>
          </a:xfrm>
          <a:prstGeom prst="homePlate">
            <a:avLst>
              <a:gd name="adj" fmla="val 50000"/>
            </a:avLst>
          </a:prstGeom>
          <a:gradFill>
            <a:gsLst>
              <a:gs pos="0">
                <a:srgbClr val="FBD68F"/>
              </a:gs>
              <a:gs pos="50000">
                <a:srgbClr val="FBE4BB"/>
              </a:gs>
              <a:gs pos="100000">
                <a:srgbClr val="FCF1D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aramond"/>
              <a:buNone/>
            </a:pPr>
            <a:r>
              <a:rPr lang="en-US" sz="28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навыки самоанализа</a:t>
            </a:r>
            <a:endParaRPr/>
          </a:p>
        </p:txBody>
      </p:sp>
      <p:pic>
        <p:nvPicPr>
          <p:cNvPr id="460" name="Google Shape;460;p58" descr="http://www.hdwallwide.com/wp-content/uploads/2014/06/men-drawing-students-desks-notebooks-teacher-board-white-background-hd-wallpaper-1080p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95028" y="2991395"/>
            <a:ext cx="4798752" cy="26992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59"/>
          <p:cNvSpPr txBox="1">
            <a:spLocks noGrp="1"/>
          </p:cNvSpPr>
          <p:nvPr>
            <p:ph type="title"/>
          </p:nvPr>
        </p:nvSpPr>
        <p:spPr>
          <a:xfrm>
            <a:off x="1295400" y="982662"/>
            <a:ext cx="9601200" cy="130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Garamond"/>
              <a:buNone/>
            </a:pPr>
            <a:r>
              <a:rPr lang="en-US" sz="4000" b="0" i="0" u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/>
            </a:r>
            <a:br>
              <a:rPr lang="en-US" sz="4000" b="0" i="0" u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lang="en-US" sz="4000" b="0" i="0" u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/>
            </a:r>
            <a:br>
              <a:rPr lang="en-US" sz="4000" b="0" i="0" u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lang="en-US" sz="36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Применение кейс-метода позволяет сформировать высокую мотивацию к учебе </a:t>
            </a:r>
            <a:r>
              <a:rPr lang="en-US" sz="4000" b="0" i="0" u="none">
                <a:solidFill>
                  <a:srgbClr val="002060"/>
                </a:solidFill>
                <a:latin typeface="Garamond"/>
                <a:ea typeface="Garamond"/>
                <a:cs typeface="Garamond"/>
                <a:sym typeface="Garamond"/>
              </a:rPr>
              <a:t/>
            </a:r>
            <a:br>
              <a:rPr lang="en-US" sz="4000" b="0" i="0" u="none">
                <a:solidFill>
                  <a:srgbClr val="002060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lang="en-US" sz="4000" b="0" i="0" u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/>
            </a:r>
            <a:br>
              <a:rPr lang="en-US" sz="4000" b="0" i="0" u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</a:br>
            <a:endParaRPr/>
          </a:p>
        </p:txBody>
      </p:sp>
      <p:sp>
        <p:nvSpPr>
          <p:cNvPr id="466" name="Google Shape;466;p59"/>
          <p:cNvSpPr/>
          <p:nvPr/>
        </p:nvSpPr>
        <p:spPr>
          <a:xfrm>
            <a:off x="2223450" y="2821149"/>
            <a:ext cx="5460240" cy="461665"/>
          </a:xfrm>
          <a:prstGeom prst="homePlate">
            <a:avLst>
              <a:gd name="adj" fmla="val 50000"/>
            </a:avLst>
          </a:prstGeom>
          <a:gradFill>
            <a:gsLst>
              <a:gs pos="0">
                <a:srgbClr val="FBD68F"/>
              </a:gs>
              <a:gs pos="50000">
                <a:srgbClr val="FBE4BB"/>
              </a:gs>
              <a:gs pos="100000">
                <a:srgbClr val="FCF1D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Garamond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добывать знания самостоятельно</a:t>
            </a:r>
            <a:endParaRPr sz="2400" b="0" i="0" u="none" strike="noStrike" cap="non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467" name="Google Shape;467;p59" descr="http://college.ineu.edu.kz/college/images/materials/in_kursi/adf45dfh5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01301" y="2765913"/>
            <a:ext cx="4849504" cy="3010815"/>
          </a:xfrm>
          <a:prstGeom prst="ellipse">
            <a:avLst/>
          </a:prstGeom>
          <a:noFill/>
          <a:ln>
            <a:noFill/>
          </a:ln>
        </p:spPr>
      </p:pic>
      <p:sp>
        <p:nvSpPr>
          <p:cNvPr id="468" name="Google Shape;468;p59"/>
          <p:cNvSpPr/>
          <p:nvPr/>
        </p:nvSpPr>
        <p:spPr>
          <a:xfrm>
            <a:off x="1404583" y="3408002"/>
            <a:ext cx="5460240" cy="461665"/>
          </a:xfrm>
          <a:prstGeom prst="homePlate">
            <a:avLst>
              <a:gd name="adj" fmla="val 50000"/>
            </a:avLst>
          </a:prstGeom>
          <a:gradFill>
            <a:gsLst>
              <a:gs pos="0">
                <a:srgbClr val="FBD68F"/>
              </a:gs>
              <a:gs pos="50000">
                <a:srgbClr val="FBE4BB"/>
              </a:gs>
              <a:gs pos="100000">
                <a:srgbClr val="FCF1D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Garamond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работать в группах </a:t>
            </a:r>
            <a:endParaRPr/>
          </a:p>
        </p:txBody>
      </p:sp>
      <p:sp>
        <p:nvSpPr>
          <p:cNvPr id="469" name="Google Shape;469;p59"/>
          <p:cNvSpPr/>
          <p:nvPr/>
        </p:nvSpPr>
        <p:spPr>
          <a:xfrm>
            <a:off x="1095234" y="3981208"/>
            <a:ext cx="5460240" cy="461665"/>
          </a:xfrm>
          <a:prstGeom prst="homePlate">
            <a:avLst>
              <a:gd name="adj" fmla="val 50000"/>
            </a:avLst>
          </a:prstGeom>
          <a:gradFill>
            <a:gsLst>
              <a:gs pos="0">
                <a:srgbClr val="FBD68F"/>
              </a:gs>
              <a:gs pos="50000">
                <a:srgbClr val="FBE4BB"/>
              </a:gs>
              <a:gs pos="100000">
                <a:srgbClr val="FCF1D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Garamond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слушать собеседников </a:t>
            </a:r>
            <a:endParaRPr/>
          </a:p>
        </p:txBody>
      </p:sp>
      <p:sp>
        <p:nvSpPr>
          <p:cNvPr id="470" name="Google Shape;470;p59"/>
          <p:cNvSpPr/>
          <p:nvPr/>
        </p:nvSpPr>
        <p:spPr>
          <a:xfrm>
            <a:off x="1431878" y="4609006"/>
            <a:ext cx="5460240" cy="461665"/>
          </a:xfrm>
          <a:prstGeom prst="homePlate">
            <a:avLst>
              <a:gd name="adj" fmla="val 50000"/>
            </a:avLst>
          </a:prstGeom>
          <a:gradFill>
            <a:gsLst>
              <a:gs pos="0">
                <a:srgbClr val="FBD68F"/>
              </a:gs>
              <a:gs pos="50000">
                <a:srgbClr val="FBE4BB"/>
              </a:gs>
              <a:gs pos="100000">
                <a:srgbClr val="FCF1D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Garamond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аргументировать свою точку зрения</a:t>
            </a:r>
            <a:endParaRPr sz="2400" b="0" i="0" u="none" strike="noStrike" cap="non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471" name="Google Shape;471;p59"/>
          <p:cNvSpPr/>
          <p:nvPr/>
        </p:nvSpPr>
        <p:spPr>
          <a:xfrm>
            <a:off x="1704833" y="5291393"/>
            <a:ext cx="5460240" cy="461665"/>
          </a:xfrm>
          <a:prstGeom prst="homePlate">
            <a:avLst>
              <a:gd name="adj" fmla="val 50000"/>
            </a:avLst>
          </a:prstGeom>
          <a:gradFill>
            <a:gsLst>
              <a:gs pos="0">
                <a:srgbClr val="FBD68F"/>
              </a:gs>
              <a:gs pos="50000">
                <a:srgbClr val="FBE4BB"/>
              </a:gs>
              <a:gs pos="100000">
                <a:srgbClr val="FCF1D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52425" marR="0" lvl="0" indent="-3524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Garamond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развивать навыки ведения дискуссии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982663"/>
            <a:ext cx="9601200" cy="680676"/>
          </a:xfrm>
        </p:spPr>
        <p:txBody>
          <a:bodyPr/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Афоризмы «</a:t>
            </a:r>
            <a:r>
              <a:rPr lang="ru-RU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Ценный совет»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2480" y="1663338"/>
            <a:ext cx="10789920" cy="4212000"/>
          </a:xfrm>
        </p:spPr>
        <p:txBody>
          <a:bodyPr/>
          <a:lstStyle/>
          <a:p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Непременно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нарушайте правила, нарушайте их со вкусом, осознанно и со знанием дела. Они, в частности, для этого и существуют. (Роберт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Брингхерст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требует порывать со сложившимися схемами, чтобы на вещи можно было взглянуть по-новому. (Эдвард де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Боно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навигации никогда сами по себе не управляли кораблем, правила архитектуры никогда сами не строили лома. (Томас Рейд)</a:t>
            </a:r>
          </a:p>
          <a:p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Мне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было интересно, почему кто-нибудь этого не сделает. Потом я поняла, что этот кто-то — я сама. (Лили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Томлин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 рожденные опытом, матерью всякой достоверности, бесплодны и полны ошибок. (Леонардо да Винчи)</a:t>
            </a:r>
          </a:p>
          <a:p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я ставлю выше, чем тысячу мнений, рожденных только воображением. (М.В. Ломоносов)</a:t>
            </a:r>
          </a:p>
          <a:p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Часто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затрудняемся найти решение, поскольку подсознательно ограничиваемся территорией рисунка. Однако нигде не сказано, что нельзя выходить за его пределы. Вывод: чтобы понять систему, необходимо... выйти за нее. (Б.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Вербер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люди, добившиеся в жизни успеха, отличаются фантастической способностью выжимать из любой ситуации положительные результаты. Какими бы негативными последствиями она ни была чревата, они раскрывают ее только с точки зрения реализации заложенных в ней возможностей позитивного характера. (Энтони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Роббинс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путник, взбираясь на гору, слишком занят каждым шагом и забывает сверяться с путеводной звездой, он рискует ее потерять и сбиться с пути. (Антуан де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Сент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Экзюпери</a:t>
            </a:r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самый лучший наставник. (Овидий)</a:t>
            </a:r>
          </a:p>
          <a:p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 нет ничего лучше собственного опыта. (В. Скотт)</a:t>
            </a:r>
          </a:p>
          <a:p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рождают мастерство. (Тацит)</a:t>
            </a:r>
          </a:p>
          <a:p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нашей мудрости — наш жизненный опыт. Источник нашего опыта — наша глупость. (С.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Гитри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лучший учитель: его уроки мы хорошо запоминаем. (Ф. Купер)</a:t>
            </a:r>
          </a:p>
          <a:p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Самое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полезное в жизни — это собственный жизненный опыт. Никогда не бойся делать то, что ты не умеешь. Помни: ковчег был построен любителем, профессионалы построили «Титаник». (Пеле)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03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6" name="Google Shape;476;p6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97832" y="3029238"/>
            <a:ext cx="9499626" cy="3265497"/>
          </a:xfrm>
          <a:prstGeom prst="rect">
            <a:avLst/>
          </a:prstGeom>
          <a:noFill/>
          <a:ln>
            <a:noFill/>
          </a:ln>
        </p:spPr>
      </p:pic>
      <p:sp>
        <p:nvSpPr>
          <p:cNvPr id="477" name="Google Shape;477;p60"/>
          <p:cNvSpPr txBox="1"/>
          <p:nvPr/>
        </p:nvSpPr>
        <p:spPr>
          <a:xfrm>
            <a:off x="1274762" y="368300"/>
            <a:ext cx="9925050" cy="2892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endParaRPr sz="2400" b="0" i="0" u="none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aramond"/>
              <a:buNone/>
            </a:pP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  «Я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особенно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ценю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в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методе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работы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с «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кейсами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»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независимость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мышления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.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Можно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принять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хорошее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решение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, а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его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результаты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приведут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к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плохим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последствиям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.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Можно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принять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решение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,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которое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все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вокруг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считают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неудачным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,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но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именно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оно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приведет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вас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к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нужным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2800" b="0" i="1" u="none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результатам</a:t>
            </a: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». 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aramond"/>
              <a:buNone/>
            </a:pPr>
            <a:r>
              <a:rPr lang="en-US" sz="2800" b="0" i="1" u="none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                                                                                        </a:t>
            </a:r>
            <a:r>
              <a:rPr lang="en-US" sz="2400" b="0" i="0" u="none" dirty="0" smtClean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П</a:t>
            </a:r>
            <a:r>
              <a:rPr lang="ru-RU" sz="2400" b="0" i="0" u="none" dirty="0" err="1" smtClean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ол</a:t>
            </a:r>
            <a:r>
              <a:rPr lang="ru-RU" sz="2400" b="0" i="0" u="none" dirty="0" smtClean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2400" b="0" i="0" u="none" dirty="0" err="1" smtClean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Экман</a:t>
            </a:r>
            <a:r>
              <a:rPr lang="en-US" sz="2400" b="0" i="0" u="none" dirty="0" smtClean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                                               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61"/>
          <p:cNvSpPr txBox="1"/>
          <p:nvPr/>
        </p:nvSpPr>
        <p:spPr>
          <a:xfrm>
            <a:off x="1295400" y="368300"/>
            <a:ext cx="9925050" cy="3876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aramond"/>
              <a:buNone/>
            </a:pPr>
            <a:r>
              <a:rPr lang="en-US" sz="18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endParaRPr sz="2400" b="0" i="0" u="non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aramond"/>
              <a:buNone/>
            </a:pPr>
            <a:r>
              <a:rPr lang="en-US" sz="2800" b="0" i="1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 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aramond"/>
              <a:buNone/>
            </a:pPr>
            <a:endParaRPr sz="2800" b="0" i="1" u="none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6000"/>
              <a:buFont typeface="Times New Roman"/>
              <a:buNone/>
            </a:pPr>
            <a:r>
              <a:rPr lang="en-US" sz="6000" b="1" i="1" u="non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Спасибо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6000"/>
              <a:buFont typeface="Times New Roman"/>
              <a:buNone/>
            </a:pPr>
            <a:r>
              <a:rPr lang="en-US" sz="6000" b="1" i="1" u="non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 внимание!</a:t>
            </a:r>
            <a:endParaRPr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aramond"/>
              <a:buNone/>
            </a:pPr>
            <a:r>
              <a:rPr lang="en-US" sz="2800" b="0" i="1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                                                                                        </a:t>
            </a:r>
            <a:r>
              <a:rPr lang="en-US" sz="24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                                             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483" name="Google Shape;483;p61" descr="http://mbdou29.ucoz.net/community-group-e135059441779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16267" y="3279475"/>
            <a:ext cx="3989875" cy="3181799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Google Shape;273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14848" y="2643209"/>
            <a:ext cx="9163014" cy="3324454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37"/>
          <p:cNvSpPr txBox="1">
            <a:spLocks noGrp="1"/>
          </p:cNvSpPr>
          <p:nvPr>
            <p:ph type="title"/>
          </p:nvPr>
        </p:nvSpPr>
        <p:spPr>
          <a:xfrm>
            <a:off x="1295400" y="982662"/>
            <a:ext cx="9601200" cy="130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Times New Roman"/>
              <a:buNone/>
            </a:pPr>
            <a:r>
              <a:rPr lang="en-US" sz="4400" b="1" i="0" u="none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Кейс-технология</a:t>
            </a:r>
            <a:r>
              <a:rPr lang="en-US" sz="4400" b="1" i="0" u="none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(case-study) 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275" name="Google Shape;275;p37"/>
          <p:cNvSpPr txBox="1"/>
          <p:nvPr/>
        </p:nvSpPr>
        <p:spPr>
          <a:xfrm>
            <a:off x="1322387" y="2576512"/>
            <a:ext cx="9415282" cy="2062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imes New Roman"/>
              <a:buNone/>
            </a:pPr>
            <a:r>
              <a:rPr lang="en-US" sz="32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синтез</a:t>
            </a:r>
            <a:r>
              <a:rPr lang="en-US" sz="32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проблемного</a:t>
            </a:r>
            <a:r>
              <a:rPr lang="en-US" sz="32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обучения</a:t>
            </a:r>
            <a:r>
              <a:rPr lang="en-US" sz="3200" b="0" i="0" u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</a:t>
            </a:r>
            <a:r>
              <a:rPr lang="ru-RU" sz="3200" b="0" i="0" u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информационно-коммуникативных</a:t>
            </a:r>
            <a:r>
              <a:rPr lang="en-US" sz="3200" b="0" i="0" u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технологий</a:t>
            </a:r>
            <a:r>
              <a:rPr lang="en-US" sz="32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32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метода</a:t>
            </a:r>
            <a:r>
              <a:rPr lang="en-US" sz="32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проектов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38"/>
          <p:cNvSpPr txBox="1">
            <a:spLocks noGrp="1"/>
          </p:cNvSpPr>
          <p:nvPr>
            <p:ph type="title"/>
          </p:nvPr>
        </p:nvSpPr>
        <p:spPr>
          <a:xfrm>
            <a:off x="1295400" y="814387"/>
            <a:ext cx="9601200" cy="1304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Times New Roman"/>
              <a:buNone/>
            </a:pPr>
            <a:r>
              <a:rPr lang="en-US" sz="4400" b="1" i="0" u="none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Суть</a:t>
            </a:r>
            <a:r>
              <a:rPr lang="en-US" sz="4400" b="1" i="0" u="none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b="1" i="0" u="none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метода</a:t>
            </a:r>
            <a:r>
              <a:rPr lang="en-US" sz="4400" b="1" i="0" u="none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281" name="Google Shape;281;p38"/>
          <p:cNvSpPr txBox="1"/>
          <p:nvPr/>
        </p:nvSpPr>
        <p:spPr>
          <a:xfrm>
            <a:off x="1295400" y="2603500"/>
            <a:ext cx="6316662" cy="2676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None/>
            </a:pPr>
            <a:r>
              <a:rPr lang="en-US" sz="2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использование в обучении конкретных учебных ситуаций, ориентирующих обучающихся на формулирование проблемы и поиск вариантов ее решения с последующим разбором на учебных занятиях</a:t>
            </a:r>
            <a:endParaRPr/>
          </a:p>
        </p:txBody>
      </p:sp>
      <p:pic>
        <p:nvPicPr>
          <p:cNvPr id="282" name="Google Shape;282;p38" descr="http://mbdou29.ucoz.net/community-group-e135059441779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87478" y="2622653"/>
            <a:ext cx="3989875" cy="3181799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9"/>
          <p:cNvSpPr txBox="1">
            <a:spLocks noGrp="1"/>
          </p:cNvSpPr>
          <p:nvPr>
            <p:ph type="title"/>
          </p:nvPr>
        </p:nvSpPr>
        <p:spPr>
          <a:xfrm>
            <a:off x="1295400" y="982662"/>
            <a:ext cx="9601200" cy="130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Times New Roman"/>
              <a:buNone/>
            </a:pPr>
            <a:r>
              <a:rPr lang="en-US" sz="4400" b="1" i="0" u="none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Цель</a:t>
            </a:r>
            <a:r>
              <a:rPr lang="en-US" sz="4400" b="1" i="0" u="none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b="1" i="0" u="none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технологии</a:t>
            </a:r>
            <a:r>
              <a:rPr lang="en-US" sz="4400" b="1" i="0" u="none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288" name="Google Shape;288;p39"/>
          <p:cNvSpPr txBox="1"/>
          <p:nvPr/>
        </p:nvSpPr>
        <p:spPr>
          <a:xfrm>
            <a:off x="1295400" y="2903537"/>
            <a:ext cx="4624387" cy="2246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None/>
            </a:pP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помочь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каждому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</a:t>
            </a:r>
            <a:r>
              <a:rPr lang="ru-RU" sz="2800" b="0" i="0" u="none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енику</a:t>
            </a:r>
            <a:r>
              <a:rPr lang="en-US" sz="2800" b="0" i="0" u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определить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собственный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уникальный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путь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освоения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знания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который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ему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более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всего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необходим</a:t>
            </a:r>
            <a:endParaRPr dirty="0"/>
          </a:p>
        </p:txBody>
      </p:sp>
      <p:pic>
        <p:nvPicPr>
          <p:cNvPr id="289" name="Google Shape;289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43075" y="2558225"/>
            <a:ext cx="5153524" cy="34512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40"/>
          <p:cNvSpPr txBox="1">
            <a:spLocks noGrp="1"/>
          </p:cNvSpPr>
          <p:nvPr>
            <p:ph type="title"/>
          </p:nvPr>
        </p:nvSpPr>
        <p:spPr>
          <a:xfrm>
            <a:off x="1295400" y="982662"/>
            <a:ext cx="9601200" cy="130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Times New Roman"/>
              <a:buNone/>
            </a:pPr>
            <a:r>
              <a:rPr lang="en-US" sz="4400" b="1" i="0" u="none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Задачи</a:t>
            </a:r>
            <a:r>
              <a:rPr lang="en-US" sz="4400" b="1" i="0" u="none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b="1" i="0" u="none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метода</a:t>
            </a:r>
            <a:r>
              <a:rPr lang="en-US" sz="4400" b="1" i="0" u="none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295" name="Google Shape;295;p40"/>
          <p:cNvSpPr txBox="1"/>
          <p:nvPr/>
        </p:nvSpPr>
        <p:spPr>
          <a:xfrm>
            <a:off x="1274762" y="2765425"/>
            <a:ext cx="4548187" cy="2246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None/>
            </a:pPr>
            <a:r>
              <a:rPr lang="en-US" sz="2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максимальное вовлечение каждого ученика в самостоятельную работу по решению поставленной проблемы или задачи</a:t>
            </a:r>
            <a:endParaRPr/>
          </a:p>
        </p:txBody>
      </p:sp>
      <p:pic>
        <p:nvPicPr>
          <p:cNvPr id="296" name="Google Shape;296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23284" y="2405861"/>
            <a:ext cx="5538535" cy="36479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48"/>
          <p:cNvSpPr txBox="1">
            <a:spLocks noGrp="1"/>
          </p:cNvSpPr>
          <p:nvPr>
            <p:ph type="title"/>
          </p:nvPr>
        </p:nvSpPr>
        <p:spPr>
          <a:xfrm>
            <a:off x="1295400" y="982662"/>
            <a:ext cx="9601200" cy="130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Times New Roman"/>
              <a:buNone/>
            </a:pPr>
            <a:r>
              <a:rPr lang="en-US" sz="4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Кейс-метод</a:t>
            </a:r>
            <a:endParaRPr/>
          </a:p>
        </p:txBody>
      </p:sp>
      <p:sp>
        <p:nvSpPr>
          <p:cNvPr id="355" name="Google Shape;355;p48"/>
          <p:cNvSpPr txBox="1"/>
          <p:nvPr/>
        </p:nvSpPr>
        <p:spPr>
          <a:xfrm>
            <a:off x="757237" y="2713037"/>
            <a:ext cx="6348412" cy="267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None/>
            </a:pPr>
            <a:r>
              <a:rPr lang="en-US" sz="2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Ученики имеют возможность проявить и усовершенствовать аналитические и оценочные навыки, научиться работать в команде, находить наиболее рациональное решение поставленной проблемы.</a:t>
            </a:r>
            <a:endParaRPr/>
          </a:p>
        </p:txBody>
      </p:sp>
      <p:pic>
        <p:nvPicPr>
          <p:cNvPr id="356" name="Google Shape;356;p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54312" y="1042987"/>
            <a:ext cx="1308100" cy="1306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4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35825" y="2724150"/>
            <a:ext cx="4381500" cy="2924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0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95400" y="982662"/>
            <a:ext cx="9601200" cy="367167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 над кейсом и их цели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626788"/>
              </p:ext>
            </p:extLst>
          </p:nvPr>
        </p:nvGraphicFramePr>
        <p:xfrm>
          <a:off x="1410789" y="1254037"/>
          <a:ext cx="9405257" cy="5024842"/>
        </p:xfrm>
        <a:graphic>
          <a:graphicData uri="http://schemas.openxmlformats.org/drawingml/2006/table">
            <a:tbl>
              <a:tblPr firstRow="1" firstCol="1" bandRow="1">
                <a:tableStyleId>{84368523-41FE-423C-A63A-936F3D277E02}</a:tableStyleId>
              </a:tblPr>
              <a:tblGrid>
                <a:gridCol w="3901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38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1297">
                <a:tc>
                  <a:txBody>
                    <a:bodyPr/>
                    <a:lstStyle/>
                    <a:p>
                      <a:pPr marL="6604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этапы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7" marR="62507" marT="31254" marB="31254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7" marR="62507" marT="31254" marB="31254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470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Знакомство с конкретным случаем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7" marR="62507" marT="31254" marB="31254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Понять проблемную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ситуацию</a:t>
                      </a:r>
                      <a:r>
                        <a:rPr lang="ru-RU" sz="16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пути принятия решения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7" marR="62507" marT="31254" marB="3125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102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Поиск и анализ информации для принятия решения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7" marR="62507" marT="31254" marB="31254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Научиться добывать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оценивать информацию, необходимую для решения проблемы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7" marR="62507" marT="31254" marB="3125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110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Обсуждение возможностей альтернативных решений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7" marR="62507" marT="31254" marB="31254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Развивать альтернативное мышление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7" marR="62507" marT="31254" marB="31254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470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Резолюция – принятие решения в группах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7" marR="62507" marT="31254" marB="31254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Сопоставить и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оценить</a:t>
                      </a:r>
                      <a:r>
                        <a:rPr lang="ru-RU" sz="16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предложенные варианты решения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7" marR="62507" marT="31254" marB="31254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110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Диспут – защита своих решений отдельными группами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7" marR="62507" marT="31254" marB="31254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Аргументированно защищать решения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7" marR="62507" marT="31254" marB="31254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4091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Сопоставление итогов – сравнение решений, принятых в группах, с решением, принятым в действительности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7" marR="62507" marT="31254" marB="31254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Оценить взаимосвязь интересов,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которых находятся отдельные решения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7" marR="62507" marT="31254" marB="31254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7107378"/>
      </p:ext>
    </p:extLst>
  </p:cSld>
  <p:clrMapOvr>
    <a:masterClrMapping/>
  </p:clrMapOvr>
</p:sld>
</file>

<file path=ppt/theme/theme1.xml><?xml version="1.0" encoding="utf-8"?>
<a:theme xmlns:a="http://schemas.openxmlformats.org/drawingml/2006/main" name="3_Натуральные материалы">
  <a:themeElements>
    <a:clrScheme name="Натуральные материалы">
      <a:dk1>
        <a:srgbClr val="000000"/>
      </a:dk1>
      <a:lt1>
        <a:srgbClr val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_Натуральные материалы">
  <a:themeElements>
    <a:clrScheme name="Натуральные материалы">
      <a:dk1>
        <a:srgbClr val="000000"/>
      </a:dk1>
      <a:lt1>
        <a:srgbClr val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Натуральные материалы">
  <a:themeElements>
    <a:clrScheme name="Натуральные материалы">
      <a:dk1>
        <a:srgbClr val="000000"/>
      </a:dk1>
      <a:lt1>
        <a:srgbClr val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rgbClr val="000000"/>
      </a:dk1>
      <a:lt1>
        <a:srgbClr val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2115</Words>
  <Application>Microsoft Office PowerPoint</Application>
  <PresentationFormat>Широкоэкранный</PresentationFormat>
  <Paragraphs>324</Paragraphs>
  <Slides>39</Slides>
  <Notes>24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39</vt:i4>
      </vt:variant>
    </vt:vector>
  </HeadingPairs>
  <TitlesOfParts>
    <vt:vector size="47" baseType="lpstr">
      <vt:lpstr>Arial</vt:lpstr>
      <vt:lpstr>Calibri</vt:lpstr>
      <vt:lpstr>Garamond</vt:lpstr>
      <vt:lpstr>Times New Roman</vt:lpstr>
      <vt:lpstr>3_Натуральные материалы</vt:lpstr>
      <vt:lpstr>6_Натуральные материалы</vt:lpstr>
      <vt:lpstr>2_Натуральные материалы</vt:lpstr>
      <vt:lpstr>Натуральные материалы</vt:lpstr>
      <vt:lpstr>Кейс-технологии как метод активного обучения дисциплинам естественнонаучного цикла</vt:lpstr>
      <vt:lpstr>    </vt:lpstr>
      <vt:lpstr>Кейс (от англ. сase – случай, обстоятельство) – совокупность учебных материалов, в которых сформулированы практические проблемы, предполагающие коллективный или индивидуальный поиск их решения. </vt:lpstr>
      <vt:lpstr>Кейс-технология (case-study) </vt:lpstr>
      <vt:lpstr>Суть метода </vt:lpstr>
      <vt:lpstr>Цель технологии </vt:lpstr>
      <vt:lpstr>Задачи метода </vt:lpstr>
      <vt:lpstr>Кейс-метод</vt:lpstr>
      <vt:lpstr>Этапы работы над кейсом и их цели </vt:lpstr>
      <vt:lpstr>Презентация PowerPoint</vt:lpstr>
      <vt:lpstr>Этапы работы</vt:lpstr>
      <vt:lpstr>Подобрать как можно больше глаголов</vt:lpstr>
      <vt:lpstr>Этапы урока с применением кейс-технологий</vt:lpstr>
      <vt:lpstr> Стратегии поведения учителя  в ходе работы с кейсом </vt:lpstr>
      <vt:lpstr> Технологические особенности метода </vt:lpstr>
      <vt:lpstr>Презентация PowerPoint</vt:lpstr>
      <vt:lpstr> Классификация кейсов по содержанию и организации представленного в них материала </vt:lpstr>
      <vt:lpstr> Классификация кейсов  по степени воздействия </vt:lpstr>
      <vt:lpstr>Презентация PowerPoint</vt:lpstr>
      <vt:lpstr>Задания для кейсов:</vt:lpstr>
      <vt:lpstr>КЕЙС № 1.   Урок по химии по теме: «ФИЗИЧЕСКИЕ И ХИМИЧЕСКИЕ ЯВЛЕНИЯ» 8 класс. Тип кейса: обучающий </vt:lpstr>
      <vt:lpstr>Предложите проблемные вопросы по данной ситуации.</vt:lpstr>
      <vt:lpstr> КЕЙС № 2. Открытие кислорода. </vt:lpstr>
      <vt:lpstr> Задания: </vt:lpstr>
      <vt:lpstr>Презентация PowerPoint</vt:lpstr>
      <vt:lpstr> </vt:lpstr>
      <vt:lpstr>Инструментарий для решения проблемы </vt:lpstr>
      <vt:lpstr>Самостоятельное изучение и анализ материалов кейса  в рабочих группах</vt:lpstr>
      <vt:lpstr>Фиксация принятого группового решения</vt:lpstr>
      <vt:lpstr>Представление решения по обсуждаемой проблеме </vt:lpstr>
      <vt:lpstr>Презентация PowerPoint</vt:lpstr>
      <vt:lpstr>КЕЙС № 5. </vt:lpstr>
      <vt:lpstr> Метод проигрывания ролей. </vt:lpstr>
      <vt:lpstr> Метод кейс-технологии  </vt:lpstr>
      <vt:lpstr> Метод кейс-технологии развивает </vt:lpstr>
      <vt:lpstr>  Применение кейс-метода позволяет сформировать высокую мотивацию к учебе   </vt:lpstr>
      <vt:lpstr> Афоризмы «Ценный совет»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условий, позволяющих решить стратегическую задачу Российского образования – повышение качества образования, достижение новых образовательных результатов, соответствующих  современным запросам личности, общества и государства.</dc:title>
  <dc:creator>Марина А. Черницова</dc:creator>
  <cp:lastModifiedBy>Admin</cp:lastModifiedBy>
  <cp:revision>18</cp:revision>
  <dcterms:modified xsi:type="dcterms:W3CDTF">2023-06-12T10:17:57Z</dcterms:modified>
</cp:coreProperties>
</file>