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F2DE8-86FC-4131-B454-9C6E18BA872F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2267-069D-450B-9B55-C18ED9D6E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585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020490"/>
            <a:ext cx="7772400" cy="1102519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Методические рекомендации подготовки учащихся к итоговой аттестации по химии</a:t>
            </a:r>
            <a:br>
              <a:rPr lang="ru-RU" sz="3200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3200" dirty="0" err="1">
                <a:solidFill>
                  <a:schemeClr val="bg1"/>
                </a:solidFill>
                <a:latin typeface="Comic Sans MS" pitchFamily="66" charset="0"/>
              </a:rPr>
              <a:t>Добротина</a:t>
            </a: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 и его коллег</a:t>
            </a:r>
          </a:p>
        </p:txBody>
      </p:sp>
    </p:spTree>
    <p:extLst>
      <p:ext uri="{BB962C8B-B14F-4D97-AF65-F5344CB8AC3E}">
        <p14:creationId xmlns:p14="http://schemas.microsoft.com/office/powerpoint/2010/main" val="190466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Диссоциация кислых солей</a:t>
            </a:r>
          </a:p>
        </p:txBody>
      </p:sp>
      <p:pic>
        <p:nvPicPr>
          <p:cNvPr id="7170" name="Picture 2" descr="C:\Users\Ученик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460" y="1131590"/>
            <a:ext cx="505077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34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Кислые соли с щелочами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90" y="1038768"/>
            <a:ext cx="5842313" cy="3920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7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13159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Комплексы со слабыми кислотами: </a:t>
            </a:r>
            <a:br>
              <a:rPr lang="ru-RU" sz="3200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пишем среднюю соль или кислую?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97" y="1121363"/>
            <a:ext cx="5080499" cy="145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0019" y="2622968"/>
            <a:ext cx="7545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Ответ: обычно будет говориться про избыток, поэтому кислую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019" y="2992300"/>
            <a:ext cx="7732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Na2O2 + SO2 </a:t>
            </a: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приводит к образованию 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Na</a:t>
            </a:r>
            <a:r>
              <a:rPr lang="en-US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SO</a:t>
            </a:r>
            <a:r>
              <a:rPr lang="en-US" baseline="-25000" dirty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или 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Na</a:t>
            </a:r>
            <a:r>
              <a:rPr lang="en-US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SO</a:t>
            </a:r>
            <a:r>
              <a:rPr lang="en-US" baseline="-25000" dirty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 + O</a:t>
            </a:r>
            <a:r>
              <a:rPr lang="en-US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Ответ: первый вариант правильный</a:t>
            </a:r>
          </a:p>
        </p:txBody>
      </p:sp>
    </p:spTree>
    <p:extLst>
      <p:ext uri="{BB962C8B-B14F-4D97-AF65-F5344CB8AC3E}">
        <p14:creationId xmlns:p14="http://schemas.microsoft.com/office/powerpoint/2010/main" val="1928259079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47" y="0"/>
            <a:ext cx="8229600" cy="85725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Электролиз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777" y="915566"/>
            <a:ext cx="5412140" cy="4038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716407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Совместный гидролиз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73" y="1059582"/>
            <a:ext cx="5301548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3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Соли железа (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III</a:t>
            </a: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)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872" y="1059582"/>
            <a:ext cx="5417947" cy="3947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061765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Органика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099791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Простые эфиры ни с чем, кроме кислорода, не реагируют. Реакции с HI в ЕГЭ не будет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34 задаче может быть реакции гидролиза пептидов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Оптической изомерии не будет в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егэ</a:t>
            </a:r>
            <a:endParaRPr lang="ru-RU" sz="14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При титровании толуола пишем один изомер, который требуется в дальнейших реакциях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солях аммония лучше не писать валентную черту между азотом и кислотным остатком, лучше просто написать ионы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ЕГЭ многотомные спирты не взаимодействуют с щелочами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Жетоны и альдегиды - межклассовые изомеры или изомерами положения функциональной группы? -МЕЖКЛАССОВЫЕ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Будут ли реакции сульфирования? -НЕТ</a:t>
            </a:r>
          </a:p>
          <a:p>
            <a:pPr>
              <a:buFont typeface="+mj-lt"/>
              <a:buAutoNum type="arabicPeriod"/>
            </a:pP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Алкадиенов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с водой в ЕГЭ не будет (так как происходит реакция полимеризации)</a:t>
            </a:r>
          </a:p>
        </p:txBody>
      </p:sp>
    </p:spTree>
    <p:extLst>
      <p:ext uri="{BB962C8B-B14F-4D97-AF65-F5344CB8AC3E}">
        <p14:creationId xmlns:p14="http://schemas.microsoft.com/office/powerpoint/2010/main" val="78902804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Шкала перевода баллов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2" y="1203597"/>
            <a:ext cx="11521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0 – 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 – 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 – 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 – 10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 – 14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5 - 17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6 - 20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7 - 23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8 - 27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9 - 30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10 - 33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11 - 36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12 - 38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13 - 39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14 - 40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15 - 42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16 - 43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80" y="1203597"/>
            <a:ext cx="11521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17 – 44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18 – 46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19 – 47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20 – 48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21 – 49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22 - 51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23 - 52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24 - 53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25 - 55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26 - 56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27 - 57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28 - 58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29 - 60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30 - 61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31 - 62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32 - 64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33 - 65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43808" y="1203597"/>
            <a:ext cx="11521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34 – 66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35 – 68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36 – 69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37 – 70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38 – 71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39 - 73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40 - 74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41 - 75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42 - 77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43 - 78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44 - 79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45 - 80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46 - 82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47 - 84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48 - 86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49 - 88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50 - 90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1203597"/>
            <a:ext cx="1152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51 – 91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52 – 93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53 – 95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54 – 97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55 – 99</a:t>
            </a:r>
          </a:p>
          <a:p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56 - 100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48064" y="1204470"/>
            <a:ext cx="3600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Совет: устройте себе репетицию: придите в незнакомое место,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где вам даже будут немножечко мешать и без учебников решите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вариант за 2 часа</a:t>
            </a:r>
          </a:p>
        </p:txBody>
      </p:sp>
    </p:spTree>
    <p:extLst>
      <p:ext uri="{BB962C8B-B14F-4D97-AF65-F5344CB8AC3E}">
        <p14:creationId xmlns:p14="http://schemas.microsoft.com/office/powerpoint/2010/main" val="388593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47" y="2067694"/>
            <a:ext cx="8229600" cy="85725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864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Основные моменты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Эксперименты в ЕГЭ не планируется в 2022 и 2023 году</a:t>
            </a:r>
          </a:p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Время экзамена не увеличили</a:t>
            </a:r>
          </a:p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Переноса не будет</a:t>
            </a:r>
          </a:p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В ЕГЭ не будет: двойных солей, смешанных солей, роданидов, амидов, нитрилов, комплексов с хромом и железом</a:t>
            </a:r>
          </a:p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Растворимость будет в ЕГЭ, вообще все модели задачи 33 за последние 5 лет могут попасться на ЕГЭ</a:t>
            </a:r>
          </a:p>
          <a:p>
            <a:pPr>
              <a:buFont typeface="+mj-lt"/>
              <a:buAutoNum type="arabicPeriod"/>
            </a:pP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В задании 26 не будет растворимости</a:t>
            </a:r>
          </a:p>
        </p:txBody>
      </p:sp>
    </p:spTree>
    <p:extLst>
      <p:ext uri="{BB962C8B-B14F-4D97-AF65-F5344CB8AC3E}">
        <p14:creationId xmlns:p14="http://schemas.microsoft.com/office/powerpoint/2010/main" val="374595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Comic Sans MS" pitchFamily="66" charset="0"/>
              </a:rPr>
              <a:t>5 задание</a:t>
            </a:r>
          </a:p>
        </p:txBody>
      </p:sp>
      <p:pic>
        <p:nvPicPr>
          <p:cNvPr id="1027" name="Picture 3" descr="C:\Users\Ученик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3" y="949567"/>
            <a:ext cx="4869570" cy="3984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20299" y="949567"/>
            <a:ext cx="398741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Ответы на вопросы: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Comic Sans MS" pitchFamily="66" charset="0"/>
              </a:rPr>
              <a:t>Mg(OH)₂ - 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основание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Названия кристаллогидратов знать не нужно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Al₂O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₃ на тип кристаллической решетки вопроса не будет.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Будут ли на ЕГЭ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фосфорноватистая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, фосфористая кислота и их соли?  -НЕТ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Любое основание (даже нерастворимое) с любой кислотой - да, реакция нейтрализации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Не растворимые в воде основания, амфотерные основания, вода - слабые электролиты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Могут ли в задании на электролиз встретиться не инертные электроды? –НЕТ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Если не решить 33 задачу, можно получить 90+ спокойно</a:t>
            </a:r>
          </a:p>
        </p:txBody>
      </p:sp>
    </p:spTree>
    <p:extLst>
      <p:ext uri="{BB962C8B-B14F-4D97-AF65-F5344CB8AC3E}">
        <p14:creationId xmlns:p14="http://schemas.microsoft.com/office/powerpoint/2010/main" val="428762865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21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Будут ли в задании 21 (гидролиз) разные концентрации веществ в растворах?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Может ли быть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Al₂S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₃ в задании 21?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-НЕТ, ОН ЖЕ ГИДРОЛИЗУЕТСЯ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Может ли в задании быть одновременно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NaCl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и K2SO4? Как их сравнивать?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21 задании возможны кислые соли?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 В ОСНОВНОМ НЕТ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, но гидрокарбонат натрия будет (щелочная среда)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Будут ли в 21 задании бинарные соединения?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21 номере соли аминов?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Ацетаты?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-ДА</a:t>
            </a: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В 21 задании не попросят сравнить две соли, которые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гидролизуются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по катиону или две соли, которые </a:t>
            </a:r>
            <a:r>
              <a:rPr lang="ru-RU" sz="1400" dirty="0" err="1">
                <a:solidFill>
                  <a:schemeClr val="bg1"/>
                </a:solidFill>
                <a:latin typeface="Comic Sans MS" pitchFamily="66" charset="0"/>
              </a:rPr>
              <a:t>гидролизуются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по </a:t>
            </a:r>
            <a:r>
              <a:rPr lang="pl-PL" sz="1400" dirty="0">
                <a:solidFill>
                  <a:schemeClr val="bg1"/>
                </a:solidFill>
                <a:latin typeface="Comic Sans MS" pitchFamily="66" charset="0"/>
              </a:rPr>
              <a:t>аниону типа Na2S и Na2SO3 (УРА!!!)</a:t>
            </a:r>
            <a:endParaRPr lang="ru-RU" sz="14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+mj-lt"/>
              <a:buAutoNum type="arabicPeriod"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РАВНОВЕСИЕ: </a:t>
            </a:r>
            <a:r>
              <a:rPr lang="en-US" sz="1400" dirty="0">
                <a:solidFill>
                  <a:schemeClr val="bg1"/>
                </a:solidFill>
                <a:latin typeface="Comic Sans MS" pitchFamily="66" charset="0"/>
              </a:rPr>
              <a:t>RCOO + H</a:t>
            </a:r>
            <a:r>
              <a:rPr lang="en-US" sz="14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400" dirty="0">
                <a:solidFill>
                  <a:schemeClr val="bg1"/>
                </a:solidFill>
                <a:latin typeface="Comic Sans MS" pitchFamily="66" charset="0"/>
              </a:rPr>
              <a:t>O = RCOOH + OH (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раствор</a:t>
            </a:r>
            <a:r>
              <a:rPr lang="en-US" sz="1400" dirty="0">
                <a:solidFill>
                  <a:schemeClr val="bg1"/>
                </a:solidFill>
                <a:latin typeface="Comic Sans MS" pitchFamily="66" charset="0"/>
              </a:rPr>
              <a:t>)</a:t>
            </a: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     Поясните как рассуждать при добавлении твердой щелочи?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      Ответ: прежде всего смотрим на ионы: добавление щелочи —&gt; повышение гидроксид-ионов, равновесие влево</a:t>
            </a:r>
          </a:p>
        </p:txBody>
      </p:sp>
    </p:spTree>
    <p:extLst>
      <p:ext uri="{BB962C8B-B14F-4D97-AF65-F5344CB8AC3E}">
        <p14:creationId xmlns:p14="http://schemas.microsoft.com/office/powerpoint/2010/main" val="106147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27-29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Возможен ли в задании 27 на тепловой эффект реакции отрицательный ответ? 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 задании 28 при решении округляем до сотых, чтобы ответ был правильным (но в ответе округляем до той цифры, которая была указана в задании)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 29 задании возможны ОВР с двумя восстановителями или окислителями? 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Может ли вода в задании 29 подразумеваться как оксид («в продуктах два оксида и две соли») 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-НЕТ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Что писать при взаимодействии Ag</a:t>
            </a:r>
            <a:r>
              <a:rPr lang="ru-RU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S + HNO</a:t>
            </a:r>
            <a:r>
              <a:rPr lang="ru-RU" sz="1600" baseline="-25000" dirty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 - сульфат серебра или нитрат серебра? 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- ОБА ВАРИАНТА МОЖНО ПИСАТЬ</a:t>
            </a:r>
          </a:p>
        </p:txBody>
      </p:sp>
    </p:spTree>
    <p:extLst>
      <p:ext uri="{BB962C8B-B14F-4D97-AF65-F5344CB8AC3E}">
        <p14:creationId xmlns:p14="http://schemas.microsoft.com/office/powerpoint/2010/main" val="330868915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5979"/>
            <a:ext cx="9144000" cy="85725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Новые окислители и восстановители в задании 29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00151"/>
            <a:ext cx="3960440" cy="3099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>
                <a:solidFill>
                  <a:schemeClr val="bg1"/>
                </a:solidFill>
                <a:latin typeface="Comic Sans MS" pitchFamily="66" charset="0"/>
              </a:rPr>
              <a:t>Добавляются ли новые окислители и восстановители в задании 29? </a:t>
            </a:r>
            <a:r>
              <a:rPr lang="ru-RU" sz="1400" b="1" dirty="0">
                <a:solidFill>
                  <a:schemeClr val="bg1"/>
                </a:solidFill>
                <a:latin typeface="Comic Sans MS" pitchFamily="66" charset="0"/>
              </a:rPr>
              <a:t>-НЕТ, ВОТ СПИСОК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15566"/>
            <a:ext cx="5094124" cy="3821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538410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Дополнительные вопросы по 29 заданию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 29 задании засчитываются ли переходы степеней окисления элементов при правильных ОВР-процессах (например, сера из +6 до 0, +4, -2), но это не совпадает с желанием составителей? 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– ЭКСПЕРТЫ ОЦЕНИВАЮТ ИСХОДЯ ИЗ ПРАВИЛ. НАПРИМЕР, СЕРНАЯ КОНЦ С МЕДЬЮ НЕ ДАСТ Н</a:t>
            </a:r>
            <a:r>
              <a:rPr lang="ru-RU" sz="1600" b="1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b="1" dirty="0">
                <a:solidFill>
                  <a:schemeClr val="bg1"/>
                </a:solidFill>
                <a:latin typeface="Comic Sans MS" pitchFamily="66" charset="0"/>
              </a:rPr>
              <a:t>S</a:t>
            </a:r>
            <a:endParaRPr lang="ru-RU" sz="1600" b="1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Как поступаем, если в правой части ОВР образуются продукты, которые могут реагировать друг с другом:                                                                       а) 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K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Cr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O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7 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+ 3H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S + H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O = 3S + 2Cr(OH)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3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 + 2KOH – </a:t>
            </a: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возможное взаимодействие гидроксида хрома и щелочи с образованием комплекса? Как верно и как ошибочно?                                                                                                           б) 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6KI + 2KMnO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 + H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O = 2MnO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 + 3I</a:t>
            </a:r>
            <a:r>
              <a:rPr lang="en-US" sz="1600" baseline="-25000" dirty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omic Sans MS" pitchFamily="66" charset="0"/>
              </a:rPr>
              <a:t> + 8KOH – </a:t>
            </a: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возможное взаимодействие йода и щелочи?	</a:t>
            </a:r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			  	            Ответ: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      1) На практике в данной реакции щелочи мало, чтобы образовался комплекс         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Comic Sans MS" pitchFamily="66" charset="0"/>
              </a:rPr>
              <a:t>      2) Засчитается и просто йод с щелочью, и продукты их взаимодействия</a:t>
            </a:r>
            <a:endParaRPr lang="ru-RU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22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ОВР и 30 задание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251" y="982050"/>
            <a:ext cx="5475192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88571" y="2280541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Ответ: будут оказания на конкретный продукт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753" y="2632266"/>
            <a:ext cx="4758187" cy="779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88571" y="3427491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Ответ: первый вариант вернее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028" y="3867894"/>
            <a:ext cx="5657638" cy="824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88570" y="4692698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Ответ: слабые</a:t>
            </a:r>
          </a:p>
        </p:txBody>
      </p:sp>
    </p:spTree>
    <p:extLst>
      <p:ext uri="{BB962C8B-B14F-4D97-AF65-F5344CB8AC3E}">
        <p14:creationId xmlns:p14="http://schemas.microsoft.com/office/powerpoint/2010/main" val="1479159116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D251E2-F6D7-4274-8FCE-CFD9000FF33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10017"/>
          <a:stretch/>
        </p:blipFill>
        <p:spPr>
          <a:xfrm>
            <a:off x="0" y="0"/>
            <a:ext cx="9145695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Продолжение 30 задания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87574"/>
            <a:ext cx="8077200" cy="723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87724" y="1711474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Ответ: оба варианта верные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2052638"/>
            <a:ext cx="75247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3093788"/>
            <a:ext cx="892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Ответ: плавиковая - слабая, не расписываем в виде ионов.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Comic Sans MS" pitchFamily="66" charset="0"/>
              </a:rPr>
              <a:t>Фосфорная: Н⁺ + Н₂PO₄2⁻, но можно оставить и в молекулярном виде</a:t>
            </a:r>
          </a:p>
        </p:txBody>
      </p:sp>
    </p:spTree>
    <p:extLst>
      <p:ext uri="{BB962C8B-B14F-4D97-AF65-F5344CB8AC3E}">
        <p14:creationId xmlns:p14="http://schemas.microsoft.com/office/powerpoint/2010/main" val="223956390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985</Words>
  <Application>Microsoft Office PowerPoint</Application>
  <PresentationFormat>Экран (16:9)</PresentationFormat>
  <Paragraphs>131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Comic Sans MS</vt:lpstr>
      <vt:lpstr>Times New Roman</vt:lpstr>
      <vt:lpstr>Тема Office</vt:lpstr>
      <vt:lpstr>Методические рекомендации подготовки учащихся к итоговой аттестации по химии Добротина и его коллег</vt:lpstr>
      <vt:lpstr>Основные моменты</vt:lpstr>
      <vt:lpstr>5 задание</vt:lpstr>
      <vt:lpstr>21 задание</vt:lpstr>
      <vt:lpstr>27-29 задание</vt:lpstr>
      <vt:lpstr>Новые окислители и восстановители в задании 29</vt:lpstr>
      <vt:lpstr>Дополнительные вопросы по 29 заданию</vt:lpstr>
      <vt:lpstr>ОВР и 30 задание</vt:lpstr>
      <vt:lpstr>Продолжение 30 задания</vt:lpstr>
      <vt:lpstr>Диссоциация кислых солей</vt:lpstr>
      <vt:lpstr>Кислые соли с щелочами</vt:lpstr>
      <vt:lpstr>Комплексы со слабыми кислотами:  пишем среднюю соль или кислую?</vt:lpstr>
      <vt:lpstr>Электролиз</vt:lpstr>
      <vt:lpstr>Совместный гидролиз</vt:lpstr>
      <vt:lpstr>Соли железа (III)</vt:lpstr>
      <vt:lpstr>Органика</vt:lpstr>
      <vt:lpstr>Шкала перевода баллов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Ученик</dc:creator>
  <cp:lastModifiedBy>Марина А. Черницова</cp:lastModifiedBy>
  <cp:revision>15</cp:revision>
  <dcterms:created xsi:type="dcterms:W3CDTF">2022-04-26T05:10:15Z</dcterms:created>
  <dcterms:modified xsi:type="dcterms:W3CDTF">2022-10-12T08:57:20Z</dcterms:modified>
</cp:coreProperties>
</file>